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3.jpg" ContentType="image/gif"/>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Lst>
  <p:notesMasterIdLst>
    <p:notesMasterId r:id="rId176"/>
  </p:notesMasterIdLst>
  <p:handoutMasterIdLst>
    <p:handoutMasterId r:id="rId177"/>
  </p:handoutMasterIdLst>
  <p:sldIdLst>
    <p:sldId id="258" r:id="rId7"/>
    <p:sldId id="2087" r:id="rId8"/>
    <p:sldId id="1929" r:id="rId9"/>
    <p:sldId id="1930" r:id="rId10"/>
    <p:sldId id="1931" r:id="rId11"/>
    <p:sldId id="1932" r:id="rId12"/>
    <p:sldId id="1933" r:id="rId13"/>
    <p:sldId id="1934" r:id="rId14"/>
    <p:sldId id="1935" r:id="rId15"/>
    <p:sldId id="1936" r:id="rId16"/>
    <p:sldId id="1937" r:id="rId17"/>
    <p:sldId id="1938" r:id="rId18"/>
    <p:sldId id="1939" r:id="rId19"/>
    <p:sldId id="1940" r:id="rId20"/>
    <p:sldId id="1941" r:id="rId21"/>
    <p:sldId id="1942" r:id="rId22"/>
    <p:sldId id="1943" r:id="rId23"/>
    <p:sldId id="1944" r:id="rId24"/>
    <p:sldId id="2130" r:id="rId25"/>
    <p:sldId id="1945" r:id="rId26"/>
    <p:sldId id="1946" r:id="rId27"/>
    <p:sldId id="1947" r:id="rId28"/>
    <p:sldId id="1948" r:id="rId29"/>
    <p:sldId id="2088" r:id="rId30"/>
    <p:sldId id="1950" r:id="rId31"/>
    <p:sldId id="1951" r:id="rId32"/>
    <p:sldId id="2094" r:id="rId33"/>
    <p:sldId id="1953" r:id="rId34"/>
    <p:sldId id="1954" r:id="rId35"/>
    <p:sldId id="1955" r:id="rId36"/>
    <p:sldId id="1956" r:id="rId37"/>
    <p:sldId id="1957" r:id="rId38"/>
    <p:sldId id="1958" r:id="rId39"/>
    <p:sldId id="2095" r:id="rId40"/>
    <p:sldId id="2089" r:id="rId41"/>
    <p:sldId id="2090" r:id="rId42"/>
    <p:sldId id="1961" r:id="rId43"/>
    <p:sldId id="1962" r:id="rId44"/>
    <p:sldId id="1963" r:id="rId45"/>
    <p:sldId id="1964" r:id="rId46"/>
    <p:sldId id="1965" r:id="rId47"/>
    <p:sldId id="1966" r:id="rId48"/>
    <p:sldId id="1967" r:id="rId49"/>
    <p:sldId id="1968" r:id="rId50"/>
    <p:sldId id="1969" r:id="rId51"/>
    <p:sldId id="1970" r:id="rId52"/>
    <p:sldId id="1971" r:id="rId53"/>
    <p:sldId id="1972" r:id="rId54"/>
    <p:sldId id="1973" r:id="rId55"/>
    <p:sldId id="1974" r:id="rId56"/>
    <p:sldId id="1975" r:id="rId57"/>
    <p:sldId id="2124" r:id="rId58"/>
    <p:sldId id="2091" r:id="rId59"/>
    <p:sldId id="1978" r:id="rId60"/>
    <p:sldId id="2096" r:id="rId61"/>
    <p:sldId id="1980" r:id="rId62"/>
    <p:sldId id="1981" r:id="rId63"/>
    <p:sldId id="1982" r:id="rId64"/>
    <p:sldId id="1983" r:id="rId65"/>
    <p:sldId id="1984" r:id="rId66"/>
    <p:sldId id="1985" r:id="rId67"/>
    <p:sldId id="1986" r:id="rId68"/>
    <p:sldId id="1987" r:id="rId69"/>
    <p:sldId id="2097" r:id="rId70"/>
    <p:sldId id="1989" r:id="rId71"/>
    <p:sldId id="1990" r:id="rId72"/>
    <p:sldId id="1991" r:id="rId73"/>
    <p:sldId id="1992" r:id="rId74"/>
    <p:sldId id="1993" r:id="rId75"/>
    <p:sldId id="1994" r:id="rId76"/>
    <p:sldId id="1995" r:id="rId77"/>
    <p:sldId id="1996" r:id="rId78"/>
    <p:sldId id="2098" r:id="rId79"/>
    <p:sldId id="1998" r:id="rId80"/>
    <p:sldId id="1999" r:id="rId81"/>
    <p:sldId id="2000" r:id="rId82"/>
    <p:sldId id="2001" r:id="rId83"/>
    <p:sldId id="2002" r:id="rId84"/>
    <p:sldId id="2105" r:id="rId85"/>
    <p:sldId id="2005" r:id="rId86"/>
    <p:sldId id="2007" r:id="rId87"/>
    <p:sldId id="2006" r:id="rId88"/>
    <p:sldId id="2008" r:id="rId89"/>
    <p:sldId id="2009" r:id="rId90"/>
    <p:sldId id="2010" r:id="rId91"/>
    <p:sldId id="2011" r:id="rId92"/>
    <p:sldId id="2012" r:id="rId93"/>
    <p:sldId id="2013" r:id="rId94"/>
    <p:sldId id="2014" r:id="rId95"/>
    <p:sldId id="2015" r:id="rId96"/>
    <p:sldId id="2016" r:id="rId97"/>
    <p:sldId id="2020" r:id="rId98"/>
    <p:sldId id="2099" r:id="rId99"/>
    <p:sldId id="2101" r:id="rId100"/>
    <p:sldId id="2132" r:id="rId101"/>
    <p:sldId id="2126" r:id="rId102"/>
    <p:sldId id="2103" r:id="rId103"/>
    <p:sldId id="2104" r:id="rId104"/>
    <p:sldId id="2106" r:id="rId105"/>
    <p:sldId id="2107" r:id="rId106"/>
    <p:sldId id="2028" r:id="rId107"/>
    <p:sldId id="2109" r:id="rId108"/>
    <p:sldId id="2031" r:id="rId109"/>
    <p:sldId id="2032" r:id="rId110"/>
    <p:sldId id="2033" r:id="rId111"/>
    <p:sldId id="2034" r:id="rId112"/>
    <p:sldId id="2035" r:id="rId113"/>
    <p:sldId id="2036" r:id="rId114"/>
    <p:sldId id="2110" r:id="rId115"/>
    <p:sldId id="2131" r:id="rId116"/>
    <p:sldId id="2134" r:id="rId117"/>
    <p:sldId id="2042" r:id="rId118"/>
    <p:sldId id="2043" r:id="rId119"/>
    <p:sldId id="2044" r:id="rId120"/>
    <p:sldId id="2065" r:id="rId121"/>
    <p:sldId id="2118" r:id="rId122"/>
    <p:sldId id="2119" r:id="rId123"/>
    <p:sldId id="2111" r:id="rId124"/>
    <p:sldId id="2112" r:id="rId125"/>
    <p:sldId id="2113" r:id="rId126"/>
    <p:sldId id="2128" r:id="rId127"/>
    <p:sldId id="2049" r:id="rId128"/>
    <p:sldId id="2050" r:id="rId129"/>
    <p:sldId id="2051" r:id="rId130"/>
    <p:sldId id="2052" r:id="rId131"/>
    <p:sldId id="2053" r:id="rId132"/>
    <p:sldId id="2054" r:id="rId133"/>
    <p:sldId id="2055" r:id="rId134"/>
    <p:sldId id="2135" r:id="rId135"/>
    <p:sldId id="2056" r:id="rId136"/>
    <p:sldId id="2057" r:id="rId137"/>
    <p:sldId id="2058" r:id="rId138"/>
    <p:sldId id="2114" r:id="rId139"/>
    <p:sldId id="2060" r:id="rId140"/>
    <p:sldId id="2149" r:id="rId141"/>
    <p:sldId id="2061" r:id="rId142"/>
    <p:sldId id="2117" r:id="rId143"/>
    <p:sldId id="2148" r:id="rId144"/>
    <p:sldId id="2116" r:id="rId145"/>
    <p:sldId id="2153" r:id="rId146"/>
    <p:sldId id="2136" r:id="rId147"/>
    <p:sldId id="2068" r:id="rId148"/>
    <p:sldId id="2069" r:id="rId149"/>
    <p:sldId id="2070" r:id="rId150"/>
    <p:sldId id="2140" r:id="rId151"/>
    <p:sldId id="2144" r:id="rId152"/>
    <p:sldId id="2072" r:id="rId153"/>
    <p:sldId id="2073" r:id="rId154"/>
    <p:sldId id="2139" r:id="rId155"/>
    <p:sldId id="2141" r:id="rId156"/>
    <p:sldId id="2142" r:id="rId157"/>
    <p:sldId id="2071" r:id="rId158"/>
    <p:sldId id="2152" r:id="rId159"/>
    <p:sldId id="2145" r:id="rId160"/>
    <p:sldId id="2074" r:id="rId161"/>
    <p:sldId id="2075" r:id="rId162"/>
    <p:sldId id="2121" r:id="rId163"/>
    <p:sldId id="2146" r:id="rId164"/>
    <p:sldId id="2143" r:id="rId165"/>
    <p:sldId id="2147" r:id="rId166"/>
    <p:sldId id="296" r:id="rId167"/>
    <p:sldId id="2081" r:id="rId168"/>
    <p:sldId id="2123" r:id="rId169"/>
    <p:sldId id="2150" r:id="rId170"/>
    <p:sldId id="298" r:id="rId171"/>
    <p:sldId id="2085" r:id="rId172"/>
    <p:sldId id="2086" r:id="rId173"/>
    <p:sldId id="2137" r:id="rId174"/>
    <p:sldId id="1927" r:id="rId175"/>
  </p:sldIdLst>
  <p:sldSz cx="12192000" cy="6858000"/>
  <p:notesSz cx="6858000" cy="9144000"/>
  <p:embeddedFontLst>
    <p:embeddedFont>
      <p:font typeface="Agency FB" panose="020B0503020202020204" pitchFamily="34" charset="0"/>
      <p:regular r:id="rId178"/>
      <p:bold r:id="rId179"/>
    </p:embeddedFont>
    <p:embeddedFont>
      <p:font typeface="Algerian" panose="04020705040A02060702" pitchFamily="82" charset="0"/>
      <p:regular r:id="rId180"/>
    </p:embeddedFont>
    <p:embeddedFont>
      <p:font typeface="Calibri" panose="020F0502020204030204" pitchFamily="34" charset="0"/>
      <p:regular r:id="rId181"/>
      <p:bold r:id="rId182"/>
      <p:italic r:id="rId183"/>
      <p:boldItalic r:id="rId184"/>
    </p:embeddedFont>
    <p:embeddedFont>
      <p:font typeface="Cambria Math" panose="02040503050406030204" pitchFamily="18" charset="0"/>
      <p:regular r:id="rId185"/>
    </p:embeddedFont>
    <p:embeddedFont>
      <p:font typeface="Consolas" panose="020B0609020204030204" pitchFamily="49" charset="0"/>
      <p:regular r:id="rId186"/>
      <p:bold r:id="rId187"/>
      <p:italic r:id="rId188"/>
      <p:boldItalic r:id="rId189"/>
    </p:embeddedFont>
    <p:embeddedFont>
      <p:font typeface="Forte" panose="03060902040502070203" pitchFamily="66" charset="0"/>
      <p:regular r:id="rId190"/>
    </p:embeddedFont>
    <p:embeddedFont>
      <p:font typeface="Helvetica" panose="020B0604020202020204" pitchFamily="34" charset="0"/>
      <p:regular r:id="rId191"/>
      <p:bold r:id="rId192"/>
      <p:italic r:id="rId193"/>
      <p:boldItalic r:id="rId194"/>
    </p:embeddedFont>
    <p:embeddedFont>
      <p:font typeface="Impact" panose="020B0806030902050204" pitchFamily="34" charset="0"/>
      <p:regular r:id="rId195"/>
    </p:embeddedFont>
    <p:embeddedFont>
      <p:font typeface="MS UI Gothic" panose="020B0600070205080204" pitchFamily="34" charset="-128"/>
      <p:regular r:id="rId196"/>
    </p:embeddedFont>
    <p:embeddedFont>
      <p:font typeface="Segoe UI" panose="020B0502040204020203" pitchFamily="34" charset="0"/>
      <p:regular r:id="rId197"/>
      <p:bold r:id="rId198"/>
      <p:italic r:id="rId199"/>
      <p:boldItalic r:id="rId200"/>
    </p:embeddedFont>
    <p:embeddedFont>
      <p:font typeface="Segoe UI Black" panose="020B0A02040204020203" pitchFamily="34" charset="0"/>
      <p:bold r:id="rId201"/>
      <p:boldItalic r:id="rId202"/>
    </p:embeddedFont>
    <p:embeddedFont>
      <p:font typeface="Tahoma" panose="020B0604030504040204" pitchFamily="34" charset="0"/>
      <p:regular r:id="rId203"/>
      <p:bold r:id="rId204"/>
    </p:embeddedFont>
    <p:embeddedFont>
      <p:font typeface="Verdana" panose="020B0604030504040204" pitchFamily="34" charset="0"/>
      <p:regular r:id="rId205"/>
      <p:bold r:id="rId206"/>
      <p:italic r:id="rId207"/>
      <p:boldItalic r:id="rId208"/>
    </p:embeddedFont>
    <p:embeddedFont>
      <p:font typeface="等线" panose="02010600030101010101" pitchFamily="2" charset="-122"/>
      <p:regular r:id="rId209"/>
      <p:bold r:id="rId210"/>
    </p:embeddedFont>
    <p:embeddedFont>
      <p:font typeface="仿宋" panose="02010609060101010101" pitchFamily="49" charset="-122"/>
      <p:regular r:id="rId211"/>
    </p:embeddedFont>
    <p:embeddedFont>
      <p:font typeface="黑体" panose="02010609060101010101" pitchFamily="49" charset="-122"/>
      <p:regular r:id="rId212"/>
    </p:embeddedFont>
    <p:embeddedFont>
      <p:font typeface="华文楷体" panose="02010600040101010101" pitchFamily="2" charset="-122"/>
      <p:regular r:id="rId213"/>
    </p:embeddedFont>
    <p:embeddedFont>
      <p:font typeface="华文新魏" panose="02010800040101010101" pitchFamily="2" charset="-122"/>
      <p:regular r:id="rId214"/>
    </p:embeddedFont>
    <p:embeddedFont>
      <p:font typeface="楷体" panose="02010609060101010101" pitchFamily="49" charset="-122"/>
      <p:regular r:id="rId215"/>
    </p:embeddedFont>
    <p:embeddedFont>
      <p:font typeface="书体坊兰亭体" panose="03000509000000000000" pitchFamily="65" charset="-122"/>
      <p:regular r:id="rId216"/>
    </p:embeddedFont>
    <p:embeddedFont>
      <p:font typeface="微软雅黑" panose="020B0503020204020204" pitchFamily="34" charset="-122"/>
      <p:regular r:id="rId217"/>
      <p:bold r:id="rId218"/>
    </p:embeddedFont>
    <p:embeddedFont>
      <p:font typeface="义启小楷书" panose="02010601030101010101" pitchFamily="2" charset="-128"/>
      <p:regular r:id="rId2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B9BD5"/>
    <a:srgbClr val="A8DEEC"/>
    <a:srgbClr val="0066FF"/>
    <a:srgbClr val="FF66CC"/>
    <a:srgbClr val="F33799"/>
    <a:srgbClr val="FDDAEC"/>
    <a:srgbClr val="D696B7"/>
    <a:srgbClr val="00FF4E"/>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729" autoAdjust="0"/>
  </p:normalViewPr>
  <p:slideViewPr>
    <p:cSldViewPr snapToGrid="0">
      <p:cViewPr varScale="1">
        <p:scale>
          <a:sx n="88" d="100"/>
          <a:sy n="88" d="100"/>
        </p:scale>
        <p:origin x="864" y="72"/>
      </p:cViewPr>
      <p:guideLst/>
    </p:cSldViewPr>
  </p:slideViewPr>
  <p:notesTextViewPr>
    <p:cViewPr>
      <p:scale>
        <a:sx n="1" d="1"/>
        <a:sy n="1" d="1"/>
      </p:scale>
      <p:origin x="0" y="0"/>
    </p:cViewPr>
  </p:notesTextViewPr>
  <p:sorterViewPr>
    <p:cViewPr varScale="1">
      <p:scale>
        <a:sx n="100" d="100"/>
        <a:sy n="100" d="100"/>
      </p:scale>
      <p:origin x="0" y="-4251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font" Target="fonts/font14.fntdata"/><Relationship Id="rId205" Type="http://schemas.openxmlformats.org/officeDocument/2006/relationships/font" Target="fonts/font28.fntdata"/><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font" Target="fonts/font4.fntdata"/><Relationship Id="rId216" Type="http://schemas.openxmlformats.org/officeDocument/2006/relationships/font" Target="fonts/font39.fntdata"/><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font" Target="fonts/font15.fntdata"/><Relationship Id="rId206" Type="http://schemas.openxmlformats.org/officeDocument/2006/relationships/font" Target="fonts/font29.fntdata"/><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font" Target="fonts/font5.fntdata"/><Relationship Id="rId217" Type="http://schemas.openxmlformats.org/officeDocument/2006/relationships/font" Target="fonts/font40.fntdata"/><Relationship Id="rId6" Type="http://schemas.openxmlformats.org/officeDocument/2006/relationships/slideMaster" Target="slideMasters/slideMaster6.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font" Target="fonts/font16.fntdata"/><Relationship Id="rId207" Type="http://schemas.openxmlformats.org/officeDocument/2006/relationships/font" Target="fonts/font30.fntdata"/><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font" Target="fonts/font6.fntdata"/><Relationship Id="rId218" Type="http://schemas.openxmlformats.org/officeDocument/2006/relationships/font" Target="fonts/font41.fntdata"/><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font" Target="fonts/font17.fntdata"/><Relationship Id="rId208" Type="http://schemas.openxmlformats.org/officeDocument/2006/relationships/font" Target="fonts/font31.fntdata"/><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font" Target="fonts/font7.fntdata"/><Relationship Id="rId189" Type="http://schemas.openxmlformats.org/officeDocument/2006/relationships/font" Target="fonts/font12.fntdata"/><Relationship Id="rId219" Type="http://schemas.openxmlformats.org/officeDocument/2006/relationships/font" Target="fonts/font42.fntdata"/><Relationship Id="rId3" Type="http://schemas.openxmlformats.org/officeDocument/2006/relationships/slideMaster" Target="slideMasters/slideMaster3.xml"/><Relationship Id="rId214" Type="http://schemas.openxmlformats.org/officeDocument/2006/relationships/font" Target="fonts/font37.fntdata"/><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font" Target="fonts/font2.fntdata"/><Relationship Id="rId195" Type="http://schemas.openxmlformats.org/officeDocument/2006/relationships/font" Target="fonts/font18.fntdata"/><Relationship Id="rId209" Type="http://schemas.openxmlformats.org/officeDocument/2006/relationships/font" Target="fonts/font32.fntdata"/><Relationship Id="rId190" Type="http://schemas.openxmlformats.org/officeDocument/2006/relationships/font" Target="fonts/font13.fntdata"/><Relationship Id="rId204" Type="http://schemas.openxmlformats.org/officeDocument/2006/relationships/font" Target="fonts/font27.fntdata"/><Relationship Id="rId220" Type="http://schemas.openxmlformats.org/officeDocument/2006/relationships/presProps" Target="pres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font" Target="fonts/font3.fntdata"/><Relationship Id="rId210" Type="http://schemas.openxmlformats.org/officeDocument/2006/relationships/font" Target="fonts/font33.fntdata"/><Relationship Id="rId215" Type="http://schemas.openxmlformats.org/officeDocument/2006/relationships/font" Target="fonts/font38.fntdata"/><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font" Target="fonts/font19.fntdata"/><Relationship Id="rId200" Type="http://schemas.openxmlformats.org/officeDocument/2006/relationships/font" Target="fonts/font23.fntdata"/><Relationship Id="rId16" Type="http://schemas.openxmlformats.org/officeDocument/2006/relationships/slide" Target="slides/slide10.xml"/><Relationship Id="rId221" Type="http://schemas.openxmlformats.org/officeDocument/2006/relationships/viewProps" Target="viewProps.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font" Target="fonts/font9.fntdata"/><Relationship Id="rId211" Type="http://schemas.openxmlformats.org/officeDocument/2006/relationships/font" Target="fonts/font34.fntdata"/><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notesMaster" Target="notesMasters/notesMaster1.xml"/><Relationship Id="rId197" Type="http://schemas.openxmlformats.org/officeDocument/2006/relationships/font" Target="fonts/font20.fntdata"/><Relationship Id="rId201" Type="http://schemas.openxmlformats.org/officeDocument/2006/relationships/font" Target="fonts/font24.fntdata"/><Relationship Id="rId222" Type="http://schemas.openxmlformats.org/officeDocument/2006/relationships/theme" Target="theme/theme1.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font" Target="fonts/font10.fntdata"/><Relationship Id="rId1" Type="http://schemas.openxmlformats.org/officeDocument/2006/relationships/slideMaster" Target="slideMasters/slideMaster1.xml"/><Relationship Id="rId212" Type="http://schemas.openxmlformats.org/officeDocument/2006/relationships/font" Target="fonts/font35.fntdata"/><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handoutMaster" Target="handoutMasters/handoutMaster1.xml"/><Relationship Id="rId198" Type="http://schemas.openxmlformats.org/officeDocument/2006/relationships/font" Target="fonts/font21.fntdata"/><Relationship Id="rId202" Type="http://schemas.openxmlformats.org/officeDocument/2006/relationships/font" Target="fonts/font25.fntdata"/><Relationship Id="rId223" Type="http://schemas.openxmlformats.org/officeDocument/2006/relationships/tableStyles" Target="tableStyles.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font" Target="fonts/font11.fntdata"/><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font" Target="fonts/font36.fntdata"/><Relationship Id="rId2" Type="http://schemas.openxmlformats.org/officeDocument/2006/relationships/slideMaster" Target="slideMasters/slideMaster2.xml"/><Relationship Id="rId29" Type="http://schemas.openxmlformats.org/officeDocument/2006/relationships/slide" Target="slides/slide23.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font" Target="fonts/font1.fntdata"/><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font" Target="fonts/font22.fntdata"/><Relationship Id="rId203" Type="http://schemas.openxmlformats.org/officeDocument/2006/relationships/font" Target="fonts/font26.fntdata"/><Relationship Id="rId19" Type="http://schemas.openxmlformats.org/officeDocument/2006/relationships/slide" Target="slides/slide13.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bg2">
            <a:lumMod val="90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75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bg2">
            <a:lumMod val="90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bg2">
            <a:lumMod val="75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accent6">
            <a:lumMod val="60000"/>
            <a:lumOff val="40000"/>
          </a:schemeClr>
        </a:solidFill>
      </dgm:spPr>
      <dgm: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CRC</a:t>
          </a:r>
          <a:r>
            <a:rPr lang="zh-CN" altLang="en-US" sz="2800" b="1" dirty="0">
              <a:solidFill>
                <a:srgbClr val="C00000"/>
              </a:solidFill>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C00000"/>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latin typeface="微软雅黑" panose="020B0503020204020204" pitchFamily="34" charset="-122"/>
              <a:ea typeface="微软雅黑" panose="020B0503020204020204" pitchFamily="34" charset="-122"/>
            </a:rPr>
            <a:t>CRC</a:t>
          </a:r>
          <a:r>
            <a:rPr lang="zh-CN" altLang="en-US" sz="2800" b="1" kern="1200" dirty="0">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C00000"/>
              </a:solidFill>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latin typeface="微软雅黑" panose="020B0503020204020204" pitchFamily="34" charset="-122"/>
              <a:ea typeface="微软雅黑" panose="020B0503020204020204" pitchFamily="34" charset="-122"/>
            </a:rPr>
            <a:t>CRC</a:t>
          </a:r>
          <a:r>
            <a:rPr lang="zh-CN" altLang="en-US" sz="2800" b="1" kern="1200" dirty="0">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solidFill>
                <a:srgbClr val="C00000"/>
              </a:solidFill>
              <a:latin typeface="微软雅黑" panose="020B0503020204020204" pitchFamily="34" charset="-122"/>
              <a:ea typeface="微软雅黑" panose="020B0503020204020204" pitchFamily="34" charset="-122"/>
            </a:rPr>
            <a:t>CRC</a:t>
          </a:r>
          <a:r>
            <a:rPr lang="zh-CN" altLang="en-US" sz="2800" b="1" kern="1200" dirty="0">
              <a:solidFill>
                <a:srgbClr val="C00000"/>
              </a:solidFill>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2019/11/25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2019/11/25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134</a:t>
            </a:fld>
            <a:endParaRPr lang="zh-CN" altLang="en-US"/>
          </a:p>
        </p:txBody>
      </p:sp>
    </p:spTree>
    <p:extLst>
      <p:ext uri="{BB962C8B-B14F-4D97-AF65-F5344CB8AC3E}">
        <p14:creationId xmlns:p14="http://schemas.microsoft.com/office/powerpoint/2010/main" val="1979082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137</a:t>
            </a:fld>
            <a:endParaRPr lang="zh-CN" altLang="en-US"/>
          </a:p>
        </p:txBody>
      </p:sp>
    </p:spTree>
    <p:extLst>
      <p:ext uri="{BB962C8B-B14F-4D97-AF65-F5344CB8AC3E}">
        <p14:creationId xmlns:p14="http://schemas.microsoft.com/office/powerpoint/2010/main" val="1278336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下面我们来看看并行编解码的基本思路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的除法基于异或运算，所以模二除法的余数计算满足结合律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C00000"/>
                </a:solidFill>
              </a:rPr>
              <a:t>也就是两个数各自除以生成多项式的余数 异或的结果  等于  两数异或除以生成多项式的余数</a:t>
            </a:r>
            <a:endParaRPr lang="en-US" altLang="zh-CN" dirty="0">
              <a:solidFill>
                <a:srgbClr val="C00000"/>
              </a:solidFill>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加上</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对生成多项式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的余数，等于</a:t>
            </a:r>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的分对</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求余数后再异或的结果一致。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按照这个原理，一个数对生成多项式的余数可以拆解成两个或多个数对生成多项式的余数再来做异或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举个例子，</a:t>
            </a:r>
            <a:r>
              <a:rPr lang="en-US" altLang="zh-CN" sz="1200" b="0" i="0" kern="1200" dirty="0">
                <a:solidFill>
                  <a:schemeClr val="tx1"/>
                </a:solidFill>
                <a:effectLst/>
                <a:latin typeface="+mn-lt"/>
                <a:ea typeface="+mn-ea"/>
                <a:cs typeface="+mn-cs"/>
              </a:rPr>
              <a:t>74CRC</a:t>
            </a:r>
            <a:r>
              <a:rPr lang="zh-CN" altLang="en-US" sz="1200" b="0" i="0" kern="1200" dirty="0">
                <a:solidFill>
                  <a:schemeClr val="tx1"/>
                </a:solidFill>
                <a:effectLst/>
                <a:latin typeface="+mn-lt"/>
                <a:ea typeface="+mn-ea"/>
                <a:cs typeface="+mn-cs"/>
              </a:rPr>
              <a:t>编码中生成多项式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1011</a:t>
            </a:r>
            <a:r>
              <a:rPr lang="zh-CN" altLang="en-US" sz="1200" b="0" i="0" kern="1200" dirty="0">
                <a:solidFill>
                  <a:schemeClr val="tx1"/>
                </a:solidFill>
                <a:effectLst/>
                <a:latin typeface="+mn-lt"/>
                <a:ea typeface="+mn-ea"/>
                <a:cs typeface="+mn-cs"/>
              </a:rPr>
              <a:t>原始数据为</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CRC</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编码规则，我们需要将数据编码左移</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位，变成</a:t>
            </a:r>
            <a:r>
              <a:rPr lang="en-US" altLang="zh-CN" sz="1200" b="0" i="0" kern="1200" dirty="0">
                <a:solidFill>
                  <a:schemeClr val="tx1"/>
                </a:solidFill>
                <a:effectLst/>
                <a:latin typeface="+mn-lt"/>
                <a:ea typeface="+mn-ea"/>
                <a:cs typeface="+mn-cs"/>
              </a:rPr>
              <a:t>1101000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根据上面的结合律，我们可以不直接进行模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的逐位除法，而是将</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进行分解，这里可以分解为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个常数，分别是，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也就是说要计算</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的余数，我们可以先计算这三个数的余数，再来进行异或。   后再来计算余数，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那么基于这</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个常量进行组合。得到最终的余数而不需要通过同步时序电路，经过若干的时钟周期得到最终的余数，通过这样一个组合电路就可以得到我们的这样一个最终的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余数，同样方法也可以用于解码电路。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154</a:t>
            </a:fld>
            <a:endParaRPr lang="zh-CN" altLang="en-US"/>
          </a:p>
        </p:txBody>
      </p:sp>
    </p:spTree>
    <p:extLst>
      <p:ext uri="{BB962C8B-B14F-4D97-AF65-F5344CB8AC3E}">
        <p14:creationId xmlns:p14="http://schemas.microsoft.com/office/powerpoint/2010/main" val="999707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下面我们来看一看</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串行编码电路，注意这个串行编码电路是一个同步时序逻辑，具有统一时钟。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从图中我们可以看到这个电路的包括若干个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a:t>
            </a:r>
            <a:endParaRPr lang="en-US" altLang="zh-CN"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这</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一共共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触发器，所有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触发器时钟同步，注意</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触发器之间的链接，部分是直接串联，比如</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部分</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触发器之间有一个异或门，比如。。。。。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异或门一个输入连接的是当前寄存器输出，另外一个是</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的输出。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这里有异或门的地方就是</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编码电路生成多项式为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的位置，具体如红色文字所示，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位置是最高位，默认为</a:t>
            </a:r>
            <a:r>
              <a:rPr lang="en-US" altLang="zh-CN" sz="1200" b="0" i="0" kern="1200" dirty="0">
                <a:solidFill>
                  <a:schemeClr val="tx1"/>
                </a:solidFill>
                <a:effectLst/>
                <a:latin typeface="+mn-lt"/>
                <a:ea typeface="+mn-ea"/>
                <a:cs typeface="+mn-cs"/>
              </a:rPr>
              <a:t>1</a:t>
            </a:r>
          </a:p>
          <a:p>
            <a:r>
              <a:rPr lang="zh-CN" altLang="en-US" sz="1200" b="0" i="0" kern="1200" dirty="0">
                <a:solidFill>
                  <a:schemeClr val="tx1"/>
                </a:solidFill>
                <a:effectLst/>
                <a:latin typeface="+mn-lt"/>
                <a:ea typeface="+mn-ea"/>
                <a:cs typeface="+mn-cs"/>
              </a:rPr>
              <a:t>所以生成多项式为</a:t>
            </a:r>
            <a:r>
              <a:rPr lang="en-US" altLang="zh-CN" sz="1200" b="0" i="0" kern="1200" dirty="0">
                <a:solidFill>
                  <a:schemeClr val="tx1"/>
                </a:solidFill>
                <a:effectLst/>
                <a:latin typeface="+mn-lt"/>
                <a:ea typeface="+mn-ea"/>
                <a:cs typeface="+mn-cs"/>
              </a:rPr>
              <a:t>10011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初始状态，所有触发器输出</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的值均为零，最高位</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为零，按模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的除法不够除，</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控制所有的异或门，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为零，所有异或门位置变成数据直通，</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直接连接到</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四个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触发器直接串联，变成一个移位寄存器，时钟到来数据左移一位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除法的不够除的处理过程是完全一致的。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根据这个运算规则，如果左移后</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的值仍然还是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，则会继续左移，</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初值都为零，所以只有串行输入数据中的第一个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传输到</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电路才会改变运行模式，当</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时，所有异或门的地方要异或上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相当于是</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串行输入这一组数据和生成多项式做异或，生成多项式为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的地方进行异或运算，为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的地方异或上零还是不变，还是原始数据，这里采用直连方式，计算后的结果下一时钟会左移一位，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这个电路状态就是模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除法运时最高位为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，够除，商上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，被除数和除数进行异或运算，结果左移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当串行输入的最后一位数据抵达进入电路后，各触发器输入端的值</a:t>
            </a:r>
            <a:r>
              <a:rPr lang="en-US" altLang="zh-CN" sz="1200" b="0" i="0" kern="1200" dirty="0">
                <a:solidFill>
                  <a:schemeClr val="tx1"/>
                </a:solidFill>
                <a:effectLst/>
                <a:latin typeface="+mn-lt"/>
                <a:ea typeface="+mn-ea"/>
                <a:cs typeface="+mn-cs"/>
              </a:rPr>
              <a:t>D4D3D2D1</a:t>
            </a:r>
            <a:r>
              <a:rPr lang="zh-CN" altLang="en-US" sz="1200" b="0" i="0" kern="1200" dirty="0">
                <a:solidFill>
                  <a:schemeClr val="tx1"/>
                </a:solidFill>
                <a:effectLst/>
                <a:latin typeface="+mn-lt"/>
                <a:ea typeface="+mn-ea"/>
                <a:cs typeface="+mn-cs"/>
              </a:rPr>
              <a:t>就是最终的余数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这样一个电路，如果串行输入的数据越长，那么它需要的时钟就越多，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所以它的运算速度非常慢的，目前在高速网络设备中必须采用并行的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编解码电路。</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161</a:t>
            </a:fld>
            <a:endParaRPr lang="zh-CN" altLang="en-US"/>
          </a:p>
        </p:txBody>
      </p:sp>
    </p:spTree>
    <p:extLst>
      <p:ext uri="{BB962C8B-B14F-4D97-AF65-F5344CB8AC3E}">
        <p14:creationId xmlns:p14="http://schemas.microsoft.com/office/powerpoint/2010/main" val="2416565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注意，将多个异或门电路串联的电路不是正确的做法，这里要说一下，主要是延迟太大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164</a:t>
            </a:fld>
            <a:endParaRPr lang="zh-CN" altLang="en-US"/>
          </a:p>
        </p:txBody>
      </p:sp>
    </p:spTree>
    <p:extLst>
      <p:ext uri="{BB962C8B-B14F-4D97-AF65-F5344CB8AC3E}">
        <p14:creationId xmlns:p14="http://schemas.microsoft.com/office/powerpoint/2010/main" val="1226003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有了并行编解码实验要求完成</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位原始数据的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编码，再假设没有三位错要求系统能够纠正一位错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实验的步骤，第一步要求大家选择合适的生成多项式，在教材中可以找到合适的生成多项式，注意选择对应的生成多项式以后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大家需要考虑最终的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编码体系能否区分一位错两位错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如果不能应该采用什么样的方法来解决这个问题？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选定好生成多项式后我们可以求解</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err="1">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余数，第一个常量就是。。。。。一次异或运算可以得到余数</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编码余数是循环的，所以将</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左移一位，除以生成多项式就可以得到的余数就是</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0000010000</a:t>
            </a:r>
            <a:r>
              <a:rPr lang="zh-CN" altLang="en-US" sz="1200" b="0" i="0" kern="1200" dirty="0">
                <a:solidFill>
                  <a:schemeClr val="tx1"/>
                </a:solidFill>
                <a:effectLst/>
                <a:latin typeface="+mn-lt"/>
                <a:ea typeface="+mn-ea"/>
                <a:cs typeface="+mn-cs"/>
              </a:rPr>
              <a:t>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以此类推依次得到</a:t>
            </a:r>
            <a:r>
              <a:rPr lang="en-US" altLang="zh-CN" sz="1200" b="0" i="0" kern="1200" dirty="0">
                <a:solidFill>
                  <a:schemeClr val="tx1"/>
                </a:solidFill>
                <a:effectLst/>
                <a:latin typeface="+mn-lt"/>
                <a:ea typeface="+mn-ea"/>
                <a:cs typeface="+mn-cs"/>
              </a:rPr>
              <a:t>R3</a:t>
            </a:r>
            <a:r>
              <a:rPr lang="zh-CN" altLang="en-US" sz="1200" b="0" i="0" kern="1200" dirty="0">
                <a:solidFill>
                  <a:schemeClr val="tx1"/>
                </a:solidFill>
                <a:effectLst/>
                <a:latin typeface="+mn-lt"/>
                <a:ea typeface="+mn-ea"/>
                <a:cs typeface="+mn-cs"/>
              </a:rPr>
              <a:t>，而是一直到</a:t>
            </a:r>
            <a:r>
              <a:rPr lang="en-US" altLang="zh-CN" sz="1200" b="0" i="0" kern="1200" dirty="0">
                <a:solidFill>
                  <a:schemeClr val="tx1"/>
                </a:solidFill>
                <a:effectLst/>
                <a:latin typeface="+mn-lt"/>
                <a:ea typeface="+mn-ea"/>
                <a:cs typeface="+mn-cs"/>
              </a:rPr>
              <a:t>R16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余数全部求解完毕。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第三步，常量的组合，所以可以根据对</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个常量的余数，构建并行编码的电路，如果是解码电路常量还会多几个。</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大家可以利用我们组合逻辑的方法来构建这样一个逻辑电路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最后一步呢，就是进行系统的测试。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5CE584D-DA30-42E6-B6AB-C9D2BEA4D810}" type="slidenum">
              <a:rPr lang="zh-CN" altLang="en-US" smtClean="0"/>
              <a:t>165</a:t>
            </a:fld>
            <a:endParaRPr lang="zh-CN" altLang="en-US"/>
          </a:p>
        </p:txBody>
      </p:sp>
    </p:spTree>
    <p:extLst>
      <p:ext uri="{BB962C8B-B14F-4D97-AF65-F5344CB8AC3E}">
        <p14:creationId xmlns:p14="http://schemas.microsoft.com/office/powerpoint/2010/main" val="4062921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166</a:t>
            </a:fld>
            <a:endParaRPr lang="zh-CN" altLang="en-US"/>
          </a:p>
        </p:txBody>
      </p:sp>
    </p:spTree>
    <p:extLst>
      <p:ext uri="{BB962C8B-B14F-4D97-AF65-F5344CB8AC3E}">
        <p14:creationId xmlns:p14="http://schemas.microsoft.com/office/powerpoint/2010/main" val="354834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167</a:t>
            </a:fld>
            <a:endParaRPr lang="zh-CN" altLang="en-US"/>
          </a:p>
        </p:txBody>
      </p:sp>
    </p:spTree>
    <p:extLst>
      <p:ext uri="{BB962C8B-B14F-4D97-AF65-F5344CB8AC3E}">
        <p14:creationId xmlns:p14="http://schemas.microsoft.com/office/powerpoint/2010/main" val="2013500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169</a:t>
            </a:fld>
            <a:endParaRPr lang="zh-CN" altLang="en-US"/>
          </a:p>
        </p:txBody>
      </p:sp>
    </p:spTree>
    <p:extLst>
      <p:ext uri="{BB962C8B-B14F-4D97-AF65-F5344CB8AC3E}">
        <p14:creationId xmlns:p14="http://schemas.microsoft.com/office/powerpoint/2010/main" val="282902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79</a:t>
            </a:fld>
            <a:endParaRPr lang="zh-CN" altLang="en-US"/>
          </a:p>
        </p:txBody>
      </p:sp>
    </p:spTree>
    <p:extLst>
      <p:ext uri="{BB962C8B-B14F-4D97-AF65-F5344CB8AC3E}">
        <p14:creationId xmlns:p14="http://schemas.microsoft.com/office/powerpoint/2010/main" val="16707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96</a:t>
            </a:fld>
            <a:endParaRPr lang="zh-CN" altLang="en-US"/>
          </a:p>
        </p:txBody>
      </p:sp>
    </p:spTree>
    <p:extLst>
      <p:ext uri="{BB962C8B-B14F-4D97-AF65-F5344CB8AC3E}">
        <p14:creationId xmlns:p14="http://schemas.microsoft.com/office/powerpoint/2010/main" val="3666720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99</a:t>
            </a:fld>
            <a:endParaRPr lang="zh-CN" altLang="en-US"/>
          </a:p>
        </p:txBody>
      </p:sp>
    </p:spTree>
    <p:extLst>
      <p:ext uri="{BB962C8B-B14F-4D97-AF65-F5344CB8AC3E}">
        <p14:creationId xmlns:p14="http://schemas.microsoft.com/office/powerpoint/2010/main" val="2168561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102</a:t>
            </a:fld>
            <a:endParaRPr lang="zh-CN" altLang="en-US"/>
          </a:p>
        </p:txBody>
      </p:sp>
    </p:spTree>
    <p:extLst>
      <p:ext uri="{BB962C8B-B14F-4D97-AF65-F5344CB8AC3E}">
        <p14:creationId xmlns:p14="http://schemas.microsoft.com/office/powerpoint/2010/main" val="2136882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120</a:t>
            </a:fld>
            <a:endParaRPr lang="zh-CN" altLang="en-US"/>
          </a:p>
        </p:txBody>
      </p:sp>
    </p:spTree>
    <p:extLst>
      <p:ext uri="{BB962C8B-B14F-4D97-AF65-F5344CB8AC3E}">
        <p14:creationId xmlns:p14="http://schemas.microsoft.com/office/powerpoint/2010/main" val="3200384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为什么要用奇偶校验，能检查错误，</a:t>
            </a:r>
            <a:r>
              <a:rPr lang="en-US" altLang="zh-CN" dirty="0"/>
              <a:t>CPU</a:t>
            </a:r>
            <a:r>
              <a:rPr lang="zh-CN" altLang="en-US" dirty="0"/>
              <a:t>内部有没有奇偶校验，没有校验的内存可靠性如何？</a:t>
            </a:r>
            <a:r>
              <a:rPr lang="en-US" altLang="zh-CN" dirty="0"/>
              <a:t>ECC</a:t>
            </a:r>
            <a:r>
              <a:rPr lang="zh-CN" altLang="en-US" dirty="0"/>
              <a:t>是纠删码，也使用了奇偶校验</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121</a:t>
            </a:fld>
            <a:endParaRPr lang="zh-CN" altLang="en-US"/>
          </a:p>
        </p:txBody>
      </p:sp>
    </p:spTree>
    <p:extLst>
      <p:ext uri="{BB962C8B-B14F-4D97-AF65-F5344CB8AC3E}">
        <p14:creationId xmlns:p14="http://schemas.microsoft.com/office/powerpoint/2010/main" val="138358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实验框架中广泛应用，用于结果正确性判断</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122</a:t>
            </a:fld>
            <a:endParaRPr lang="zh-CN" altLang="en-US"/>
          </a:p>
        </p:txBody>
      </p:sp>
    </p:spTree>
    <p:extLst>
      <p:ext uri="{BB962C8B-B14F-4D97-AF65-F5344CB8AC3E}">
        <p14:creationId xmlns:p14="http://schemas.microsoft.com/office/powerpoint/2010/main" val="127675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2019/11/25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Impact" panose="020B0806030902050204" pitchFamily="34" charset="0"/>
                <a:ea typeface="微软雅黑" panose="020B0503020204020204" pitchFamily="34" charset="-122"/>
                <a:cs typeface="Segoe UI" panose="020B0502040204020203" pitchFamily="34" charset="0"/>
              </a:rPr>
              <a:t>‹#›</a:t>
            </a:fld>
            <a:endParaRPr lang="zh-CN" altLang="en-US" dirty="0">
              <a:solidFill>
                <a:schemeClr val="bg1"/>
              </a:solidFill>
              <a:latin typeface="Impact" panose="020B0806030902050204" pitchFamily="34" charset="0"/>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7E5A2486-ED0A-4089-AF06-9B1407663A5D}"/>
              </a:ext>
            </a:extLst>
          </p:cNvPr>
          <p:cNvPicPr>
            <a:picLocks noChangeAspect="1"/>
          </p:cNvPicPr>
          <p:nvPr userDrawn="1"/>
        </p:nvPicPr>
        <p:blipFill>
          <a:blip r:embed="rId3">
            <a:biLevel thresh="50000"/>
          </a:blip>
          <a:stretch>
            <a:fillRect/>
          </a:stretch>
        </p:blipFill>
        <p:spPr>
          <a:xfrm>
            <a:off x="597094" y="6680694"/>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2019/11/25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2019/11/25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2019/11/25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2019/11/25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2019/11/25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2019/11/25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4.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2019/11/25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2019/11/25</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34917;&#20805;&#36164;&#26009;/&#27721;&#23383;&#21306;&#20301;&#30721;&#34920;.xl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oleObject" Target="../embeddings/oleObject1.bin"/></Relationships>
</file>

<file path=ppt/slides/_rels/slide1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gif"/><Relationship Id="rId1" Type="http://schemas.openxmlformats.org/officeDocument/2006/relationships/slideLayout" Target="../slideLayouts/slideLayout2.xml"/><Relationship Id="rId4" Type="http://schemas.openxmlformats.org/officeDocument/2006/relationships/hyperlink" Target="https://en.m.wikipedia.org/wiki/Wesley_Peterson"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1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unicodeconference.org/"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image" Target="../media/image67.emf"/><Relationship Id="rId5" Type="http://schemas.openxmlformats.org/officeDocument/2006/relationships/oleObject" Target="../embeddings/oleObject2.bin"/><Relationship Id="rId4" Type="http://schemas.openxmlformats.org/officeDocument/2006/relationships/notesSlide" Target="../notesSlides/notesSlide13.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10.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2.gif"/><Relationship Id="rId4" Type="http://schemas.openxmlformats.org/officeDocument/2006/relationships/image" Target="../media/image7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ruanyifeng.com/blog/2007/10/ascii_unicode_and_utf-8.html"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2.wdp"/><Relationship Id="rId9" Type="http://schemas.openxmlformats.org/officeDocument/2006/relationships/image" Target="../media/image18.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Terminology</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r>
              <a:rPr lang="zh-CN" altLang="en-US" dirty="0"/>
              <a:t>计算机利用寄存器存储数据</a:t>
            </a:r>
          </a:p>
          <a:p>
            <a:pPr eaLnBrk="1" hangingPunct="1"/>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p>
          <a:p>
            <a:pPr eaLnBrk="1" hangingPunct="1"/>
            <a:r>
              <a:rPr lang="zh-CN" altLang="en-US" dirty="0"/>
              <a:t>最高有效位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r>
              <a:rPr lang="en-US" altLang="zh-CN" dirty="0"/>
              <a:t>)  </a:t>
            </a:r>
            <a:r>
              <a:rPr lang="zh-CN" altLang="en-US" dirty="0"/>
              <a:t>最低有效位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r>
              <a:rPr lang="en-US" altLang="zh-CN" dirty="0"/>
              <a:t>)</a:t>
            </a:r>
          </a:p>
          <a:p>
            <a:endParaRPr lang="zh-CN" altLang="en-US" dirty="0"/>
          </a:p>
        </p:txBody>
      </p:sp>
      <p:grpSp>
        <p:nvGrpSpPr>
          <p:cNvPr id="5" name="组合 4"/>
          <p:cNvGrpSpPr/>
          <p:nvPr/>
        </p:nvGrpSpPr>
        <p:grpSpPr>
          <a:xfrm>
            <a:off x="1716161" y="3187077"/>
            <a:ext cx="8574992" cy="2739234"/>
            <a:chOff x="2173362" y="3123282"/>
            <a:chExt cx="7315204" cy="2336801"/>
          </a:xfrm>
        </p:grpSpPr>
        <p:grpSp>
          <p:nvGrpSpPr>
            <p:cNvPr id="32" name="Group 2"/>
            <p:cNvGrpSpPr>
              <a:grpSpLocks/>
            </p:cNvGrpSpPr>
            <p:nvPr/>
          </p:nvGrpSpPr>
          <p:grpSpPr bwMode="auto">
            <a:xfrm>
              <a:off x="3511625" y="3123282"/>
              <a:ext cx="4752975" cy="1225550"/>
              <a:chOff x="0" y="0"/>
              <a:chExt cx="2994" cy="772"/>
            </a:xfrm>
          </p:grpSpPr>
          <p:grpSp>
            <p:nvGrpSpPr>
              <p:cNvPr id="33" name="Group 3"/>
              <p:cNvGrpSpPr>
                <a:grpSpLocks/>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a:grpSpLocks/>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a:grpSpLocks/>
            </p:cNvGrpSpPr>
            <p:nvPr/>
          </p:nvGrpSpPr>
          <p:grpSpPr bwMode="auto">
            <a:xfrm>
              <a:off x="2173362" y="3656683"/>
              <a:ext cx="2590800" cy="1800225"/>
              <a:chOff x="-219" y="0"/>
              <a:chExt cx="1632" cy="1134"/>
            </a:xfrm>
          </p:grpSpPr>
          <p:sp>
            <p:nvSpPr>
              <p:cNvPr id="52" name="Oval 24"/>
              <p:cNvSpPr>
                <a:spLocks noChangeArrowheads="1"/>
              </p:cNvSpPr>
              <p:nvPr/>
            </p:nvSpPr>
            <p:spPr bwMode="auto">
              <a:xfrm>
                <a:off x="576"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Text Box 25"/>
              <p:cNvSpPr txBox="1">
                <a:spLocks noChangeArrowheads="1"/>
              </p:cNvSpPr>
              <p:nvPr/>
            </p:nvSpPr>
            <p:spPr bwMode="auto">
              <a:xfrm>
                <a:off x="-219" y="787"/>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p>
              <a:p>
                <a:pPr>
                  <a:buFont typeface="Arial" panose="020B0604020202020204" pitchFamily="34" charset="0"/>
                  <a:buNone/>
                </a:pPr>
                <a:r>
                  <a:rPr lang="en-US" altLang="zh-CN" sz="1800" dirty="0">
                    <a:ea typeface="宋体" panose="02010600030101010101" pitchFamily="2" charset="-122"/>
                  </a:rPr>
                  <a:t>    Most significant bit</a:t>
                </a: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27"/>
            <p:cNvGrpSpPr>
              <a:grpSpLocks/>
            </p:cNvGrpSpPr>
            <p:nvPr/>
          </p:nvGrpSpPr>
          <p:grpSpPr bwMode="auto">
            <a:xfrm>
              <a:off x="6897766" y="3656683"/>
              <a:ext cx="2590800" cy="1803400"/>
              <a:chOff x="-267" y="0"/>
              <a:chExt cx="1632" cy="1136"/>
            </a:xfrm>
          </p:grpSpPr>
          <p:sp>
            <p:nvSpPr>
              <p:cNvPr id="58" name="Line 30"/>
              <p:cNvSpPr>
                <a:spLocks noChangeShapeType="1"/>
              </p:cNvSpPr>
              <p:nvPr/>
            </p:nvSpPr>
            <p:spPr bwMode="auto">
              <a:xfrm>
                <a:off x="432" y="462"/>
                <a:ext cx="99" cy="355"/>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Oval 28"/>
              <p:cNvSpPr>
                <a:spLocks noChangeArrowheads="1"/>
              </p:cNvSpPr>
              <p:nvPr/>
            </p:nvSpPr>
            <p:spPr bwMode="auto">
              <a:xfrm>
                <a:off x="192"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Text Box 29"/>
              <p:cNvSpPr txBox="1">
                <a:spLocks noChangeArrowheads="1"/>
              </p:cNvSpPr>
              <p:nvPr/>
            </p:nvSpPr>
            <p:spPr bwMode="auto">
              <a:xfrm>
                <a:off x="-267" y="789"/>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p>
              <a:p>
                <a:pPr algn="ctr">
                  <a:buFont typeface="Arial" panose="020B0604020202020204" pitchFamily="34" charset="0"/>
                  <a:buNone/>
                </a:pPr>
                <a:r>
                  <a:rPr lang="en-US" altLang="zh-CN" sz="1800" dirty="0">
                    <a:latin typeface="Arial" panose="020B0604020202020204" pitchFamily="34" charset="0"/>
                    <a:ea typeface="宋体" panose="02010600030101010101" pitchFamily="2" charset="-122"/>
                  </a:rPr>
                  <a:t>Least significant bit</a:t>
                </a:r>
              </a:p>
            </p:txBody>
          </p:sp>
        </p:grpSp>
      </p:grpSp>
    </p:spTree>
    <p:extLst>
      <p:ext uri="{BB962C8B-B14F-4D97-AF65-F5344CB8AC3E}">
        <p14:creationId xmlns:p14="http://schemas.microsoft.com/office/powerpoint/2010/main" val="27526383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一个</a:t>
            </a:r>
            <a:r>
              <a:rPr lang="zh-CN" altLang="en-US" dirty="0"/>
              <a:t>更</a:t>
            </a:r>
            <a:r>
              <a:rPr lang="zh-CN" altLang="zh-CN" dirty="0"/>
              <a:t>奇怪的</a:t>
            </a:r>
            <a:r>
              <a:rPr lang="zh-CN" altLang="en-US" dirty="0"/>
              <a:t>浮点运算</a:t>
            </a:r>
            <a:r>
              <a:rPr lang="zh-CN" altLang="zh-CN" dirty="0"/>
              <a:t>程序</a:t>
            </a:r>
            <a:endParaRPr lang="zh-CN" altLang="en-US" dirty="0"/>
          </a:p>
        </p:txBody>
      </p:sp>
      <p:sp>
        <p:nvSpPr>
          <p:cNvPr id="6" name="Rectangle 3"/>
          <p:cNvSpPr>
            <a:spLocks noChangeArrowheads="1"/>
          </p:cNvSpPr>
          <p:nvPr/>
        </p:nvSpPr>
        <p:spPr bwMode="auto">
          <a:xfrm>
            <a:off x="1192193" y="1265274"/>
            <a:ext cx="7951808" cy="4944139"/>
          </a:xfrm>
          <a:prstGeom prst="rect">
            <a:avLst/>
          </a:prstGeom>
          <a:solidFill>
            <a:srgbClr val="A4DC60"/>
          </a:solidFill>
          <a:ln w="25400">
            <a:solidFill>
              <a:schemeClr val="accent1"/>
            </a:solidFill>
            <a:miter lim="800000"/>
            <a:headEnd/>
            <a:tailEnd/>
          </a:ln>
          <a:effectLst/>
        </p:spPr>
        <p:txBody>
          <a:bodyPr wrap="square" lIns="90487" tIns="44450" rIns="90487" bIns="44450">
            <a:no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nYeah</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4"/>
          <p:cNvSpPr>
            <a:spLocks noChangeArrowheads="1"/>
          </p:cNvSpPr>
          <p:nvPr/>
        </p:nvSpPr>
        <p:spPr bwMode="auto">
          <a:xfrm>
            <a:off x="7979071" y="2112483"/>
            <a:ext cx="27146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3.000000,2</a:t>
            </a:r>
          </a:p>
        </p:txBody>
      </p:sp>
      <p:sp>
        <p:nvSpPr>
          <p:cNvPr id="8" name="Rectangle 5"/>
          <p:cNvSpPr>
            <a:spLocks noChangeArrowheads="1"/>
          </p:cNvSpPr>
          <p:nvPr/>
        </p:nvSpPr>
        <p:spPr bwMode="auto">
          <a:xfrm>
            <a:off x="7979071" y="4663770"/>
            <a:ext cx="2714625" cy="541337"/>
          </a:xfrm>
          <a:prstGeom prst="rect">
            <a:avLst/>
          </a:prstGeom>
          <a:solidFill>
            <a:srgbClr val="FF6600"/>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a:t>
            </a:r>
          </a:p>
        </p:txBody>
      </p:sp>
    </p:spTree>
    <p:extLst>
      <p:ext uri="{BB962C8B-B14F-4D97-AF65-F5344CB8AC3E}">
        <p14:creationId xmlns:p14="http://schemas.microsoft.com/office/powerpoint/2010/main" val="349846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 calcmode="lin" valueType="num">
                                      <p:cBhvr additive="base">
                                        <p:cTn id="1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8">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autoUpdateAnimBg="0"/>
      <p:bldP spid="8" grpId="0" build="allAtOnce"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0315"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3.3/1.1</a:t>
            </a:r>
            <a:endParaRPr lang="zh-CN" altLang="en-US" dirty="0"/>
          </a:p>
        </p:txBody>
      </p:sp>
      <p:sp>
        <p:nvSpPr>
          <p:cNvPr id="3" name="内容占位符 2"/>
          <p:cNvSpPr>
            <a:spLocks noGrp="1"/>
          </p:cNvSpPr>
          <p:nvPr>
            <p:ph idx="1"/>
          </p:nvPr>
        </p:nvSpPr>
        <p:spPr>
          <a:xfrm>
            <a:off x="742471" y="942764"/>
            <a:ext cx="4547165" cy="5637024"/>
          </a:xfrm>
        </p:spPr>
        <p:txBody>
          <a:bodyPr>
            <a:normAutofit lnSpcReduction="10000"/>
          </a:bodyPr>
          <a:lstStyle/>
          <a:p>
            <a:pPr marL="0" indent="0">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double_currency_test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double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p:txBody>
      </p:sp>
      <p:grpSp>
        <p:nvGrpSpPr>
          <p:cNvPr id="7" name="组合 6"/>
          <p:cNvGrpSpPr/>
          <p:nvPr/>
        </p:nvGrpSpPr>
        <p:grpSpPr>
          <a:xfrm>
            <a:off x="6292532" y="875255"/>
            <a:ext cx="5231757" cy="5704533"/>
            <a:chOff x="6292532" y="875255"/>
            <a:chExt cx="5231757" cy="5704533"/>
          </a:xfrm>
        </p:grpSpPr>
        <p:sp>
          <p:nvSpPr>
            <p:cNvPr id="6" name="圆角矩形 5"/>
            <p:cNvSpPr/>
            <p:nvPr/>
          </p:nvSpPr>
          <p:spPr>
            <a:xfrm>
              <a:off x="6292532"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2"/>
            <p:cNvSpPr txBox="1">
              <a:spLocks/>
            </p:cNvSpPr>
            <p:nvPr/>
          </p:nvSpPr>
          <p:spPr>
            <a:xfrm>
              <a:off x="6457471" y="942764"/>
              <a:ext cx="4165201" cy="563702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float_currency_test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float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"%.20f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buFont typeface="Wingdings" panose="05000000000000000000" pitchFamily="2" charset="2"/>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p:txBody>
        </p:sp>
      </p:grpSp>
    </p:spTree>
    <p:extLst>
      <p:ext uri="{BB962C8B-B14F-4D97-AF65-F5344CB8AC3E}">
        <p14:creationId xmlns:p14="http://schemas.microsoft.com/office/powerpoint/2010/main" val="407855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63427-4A8D-461A-851E-A0B5E5380BF2}"/>
              </a:ext>
            </a:extLst>
          </p:cNvPr>
          <p:cNvSpPr>
            <a:spLocks noGrp="1"/>
          </p:cNvSpPr>
          <p:nvPr>
            <p:ph type="title"/>
          </p:nvPr>
        </p:nvSpPr>
        <p:spPr/>
        <p:txBody>
          <a:bodyPr/>
          <a:lstStyle/>
          <a:p>
            <a:r>
              <a:rPr lang="zh-CN" altLang="zh-CN" dirty="0"/>
              <a:t>一个奇怪的</a:t>
            </a:r>
            <a:r>
              <a:rPr lang="zh-CN" altLang="en-US" dirty="0"/>
              <a:t>浮点运算</a:t>
            </a:r>
            <a:r>
              <a:rPr lang="zh-CN" altLang="zh-CN" dirty="0"/>
              <a:t>程序</a:t>
            </a:r>
            <a:endParaRPr lang="zh-CN" altLang="en-US" dirty="0"/>
          </a:p>
        </p:txBody>
      </p:sp>
      <p:grpSp>
        <p:nvGrpSpPr>
          <p:cNvPr id="27" name="组合 26"/>
          <p:cNvGrpSpPr/>
          <p:nvPr/>
        </p:nvGrpSpPr>
        <p:grpSpPr>
          <a:xfrm>
            <a:off x="1214881" y="1199609"/>
            <a:ext cx="4512730" cy="3360816"/>
            <a:chOff x="1214881" y="1199609"/>
            <a:chExt cx="4512730" cy="3360816"/>
          </a:xfrm>
        </p:grpSpPr>
        <p:grpSp>
          <p:nvGrpSpPr>
            <p:cNvPr id="8" name="组合 7"/>
            <p:cNvGrpSpPr/>
            <p:nvPr/>
          </p:nvGrpSpPr>
          <p:grpSpPr>
            <a:xfrm>
              <a:off x="1214881" y="1661275"/>
              <a:ext cx="4512730" cy="2899150"/>
              <a:chOff x="1006536" y="1661276"/>
              <a:chExt cx="4512730" cy="2899150"/>
            </a:xfrm>
          </p:grpSpPr>
          <p:sp>
            <p:nvSpPr>
              <p:cNvPr id="9" name="矩形 8">
                <a:extLst>
                  <a:ext uri="{FF2B5EF4-FFF2-40B4-BE49-F238E27FC236}">
                    <a16:creationId xmlns:a16="http://schemas.microsoft.com/office/drawing/2014/main" id="{35D832C7-777B-4B0A-829B-B2AD411D9D5E}"/>
                  </a:ext>
                </a:extLst>
              </p:cNvPr>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9A2734BC-A445-41C4-B8AB-4C436C9A1B34}"/>
                  </a:ext>
                </a:extLst>
              </p:cNvPr>
              <p:cNvSpPr>
                <a:spLocks noChangeArrowheads="1"/>
              </p:cNvSpPr>
              <p:nvPr/>
            </p:nvSpPr>
            <p:spPr bwMode="auto">
              <a:xfrm>
                <a:off x="1174386" y="1773305"/>
                <a:ext cx="4344880" cy="2675091"/>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400A-6666-6666-6666</a:t>
                </a:r>
              </a:p>
              <a:p>
                <a:pPr>
                  <a:buNone/>
                </a:pPr>
                <a:r>
                  <a:rPr lang="en-US" altLang="zh-CN" dirty="0">
                    <a:solidFill>
                      <a:schemeClr val="bg1"/>
                    </a:solidFill>
                    <a:latin typeface="Consolas" panose="020B0609020204030204" pitchFamily="49" charset="0"/>
                  </a:rPr>
                  <a:t>3FF1-9999-9999-999A</a:t>
                </a:r>
              </a:p>
              <a:p>
                <a:pPr>
                  <a:buNone/>
                </a:pPr>
                <a:r>
                  <a:rPr lang="en-US" altLang="zh-CN" dirty="0">
                    <a:solidFill>
                      <a:srgbClr val="00FF4E"/>
                    </a:solidFill>
                    <a:latin typeface="Consolas" panose="020B0609020204030204" pitchFamily="49" charset="0"/>
                  </a:rPr>
                  <a:t>4007-FFFF-FFFF-FFFF</a:t>
                </a:r>
              </a:p>
              <a:p>
                <a:pPr>
                  <a:buNone/>
                </a:pPr>
                <a:r>
                  <a:rPr lang="en-US" altLang="zh-CN" dirty="0">
                    <a:solidFill>
                      <a:schemeClr val="bg1"/>
                    </a:solidFill>
                    <a:latin typeface="Consolas" panose="020B0609020204030204" pitchFamily="49" charset="0"/>
                  </a:rPr>
                  <a:t>3.29999999999999980000</a:t>
                </a:r>
              </a:p>
              <a:p>
                <a:pPr>
                  <a:buNone/>
                </a:pPr>
                <a:r>
                  <a:rPr lang="en-US" altLang="zh-CN" dirty="0">
                    <a:solidFill>
                      <a:schemeClr val="bg1"/>
                    </a:solidFill>
                    <a:latin typeface="Consolas" panose="020B0609020204030204" pitchFamily="49" charset="0"/>
                  </a:rPr>
                  <a:t>1.10000000000000010000</a:t>
                </a:r>
              </a:p>
              <a:p>
                <a:pPr>
                  <a:buNone/>
                </a:pPr>
                <a:r>
                  <a:rPr lang="en-US" altLang="zh-CN" dirty="0">
                    <a:solidFill>
                      <a:srgbClr val="00FF4E"/>
                    </a:solidFill>
                    <a:latin typeface="Consolas" panose="020B0609020204030204" pitchFamily="49" charset="0"/>
                  </a:rPr>
                  <a:t>2.999999999999999</a:t>
                </a:r>
                <a:r>
                  <a:rPr lang="en-US" altLang="zh-CN" dirty="0">
                    <a:solidFill>
                      <a:srgbClr val="FF0000"/>
                    </a:solidFill>
                    <a:latin typeface="Consolas" panose="020B0609020204030204" pitchFamily="49" charset="0"/>
                  </a:rPr>
                  <a:t>60000</a:t>
                </a:r>
              </a:p>
            </p:txBody>
          </p:sp>
        </p:grpSp>
        <p:sp>
          <p:nvSpPr>
            <p:cNvPr id="3" name="矩形 2"/>
            <p:cNvSpPr/>
            <p:nvPr/>
          </p:nvSpPr>
          <p:spPr>
            <a:xfrm>
              <a:off x="1908895" y="1199609"/>
              <a:ext cx="2563522"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Double 3.3/1.1</a:t>
              </a:r>
            </a:p>
          </p:txBody>
        </p:sp>
      </p:grpSp>
      <p:grpSp>
        <p:nvGrpSpPr>
          <p:cNvPr id="28" name="组合 27"/>
          <p:cNvGrpSpPr/>
          <p:nvPr/>
        </p:nvGrpSpPr>
        <p:grpSpPr>
          <a:xfrm>
            <a:off x="6490692" y="1199609"/>
            <a:ext cx="4512730" cy="3360816"/>
            <a:chOff x="6490692" y="1199609"/>
            <a:chExt cx="4512730" cy="3360816"/>
          </a:xfrm>
        </p:grpSpPr>
        <p:grpSp>
          <p:nvGrpSpPr>
            <p:cNvPr id="12" name="组合 11"/>
            <p:cNvGrpSpPr/>
            <p:nvPr/>
          </p:nvGrpSpPr>
          <p:grpSpPr>
            <a:xfrm>
              <a:off x="6490692" y="1661275"/>
              <a:ext cx="4512730" cy="2899150"/>
              <a:chOff x="1006536" y="1661276"/>
              <a:chExt cx="4512730" cy="2899150"/>
            </a:xfrm>
          </p:grpSpPr>
          <p:sp>
            <p:nvSpPr>
              <p:cNvPr id="13" name="矩形 12">
                <a:extLst>
                  <a:ext uri="{FF2B5EF4-FFF2-40B4-BE49-F238E27FC236}">
                    <a16:creationId xmlns:a16="http://schemas.microsoft.com/office/drawing/2014/main" id="{35D832C7-777B-4B0A-829B-B2AD411D9D5E}"/>
                  </a:ext>
                </a:extLst>
              </p:cNvPr>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
                <a:extLst>
                  <a:ext uri="{FF2B5EF4-FFF2-40B4-BE49-F238E27FC236}">
                    <a16:creationId xmlns:a16="http://schemas.microsoft.com/office/drawing/2014/main" id="{9A2734BC-A445-41C4-B8AB-4C436C9A1B34}"/>
                  </a:ext>
                </a:extLst>
              </p:cNvPr>
              <p:cNvSpPr>
                <a:spLocks noChangeArrowheads="1"/>
              </p:cNvSpPr>
              <p:nvPr/>
            </p:nvSpPr>
            <p:spPr bwMode="auto">
              <a:xfrm>
                <a:off x="1174386" y="1773305"/>
                <a:ext cx="4344880" cy="2675091"/>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4053-3333</a:t>
                </a:r>
              </a:p>
              <a:p>
                <a:pPr>
                  <a:buNone/>
                </a:pPr>
                <a:r>
                  <a:rPr lang="en-US" altLang="zh-CN" dirty="0">
                    <a:solidFill>
                      <a:schemeClr val="bg1"/>
                    </a:solidFill>
                    <a:latin typeface="Consolas" panose="020B0609020204030204" pitchFamily="49" charset="0"/>
                  </a:rPr>
                  <a:t>3F8C-CCCD</a:t>
                </a:r>
              </a:p>
              <a:p>
                <a:pPr>
                  <a:buNone/>
                </a:pPr>
                <a:r>
                  <a:rPr lang="en-US" altLang="zh-CN" dirty="0">
                    <a:solidFill>
                      <a:srgbClr val="00FF4E"/>
                    </a:solidFill>
                    <a:latin typeface="Consolas" panose="020B0609020204030204" pitchFamily="49" charset="0"/>
                  </a:rPr>
                  <a:t>4040-0000</a:t>
                </a:r>
              </a:p>
              <a:p>
                <a:pPr>
                  <a:buNone/>
                </a:pPr>
                <a:r>
                  <a:rPr lang="en-US" altLang="zh-CN" dirty="0">
                    <a:solidFill>
                      <a:schemeClr val="bg1"/>
                    </a:solidFill>
                    <a:latin typeface="Consolas" panose="020B0609020204030204" pitchFamily="49" charset="0"/>
                  </a:rPr>
                  <a:t>3.29999995231628420000</a:t>
                </a:r>
              </a:p>
              <a:p>
                <a:pPr>
                  <a:buNone/>
                </a:pPr>
                <a:r>
                  <a:rPr lang="en-US" altLang="zh-CN" dirty="0">
                    <a:solidFill>
                      <a:schemeClr val="bg1"/>
                    </a:solidFill>
                    <a:latin typeface="Consolas" panose="020B0609020204030204" pitchFamily="49" charset="0"/>
                  </a:rPr>
                  <a:t>1.10000002384185790000</a:t>
                </a:r>
              </a:p>
              <a:p>
                <a:pPr>
                  <a:buNone/>
                </a:pPr>
                <a:r>
                  <a:rPr lang="en-US" altLang="zh-CN" dirty="0">
                    <a:solidFill>
                      <a:srgbClr val="00FF4E"/>
                    </a:solidFill>
                    <a:latin typeface="Consolas" panose="020B0609020204030204" pitchFamily="49" charset="0"/>
                  </a:rPr>
                  <a:t>3.00000000000000000000</a:t>
                </a:r>
              </a:p>
            </p:txBody>
          </p:sp>
        </p:grpSp>
        <p:sp>
          <p:nvSpPr>
            <p:cNvPr id="15" name="矩形 14"/>
            <p:cNvSpPr/>
            <p:nvPr/>
          </p:nvSpPr>
          <p:spPr>
            <a:xfrm>
              <a:off x="7439349" y="1199609"/>
              <a:ext cx="2393604"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Float 3.3/1.1</a:t>
              </a:r>
            </a:p>
          </p:txBody>
        </p:sp>
      </p:grpSp>
      <p:graphicFrame>
        <p:nvGraphicFramePr>
          <p:cNvPr id="16" name="表格 15"/>
          <p:cNvGraphicFramePr>
            <a:graphicFrameLocks noGrp="1"/>
          </p:cNvGraphicFramePr>
          <p:nvPr>
            <p:extLst>
              <p:ext uri="{D42A27DB-BD31-4B8C-83A1-F6EECF244321}">
                <p14:modId xmlns:p14="http://schemas.microsoft.com/office/powerpoint/2010/main" val="2190037081"/>
              </p:ext>
            </p:extLst>
          </p:nvPr>
        </p:nvGraphicFramePr>
        <p:xfrm>
          <a:off x="1796408" y="534644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7" name="组合 16"/>
          <p:cNvGrpSpPr/>
          <p:nvPr/>
        </p:nvGrpSpPr>
        <p:grpSpPr>
          <a:xfrm>
            <a:off x="1369299" y="4690818"/>
            <a:ext cx="9189156" cy="655626"/>
            <a:chOff x="1332237" y="4489038"/>
            <a:chExt cx="9189156" cy="655626"/>
          </a:xfrm>
        </p:grpSpPr>
        <p:sp>
          <p:nvSpPr>
            <p:cNvPr id="18" name="右大括号 17"/>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19" name="右大括号 18"/>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21" name="文本框 20"/>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22" name="文本框 21"/>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cxnSp>
          <p:nvCxnSpPr>
            <p:cNvPr id="23" name="直接箭头连接符 22"/>
            <p:cNvCxnSpPr>
              <a:endCxn id="22"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 name="表格 23"/>
          <p:cNvGraphicFramePr>
            <a:graphicFrameLocks noGrp="1"/>
          </p:cNvGraphicFramePr>
          <p:nvPr>
            <p:extLst>
              <p:ext uri="{D42A27DB-BD31-4B8C-83A1-F6EECF244321}">
                <p14:modId xmlns:p14="http://schemas.microsoft.com/office/powerpoint/2010/main" val="2208702851"/>
              </p:ext>
            </p:extLst>
          </p:nvPr>
        </p:nvGraphicFramePr>
        <p:xfrm>
          <a:off x="1796406" y="593086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48912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宋体" panose="02010600030101010101" pitchFamily="2" charset="-122"/>
              </a:rPr>
              <a:t>浮点数的表示范围与精度</a:t>
            </a:r>
            <a:endParaRPr lang="zh-CN" altLang="en-US" dirty="0"/>
          </a:p>
        </p:txBody>
      </p:sp>
      <p:sp>
        <p:nvSpPr>
          <p:cNvPr id="3" name="内容占位符 2"/>
          <p:cNvSpPr>
            <a:spLocks noGrp="1"/>
          </p:cNvSpPr>
          <p:nvPr>
            <p:ph idx="1"/>
          </p:nvPr>
        </p:nvSpPr>
        <p:spPr>
          <a:xfrm>
            <a:off x="487822" y="942764"/>
            <a:ext cx="10515599" cy="3566956"/>
          </a:xfrm>
        </p:spPr>
        <p:txBody>
          <a:bodyPr/>
          <a:lstStyle/>
          <a:p>
            <a:r>
              <a:rPr lang="zh-CN" altLang="zh-CN" dirty="0"/>
              <a:t>阶码越</a:t>
            </a:r>
            <a:r>
              <a:rPr lang="zh-CN" altLang="en-US" dirty="0"/>
              <a:t>长</a:t>
            </a:r>
            <a:r>
              <a:rPr lang="zh-CN" altLang="zh-CN" dirty="0"/>
              <a:t>，表示范围越大</a:t>
            </a:r>
            <a:r>
              <a:rPr lang="zh-CN" altLang="en-US" dirty="0"/>
              <a:t>，精度越高 </a:t>
            </a:r>
            <a:r>
              <a:rPr lang="en-US" altLang="zh-CN" dirty="0"/>
              <a:t>(</a:t>
            </a:r>
            <a:r>
              <a:rPr lang="zh-CN" altLang="en-US" dirty="0"/>
              <a:t>规格化</a:t>
            </a:r>
            <a:r>
              <a:rPr lang="en-US" altLang="zh-CN" dirty="0"/>
              <a:t>)</a:t>
            </a:r>
            <a:endParaRPr lang="zh-CN" altLang="zh-CN" dirty="0"/>
          </a:p>
          <a:p>
            <a:r>
              <a:rPr lang="zh-CN" altLang="en-US" dirty="0"/>
              <a:t>阶码相同，</a:t>
            </a:r>
            <a:r>
              <a:rPr lang="zh-CN" altLang="zh-CN" dirty="0"/>
              <a:t>尾数</a:t>
            </a:r>
            <a:r>
              <a:rPr lang="zh-CN" altLang="en-US" dirty="0"/>
              <a:t>越长</a:t>
            </a:r>
            <a:r>
              <a:rPr lang="zh-CN" altLang="zh-CN" dirty="0"/>
              <a:t>，数据精度越高</a:t>
            </a:r>
          </a:p>
          <a:p>
            <a:r>
              <a:rPr lang="zh-CN" altLang="en-US" dirty="0"/>
              <a:t>浮点数</a:t>
            </a:r>
            <a:r>
              <a:rPr lang="zh-CN" altLang="zh-CN" dirty="0"/>
              <a:t>扩大</a:t>
            </a:r>
            <a:r>
              <a:rPr lang="zh-CN" altLang="en-US" dirty="0"/>
              <a:t>了</a:t>
            </a:r>
            <a:r>
              <a:rPr lang="zh-CN" altLang="zh-CN" dirty="0"/>
              <a:t>数值表示的范围</a:t>
            </a:r>
            <a:r>
              <a:rPr lang="zh-CN" altLang="en-US" dirty="0"/>
              <a:t>，</a:t>
            </a:r>
            <a:r>
              <a:rPr lang="en-US" altLang="zh-CN" dirty="0"/>
              <a:t> </a:t>
            </a:r>
            <a:r>
              <a:rPr lang="zh-CN" altLang="zh-CN" dirty="0"/>
              <a:t>未增加表示数值的个数</a:t>
            </a:r>
          </a:p>
          <a:p>
            <a:r>
              <a:rPr lang="zh-CN" altLang="zh-CN" dirty="0"/>
              <a:t>绝对值越大，浮点数分布越稀疏</a:t>
            </a:r>
            <a:r>
              <a:rPr lang="zh-CN" altLang="en-US" dirty="0"/>
              <a:t>，浮点数是离散空间</a:t>
            </a:r>
            <a:endParaRPr lang="en-US" altLang="zh-CN" dirty="0"/>
          </a:p>
          <a:p>
            <a:r>
              <a:rPr lang="zh-CN" altLang="en-US" dirty="0"/>
              <a:t>浮点运算不满足结合律</a:t>
            </a:r>
            <a:endParaRPr lang="en-US" altLang="zh-CN" dirty="0"/>
          </a:p>
          <a:p>
            <a:pPr lvl="1"/>
            <a:r>
              <a:rPr lang="zh-CN" altLang="en-US" dirty="0"/>
              <a:t>（</a:t>
            </a:r>
            <a:r>
              <a:rPr lang="en-US" altLang="zh-CN" dirty="0"/>
              <a:t>2</a:t>
            </a:r>
            <a:r>
              <a:rPr lang="en-US" altLang="zh-CN" baseline="70000" dirty="0"/>
              <a:t>-126</a:t>
            </a:r>
            <a:r>
              <a:rPr lang="en-US" altLang="zh-CN" dirty="0"/>
              <a:t>+10</a:t>
            </a:r>
            <a:r>
              <a:rPr lang="en-US" altLang="zh-CN" baseline="70000" dirty="0"/>
              <a:t>20</a:t>
            </a:r>
            <a:r>
              <a:rPr lang="zh-CN" altLang="en-US" dirty="0"/>
              <a:t>）</a:t>
            </a:r>
            <a:r>
              <a:rPr lang="en-US" altLang="zh-CN" dirty="0"/>
              <a:t>-10</a:t>
            </a:r>
            <a:r>
              <a:rPr lang="en-US" altLang="zh-CN" baseline="70000" dirty="0"/>
              <a:t>20</a:t>
            </a:r>
            <a:r>
              <a:rPr lang="en-US" altLang="zh-CN" baseline="30000" dirty="0"/>
              <a:t> </a:t>
            </a:r>
            <a:r>
              <a:rPr lang="en-US" altLang="zh-CN" dirty="0"/>
              <a:t>= ?       2</a:t>
            </a:r>
            <a:r>
              <a:rPr lang="en-US" altLang="zh-CN" baseline="70000" dirty="0"/>
              <a:t>-126</a:t>
            </a:r>
            <a:r>
              <a:rPr lang="en-US" altLang="zh-CN" baseline="30000" dirty="0"/>
              <a:t> </a:t>
            </a:r>
            <a:r>
              <a:rPr lang="en-US" altLang="zh-CN" dirty="0"/>
              <a:t>+ (10</a:t>
            </a:r>
            <a:r>
              <a:rPr lang="en-US" altLang="zh-CN" baseline="70000" dirty="0"/>
              <a:t>20</a:t>
            </a:r>
            <a:r>
              <a:rPr lang="en-US" altLang="zh-CN" baseline="30000" dirty="0"/>
              <a:t> </a:t>
            </a:r>
            <a:r>
              <a:rPr lang="en-US" altLang="zh-CN" dirty="0"/>
              <a:t>- 10</a:t>
            </a:r>
            <a:r>
              <a:rPr lang="en-US" altLang="zh-CN" baseline="70000" dirty="0"/>
              <a:t>20</a:t>
            </a:r>
            <a:r>
              <a:rPr lang="en-US" altLang="zh-CN" dirty="0"/>
              <a:t>) =?</a:t>
            </a:r>
          </a:p>
        </p:txBody>
      </p:sp>
      <p:grpSp>
        <p:nvGrpSpPr>
          <p:cNvPr id="5" name="Group 66"/>
          <p:cNvGrpSpPr>
            <a:grpSpLocks/>
          </p:cNvGrpSpPr>
          <p:nvPr/>
        </p:nvGrpSpPr>
        <p:grpSpPr bwMode="auto">
          <a:xfrm>
            <a:off x="2851321" y="4838332"/>
            <a:ext cx="6748463" cy="1287462"/>
            <a:chOff x="0" y="0"/>
            <a:chExt cx="4251" cy="811"/>
          </a:xfrm>
        </p:grpSpPr>
        <p:cxnSp>
          <p:nvCxnSpPr>
            <p:cNvPr id="6" name="直接箭头连接符 5"/>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138" y="0"/>
              <a:ext cx="907" cy="557"/>
              <a:chOff x="0" y="0"/>
              <a:chExt cx="1165250" cy="576064"/>
            </a:xfrm>
          </p:grpSpPr>
          <p:cxnSp>
            <p:nvCxnSpPr>
              <p:cNvPr id="54"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5"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6"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045" y="0"/>
              <a:ext cx="1814" cy="557"/>
              <a:chOff x="0" y="0"/>
              <a:chExt cx="1165250" cy="576064"/>
            </a:xfrm>
          </p:grpSpPr>
          <p:cxnSp>
            <p:nvCxnSpPr>
              <p:cNvPr id="45"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6"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7"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678" y="0"/>
              <a:ext cx="460" cy="557"/>
              <a:chOff x="0" y="0"/>
              <a:chExt cx="1165250" cy="576064"/>
            </a:xfrm>
          </p:grpSpPr>
          <p:cxnSp>
            <p:nvCxnSpPr>
              <p:cNvPr id="36"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7"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8"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16" y="0"/>
              <a:ext cx="235" cy="557"/>
              <a:chOff x="0" y="0"/>
              <a:chExt cx="1165250" cy="576064"/>
            </a:xfrm>
          </p:grpSpPr>
          <p:cxnSp>
            <p:nvCxnSpPr>
              <p:cNvPr id="27"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8"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9"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451" y="0"/>
              <a:ext cx="227" cy="557"/>
              <a:chOff x="0" y="0"/>
              <a:chExt cx="1165250" cy="576064"/>
            </a:xfrm>
          </p:grpSpPr>
          <p:cxnSp>
            <p:nvCxnSpPr>
              <p:cNvPr id="18"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9"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0"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2"/>
            <p:cNvSpPr txBox="1">
              <a:spLocks noChangeArrowheads="1"/>
            </p:cNvSpPr>
            <p:nvPr/>
          </p:nvSpPr>
          <p:spPr bwMode="auto">
            <a:xfrm>
              <a:off x="0" y="557"/>
              <a:ext cx="236" cy="2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13"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14"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15"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16"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17"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63" name="圆角矩形标注 62"/>
          <p:cNvSpPr/>
          <p:nvPr/>
        </p:nvSpPr>
        <p:spPr>
          <a:xfrm>
            <a:off x="953817" y="5924181"/>
            <a:ext cx="1620398" cy="340902"/>
          </a:xfrm>
          <a:prstGeom prst="wedgeRoundRectCallout">
            <a:avLst>
              <a:gd name="adj1" fmla="val 85200"/>
              <a:gd name="adj2" fmla="val -136391"/>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p>
        </p:txBody>
      </p:sp>
    </p:spTree>
    <p:extLst>
      <p:ext uri="{BB962C8B-B14F-4D97-AF65-F5344CB8AC3E}">
        <p14:creationId xmlns:p14="http://schemas.microsoft.com/office/powerpoint/2010/main" val="121312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up)">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3"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判断表达式</a:t>
            </a:r>
          </a:p>
        </p:txBody>
      </p:sp>
      <p:sp>
        <p:nvSpPr>
          <p:cNvPr id="3" name="内容占位符 2"/>
          <p:cNvSpPr>
            <a:spLocks noGrp="1"/>
          </p:cNvSpPr>
          <p:nvPr>
            <p:ph idx="1"/>
          </p:nvPr>
        </p:nvSpPr>
        <p:spPr/>
        <p:txBody>
          <a:bodyPr/>
          <a:lstStyle/>
          <a:p>
            <a:r>
              <a:rPr lang="en-US" altLang="zh-CN" b="1" dirty="0" err="1">
                <a:solidFill>
                  <a:srgbClr val="0000A0"/>
                </a:solidFill>
                <a:latin typeface="Courier New"/>
                <a:ea typeface="宋体"/>
                <a:cs typeface="Times New Roman"/>
              </a:rPr>
              <a:t>int</a:t>
            </a:r>
            <a:r>
              <a:rPr lang="en-US" altLang="zh-CN" b="1" dirty="0">
                <a:solidFill>
                  <a:srgbClr val="0000A0"/>
                </a:solidFill>
                <a:latin typeface="Courier New"/>
                <a:ea typeface="宋体"/>
                <a:cs typeface="Times New Roman"/>
              </a:rPr>
              <a:t> </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float </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double </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endParaRPr lang="zh-CN" altLang="zh-CN" sz="3600" b="1" kern="100" dirty="0">
              <a:latin typeface="Calibri"/>
              <a:ea typeface="宋体"/>
              <a:cs typeface="Times New Roman"/>
            </a:endParaRPr>
          </a:p>
          <a:p>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r>
              <a:rPr lang="en-US" altLang="zh-CN" b="1" dirty="0">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d</a:t>
            </a:r>
            <a:r>
              <a:rPr lang="en-US" altLang="zh-CN" b="1" dirty="0" err="1">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endParaRPr lang="en-US" altLang="zh-CN" dirty="0"/>
          </a:p>
          <a:p>
            <a:endParaRPr lang="zh-CN" altLang="en-US" dirty="0"/>
          </a:p>
        </p:txBody>
      </p:sp>
    </p:spTree>
    <p:extLst>
      <p:ext uri="{BB962C8B-B14F-4D97-AF65-F5344CB8AC3E}">
        <p14:creationId xmlns:p14="http://schemas.microsoft.com/office/powerpoint/2010/main" val="13941437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语言浮点数总结</a:t>
            </a:r>
          </a:p>
        </p:txBody>
      </p:sp>
      <p:sp>
        <p:nvSpPr>
          <p:cNvPr id="3" name="内容占位符 2"/>
          <p:cNvSpPr>
            <a:spLocks noGrp="1"/>
          </p:cNvSpPr>
          <p:nvPr>
            <p:ph idx="1"/>
          </p:nvPr>
        </p:nvSpPr>
        <p:spPr>
          <a:xfrm>
            <a:off x="487822" y="953397"/>
            <a:ext cx="10515599" cy="5637024"/>
          </a:xfrm>
        </p:spPr>
        <p:txBody>
          <a:bodyPr/>
          <a:lstStyle/>
          <a:p>
            <a:r>
              <a:rPr lang="en-US" altLang="zh-CN" dirty="0"/>
              <a:t>float</a:t>
            </a:r>
            <a:r>
              <a:rPr lang="zh-CN" altLang="en-US" dirty="0"/>
              <a:t>，</a:t>
            </a:r>
            <a:r>
              <a:rPr lang="en-US" altLang="zh-CN" dirty="0"/>
              <a:t>double</a:t>
            </a:r>
            <a:r>
              <a:rPr lang="zh-CN" altLang="en-US" dirty="0"/>
              <a:t>型对应</a:t>
            </a:r>
            <a:r>
              <a:rPr lang="en-US" altLang="zh-CN" dirty="0"/>
              <a:t>IEEE754 </a:t>
            </a:r>
            <a:r>
              <a:rPr lang="zh-CN" altLang="en-US" dirty="0"/>
              <a:t>单精度和双精度</a:t>
            </a:r>
            <a:endParaRPr lang="en-US" altLang="zh-CN" dirty="0"/>
          </a:p>
          <a:p>
            <a:r>
              <a:rPr lang="zh-CN" altLang="en-US" dirty="0"/>
              <a:t>浮点数在数轴上分布不均匀，数轴右侧分布更稀疏</a:t>
            </a:r>
            <a:endParaRPr lang="en-US" altLang="zh-CN" dirty="0"/>
          </a:p>
          <a:p>
            <a:pPr lvl="1"/>
            <a:r>
              <a:rPr lang="zh-CN" altLang="en-US" dirty="0"/>
              <a:t>浮点数运算不满足结合律     </a:t>
            </a:r>
            <a:r>
              <a:rPr lang="en-US" altLang="zh-CN" dirty="0"/>
              <a:t>(</a:t>
            </a:r>
            <a:r>
              <a:rPr lang="en-US" altLang="zh-CN" dirty="0" err="1"/>
              <a:t>d+f</a:t>
            </a:r>
            <a:r>
              <a:rPr lang="en-US" altLang="zh-CN" dirty="0"/>
              <a:t>)-d  != f</a:t>
            </a:r>
          </a:p>
          <a:p>
            <a:r>
              <a:rPr lang="en-US" altLang="zh-CN" dirty="0" err="1"/>
              <a:t>Int</a:t>
            </a:r>
            <a:r>
              <a:rPr lang="en-US" altLang="zh-CN" dirty="0"/>
              <a:t>  32</a:t>
            </a:r>
            <a:r>
              <a:rPr lang="zh-CN" altLang="en-US" dirty="0"/>
              <a:t>位  </a:t>
            </a:r>
            <a:r>
              <a:rPr lang="en-US" altLang="zh-CN" dirty="0"/>
              <a:t>float 32</a:t>
            </a:r>
            <a:r>
              <a:rPr lang="zh-CN" altLang="en-US" dirty="0"/>
              <a:t>位在整数区域仅部分重叠</a:t>
            </a:r>
            <a:endParaRPr lang="en-US" altLang="zh-CN" dirty="0"/>
          </a:p>
          <a:p>
            <a:pPr lvl="1"/>
            <a:r>
              <a:rPr lang="en-US" altLang="zh-CN" dirty="0" err="1"/>
              <a:t>i</a:t>
            </a:r>
            <a:r>
              <a:rPr lang="en-US" altLang="zh-CN" dirty="0"/>
              <a:t>==(</a:t>
            </a:r>
            <a:r>
              <a:rPr lang="en-US" altLang="zh-CN" dirty="0" err="1"/>
              <a:t>int</a:t>
            </a:r>
            <a:r>
              <a:rPr lang="en-US" altLang="zh-CN" dirty="0"/>
              <a:t>) (float) </a:t>
            </a:r>
            <a:r>
              <a:rPr lang="en-US" altLang="zh-CN" dirty="0" err="1"/>
              <a:t>i</a:t>
            </a:r>
            <a:r>
              <a:rPr lang="en-US" altLang="zh-CN" dirty="0"/>
              <a:t>  </a:t>
            </a:r>
            <a:r>
              <a:rPr lang="zh-CN" altLang="en-US" dirty="0"/>
              <a:t>不成立</a:t>
            </a:r>
            <a:endParaRPr lang="en-US" altLang="zh-CN" dirty="0"/>
          </a:p>
          <a:p>
            <a:r>
              <a:rPr lang="en-US" altLang="zh-CN" dirty="0" err="1"/>
              <a:t>Int</a:t>
            </a:r>
            <a:r>
              <a:rPr lang="en-US" altLang="zh-CN" dirty="0"/>
              <a:t>  32</a:t>
            </a:r>
            <a:r>
              <a:rPr lang="zh-CN" altLang="en-US" dirty="0"/>
              <a:t>位  </a:t>
            </a:r>
            <a:r>
              <a:rPr lang="en-US" altLang="zh-CN" dirty="0"/>
              <a:t>double 64</a:t>
            </a:r>
            <a:r>
              <a:rPr lang="zh-CN" altLang="en-US" dirty="0"/>
              <a:t>位在整数区域完全重叠</a:t>
            </a:r>
            <a:endParaRPr lang="en-US" altLang="zh-CN" dirty="0"/>
          </a:p>
          <a:p>
            <a:pPr lvl="1"/>
            <a:r>
              <a:rPr lang="en-US" altLang="zh-CN" dirty="0" err="1"/>
              <a:t>i</a:t>
            </a:r>
            <a:r>
              <a:rPr lang="en-US" altLang="zh-CN" dirty="0"/>
              <a:t>==(</a:t>
            </a:r>
            <a:r>
              <a:rPr lang="en-US" altLang="zh-CN" dirty="0" err="1"/>
              <a:t>int</a:t>
            </a:r>
            <a:r>
              <a:rPr lang="en-US" altLang="zh-CN" dirty="0"/>
              <a:t>) (double) </a:t>
            </a:r>
            <a:r>
              <a:rPr lang="en-US" altLang="zh-CN" dirty="0" err="1"/>
              <a:t>i</a:t>
            </a:r>
            <a:r>
              <a:rPr lang="en-US" altLang="zh-CN" dirty="0"/>
              <a:t>  </a:t>
            </a:r>
            <a:r>
              <a:rPr lang="zh-CN" altLang="en-US" dirty="0"/>
              <a:t>成立</a:t>
            </a:r>
            <a:endParaRPr lang="en-US" altLang="zh-CN" dirty="0"/>
          </a:p>
          <a:p>
            <a:pPr lvl="1"/>
            <a:endParaRPr lang="en-US" altLang="zh-CN" dirty="0"/>
          </a:p>
          <a:p>
            <a:pPr lvl="1"/>
            <a:endParaRPr lang="en-US" altLang="zh-CN" dirty="0"/>
          </a:p>
          <a:p>
            <a:endParaRPr lang="en-US" altLang="zh-CN" dirty="0"/>
          </a:p>
          <a:p>
            <a:endParaRPr lang="zh-CN" altLang="en-US" dirty="0"/>
          </a:p>
        </p:txBody>
      </p:sp>
      <p:grpSp>
        <p:nvGrpSpPr>
          <p:cNvPr id="63" name="Group 66"/>
          <p:cNvGrpSpPr>
            <a:grpSpLocks/>
          </p:cNvGrpSpPr>
          <p:nvPr/>
        </p:nvGrpSpPr>
        <p:grpSpPr bwMode="auto">
          <a:xfrm>
            <a:off x="2851321" y="4838332"/>
            <a:ext cx="6748463" cy="1287462"/>
            <a:chOff x="0" y="0"/>
            <a:chExt cx="4251" cy="811"/>
          </a:xfrm>
        </p:grpSpPr>
        <p:cxnSp>
          <p:nvCxnSpPr>
            <p:cNvPr id="64" name="直接箭头连接符 63"/>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65" name="Group 7"/>
            <p:cNvGrpSpPr>
              <a:grpSpLocks/>
            </p:cNvGrpSpPr>
            <p:nvPr/>
          </p:nvGrpSpPr>
          <p:grpSpPr bwMode="auto">
            <a:xfrm>
              <a:off x="1138" y="0"/>
              <a:ext cx="907" cy="557"/>
              <a:chOff x="0" y="0"/>
              <a:chExt cx="1165250" cy="576064"/>
            </a:xfrm>
          </p:grpSpPr>
          <p:cxnSp>
            <p:nvCxnSpPr>
              <p:cNvPr id="112"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13"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4"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5"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6"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7"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8"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9"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20"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6" name="Group 17"/>
            <p:cNvGrpSpPr>
              <a:grpSpLocks/>
            </p:cNvGrpSpPr>
            <p:nvPr/>
          </p:nvGrpSpPr>
          <p:grpSpPr bwMode="auto">
            <a:xfrm>
              <a:off x="2045" y="0"/>
              <a:ext cx="1814" cy="557"/>
              <a:chOff x="0" y="0"/>
              <a:chExt cx="1165250" cy="576064"/>
            </a:xfrm>
          </p:grpSpPr>
          <p:cxnSp>
            <p:nvCxnSpPr>
              <p:cNvPr id="103"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04"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5"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6"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7"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8"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9"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0"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11"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7" name="Group 27"/>
            <p:cNvGrpSpPr>
              <a:grpSpLocks/>
            </p:cNvGrpSpPr>
            <p:nvPr/>
          </p:nvGrpSpPr>
          <p:grpSpPr bwMode="auto">
            <a:xfrm>
              <a:off x="678" y="0"/>
              <a:ext cx="460" cy="557"/>
              <a:chOff x="0" y="0"/>
              <a:chExt cx="1165250" cy="576064"/>
            </a:xfrm>
          </p:grpSpPr>
          <p:cxnSp>
            <p:nvCxnSpPr>
              <p:cNvPr id="94"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95"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6"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7"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8"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9"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0"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1"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102"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8" name="Group 37"/>
            <p:cNvGrpSpPr>
              <a:grpSpLocks/>
            </p:cNvGrpSpPr>
            <p:nvPr/>
          </p:nvGrpSpPr>
          <p:grpSpPr bwMode="auto">
            <a:xfrm>
              <a:off x="216" y="0"/>
              <a:ext cx="235" cy="557"/>
              <a:chOff x="0" y="0"/>
              <a:chExt cx="1165250" cy="576064"/>
            </a:xfrm>
          </p:grpSpPr>
          <p:cxnSp>
            <p:nvCxnSpPr>
              <p:cNvPr id="85"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86"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7"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8"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9"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0"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1"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2"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93"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9" name="Group 47"/>
            <p:cNvGrpSpPr>
              <a:grpSpLocks/>
            </p:cNvGrpSpPr>
            <p:nvPr/>
          </p:nvGrpSpPr>
          <p:grpSpPr bwMode="auto">
            <a:xfrm>
              <a:off x="451" y="0"/>
              <a:ext cx="227" cy="557"/>
              <a:chOff x="0" y="0"/>
              <a:chExt cx="1165250" cy="576064"/>
            </a:xfrm>
          </p:grpSpPr>
          <p:cxnSp>
            <p:nvCxnSpPr>
              <p:cNvPr id="76"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77"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78"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79"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0"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1"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2"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3"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84"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70" name="TextBox 12"/>
            <p:cNvSpPr txBox="1">
              <a:spLocks noChangeArrowheads="1"/>
            </p:cNvSpPr>
            <p:nvPr/>
          </p:nvSpPr>
          <p:spPr bwMode="auto">
            <a:xfrm>
              <a:off x="0" y="557"/>
              <a:ext cx="236" cy="2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71"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72"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73"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74"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75"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1" name="圆角矩形标注 120"/>
          <p:cNvSpPr/>
          <p:nvPr/>
        </p:nvSpPr>
        <p:spPr>
          <a:xfrm>
            <a:off x="953817" y="5924181"/>
            <a:ext cx="1620398" cy="340902"/>
          </a:xfrm>
          <a:prstGeom prst="wedgeRoundRectCallout">
            <a:avLst>
              <a:gd name="adj1" fmla="val 85200"/>
              <a:gd name="adj2" fmla="val -136391"/>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p>
        </p:txBody>
      </p:sp>
    </p:spTree>
    <p:extLst>
      <p:ext uri="{BB962C8B-B14F-4D97-AF65-F5344CB8AC3E}">
        <p14:creationId xmlns:p14="http://schemas.microsoft.com/office/powerpoint/2010/main" val="19750353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语言浮点数总结</a:t>
            </a:r>
          </a:p>
        </p:txBody>
      </p:sp>
      <p:sp>
        <p:nvSpPr>
          <p:cNvPr id="3" name="内容占位符 2"/>
          <p:cNvSpPr>
            <a:spLocks noGrp="1"/>
          </p:cNvSpPr>
          <p:nvPr>
            <p:ph idx="1"/>
          </p:nvPr>
        </p:nvSpPr>
        <p:spPr/>
        <p:txBody>
          <a:bodyPr/>
          <a:lstStyle/>
          <a:p>
            <a:pPr>
              <a:lnSpc>
                <a:spcPct val="150000"/>
              </a:lnSpc>
            </a:pPr>
            <a:r>
              <a:rPr lang="en-US" altLang="zh-CN" dirty="0"/>
              <a:t>float</a:t>
            </a:r>
            <a:r>
              <a:rPr lang="zh-CN" altLang="en-US" dirty="0"/>
              <a:t>数据集是</a:t>
            </a:r>
            <a:r>
              <a:rPr lang="en-US" altLang="zh-CN" dirty="0"/>
              <a:t>double</a:t>
            </a:r>
            <a:r>
              <a:rPr lang="zh-CN" altLang="en-US" dirty="0"/>
              <a:t>的子集</a:t>
            </a:r>
            <a:endParaRPr lang="en-US" altLang="zh-CN" dirty="0"/>
          </a:p>
          <a:p>
            <a:pPr lvl="1">
              <a:lnSpc>
                <a:spcPct val="150000"/>
              </a:lnSpc>
            </a:pPr>
            <a:r>
              <a:rPr lang="en-US" altLang="zh-CN" dirty="0"/>
              <a:t>f==(float) (double) f  </a:t>
            </a:r>
            <a:r>
              <a:rPr lang="zh-CN" altLang="en-US" dirty="0"/>
              <a:t>成立</a:t>
            </a:r>
            <a:endParaRPr lang="en-US" altLang="zh-CN" dirty="0"/>
          </a:p>
          <a:p>
            <a:pPr>
              <a:lnSpc>
                <a:spcPct val="150000"/>
              </a:lnSpc>
            </a:pPr>
            <a:r>
              <a:rPr lang="zh-CN" altLang="en-US" dirty="0"/>
              <a:t>浮点数尾数原码表示</a:t>
            </a:r>
            <a:endParaRPr lang="en-US" altLang="zh-CN" dirty="0"/>
          </a:p>
          <a:p>
            <a:pPr lvl="1">
              <a:lnSpc>
                <a:spcPct val="150000"/>
              </a:lnSpc>
            </a:pPr>
            <a:r>
              <a:rPr lang="en-US" altLang="zh-CN" dirty="0"/>
              <a:t>f==−(− f)   </a:t>
            </a:r>
            <a:r>
              <a:rPr lang="zh-CN" altLang="en-US" dirty="0"/>
              <a:t>成立</a:t>
            </a:r>
            <a:endParaRPr lang="en-US" altLang="zh-CN" dirty="0"/>
          </a:p>
          <a:p>
            <a:pPr>
              <a:lnSpc>
                <a:spcPct val="150000"/>
              </a:lnSpc>
            </a:pPr>
            <a:r>
              <a:rPr lang="zh-CN" altLang="en-US" dirty="0"/>
              <a:t>浮点数存在两个零</a:t>
            </a:r>
            <a:endParaRPr lang="en-US" altLang="zh-CN" dirty="0"/>
          </a:p>
          <a:p>
            <a:pPr lvl="1">
              <a:lnSpc>
                <a:spcPct val="150000"/>
              </a:lnSpc>
            </a:pPr>
            <a:r>
              <a:rPr lang="en-US" altLang="zh-CN" dirty="0"/>
              <a:t>C</a:t>
            </a:r>
            <a:r>
              <a:rPr lang="zh-CN" altLang="en-US" dirty="0"/>
              <a:t>语言不关注</a:t>
            </a:r>
          </a:p>
          <a:p>
            <a:pPr lvl="1">
              <a:lnSpc>
                <a:spcPct val="150000"/>
              </a:lnSpc>
            </a:pPr>
            <a:r>
              <a:rPr lang="zh-CN" altLang="en-US" dirty="0"/>
              <a:t>浮点运算指令实现必须考虑这个因素</a:t>
            </a:r>
            <a:endParaRPr lang="en-US" altLang="zh-CN" dirty="0"/>
          </a:p>
          <a:p>
            <a:pPr lvl="1"/>
            <a:endParaRPr lang="en-US" altLang="zh-CN" dirty="0"/>
          </a:p>
        </p:txBody>
      </p:sp>
    </p:spTree>
    <p:extLst>
      <p:ext uri="{BB962C8B-B14F-4D97-AF65-F5344CB8AC3E}">
        <p14:creationId xmlns:p14="http://schemas.microsoft.com/office/powerpoint/2010/main" val="17848482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2.2.3 </a:t>
            </a:r>
            <a:r>
              <a:rPr lang="zh-CN" altLang="en-US" dirty="0"/>
              <a:t>十进制数的表示 </a:t>
            </a:r>
            <a:r>
              <a:rPr lang="en-US" altLang="zh-CN" dirty="0"/>
              <a:t>BCD</a:t>
            </a:r>
            <a:r>
              <a:rPr lang="zh-CN" altLang="en-US" dirty="0"/>
              <a:t>码</a:t>
            </a:r>
          </a:p>
        </p:txBody>
      </p:sp>
      <p:sp>
        <p:nvSpPr>
          <p:cNvPr id="3" name="内容占位符 2"/>
          <p:cNvSpPr>
            <a:spLocks noGrp="1"/>
          </p:cNvSpPr>
          <p:nvPr>
            <p:ph idx="1"/>
          </p:nvPr>
        </p:nvSpPr>
        <p:spPr/>
        <p:txBody>
          <a:bodyPr/>
          <a:lstStyle/>
          <a:p>
            <a:pPr eaLnBrk="1" hangingPunct="1">
              <a:lnSpc>
                <a:spcPct val="130000"/>
              </a:lnSpc>
            </a:pPr>
            <a:r>
              <a:rPr lang="en-US" altLang="zh-CN" dirty="0">
                <a:cs typeface="Times New Roman" panose="02020603050405020304" pitchFamily="18" charset="0"/>
              </a:rPr>
              <a:t>Binary coded decimal </a:t>
            </a:r>
            <a:r>
              <a:rPr lang="zh-CN" altLang="en-US" dirty="0">
                <a:cs typeface="Times New Roman" panose="02020603050405020304" pitchFamily="18" charset="0"/>
              </a:rPr>
              <a:t>二进制编码的十进制</a:t>
            </a:r>
          </a:p>
          <a:p>
            <a:pPr eaLnBrk="1" hangingPunct="1">
              <a:lnSpc>
                <a:spcPct val="130000"/>
              </a:lnSpc>
            </a:pPr>
            <a:r>
              <a:rPr lang="zh-CN" altLang="en-US" dirty="0">
                <a:cs typeface="Times New Roman" panose="02020603050405020304" pitchFamily="18" charset="0"/>
              </a:rPr>
              <a:t>几种</a:t>
            </a:r>
            <a:r>
              <a:rPr lang="en-US" altLang="zh-CN" dirty="0">
                <a:cs typeface="Times New Roman" panose="02020603050405020304" pitchFamily="18" charset="0"/>
              </a:rPr>
              <a:t>BCD</a:t>
            </a:r>
            <a:r>
              <a:rPr lang="zh-CN" altLang="en-US" dirty="0">
                <a:cs typeface="Times New Roman" panose="02020603050405020304" pitchFamily="18" charset="0"/>
              </a:rPr>
              <a:t>码</a:t>
            </a:r>
          </a:p>
          <a:p>
            <a:pPr lvl="1" eaLnBrk="1" hangingPunct="1">
              <a:lnSpc>
                <a:spcPct val="130000"/>
              </a:lnSpc>
            </a:pPr>
            <a:r>
              <a:rPr lang="en-US" altLang="zh-CN" dirty="0">
                <a:cs typeface="Times New Roman" panose="02020603050405020304" pitchFamily="18" charset="0"/>
              </a:rPr>
              <a:t>8421</a:t>
            </a:r>
            <a:r>
              <a:rPr lang="zh-CN" altLang="en-US" dirty="0">
                <a:cs typeface="Times New Roman" panose="02020603050405020304" pitchFamily="18" charset="0"/>
              </a:rPr>
              <a:t>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en-US" altLang="zh-CN" dirty="0">
                <a:cs typeface="Times New Roman" panose="02020603050405020304" pitchFamily="18" charset="0"/>
              </a:rPr>
              <a:t>2421</a:t>
            </a:r>
            <a:r>
              <a:rPr lang="zh-CN" altLang="en-US" dirty="0">
                <a:cs typeface="Times New Roman" panose="02020603050405020304" pitchFamily="18" charset="0"/>
              </a:rPr>
              <a:t>码    </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zh-CN" altLang="en-US" dirty="0">
                <a:cs typeface="Times New Roman" panose="02020603050405020304" pitchFamily="18" charset="0"/>
              </a:rPr>
              <a:t>余三码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en-US" altLang="zh-CN" sz="2200" dirty="0">
                <a:solidFill>
                  <a:schemeClr val="accent1">
                    <a:lumMod val="75000"/>
                  </a:schemeClr>
                </a:solidFill>
                <a:cs typeface="Times New Roman" panose="02020603050405020304" pitchFamily="18" charset="0"/>
              </a:rPr>
              <a:t>+ </a:t>
            </a:r>
            <a:r>
              <a:rPr lang="en-US" altLang="zh-CN" sz="2200" b="1" dirty="0">
                <a:solidFill>
                  <a:schemeClr val="accent1">
                    <a:lumMod val="75000"/>
                  </a:schemeClr>
                </a:solidFill>
                <a:cs typeface="Times New Roman" panose="02020603050405020304" pitchFamily="18" charset="0"/>
              </a:rPr>
              <a:t>0011</a:t>
            </a:r>
          </a:p>
          <a:p>
            <a:pPr eaLnBrk="1" hangingPunct="1">
              <a:lnSpc>
                <a:spcPct val="130000"/>
              </a:lnSpc>
            </a:pPr>
            <a:r>
              <a:rPr lang="en-US" altLang="zh-CN" dirty="0">
                <a:cs typeface="Times New Roman" panose="02020603050405020304" pitchFamily="18" charset="0"/>
              </a:rPr>
              <a:t>BCD</a:t>
            </a:r>
            <a:r>
              <a:rPr lang="zh-CN" altLang="en-US" dirty="0">
                <a:cs typeface="Times New Roman" panose="02020603050405020304" pitchFamily="18" charset="0"/>
              </a:rPr>
              <a:t>码运算的问题</a:t>
            </a:r>
            <a:r>
              <a:rPr lang="en-US" altLang="zh-CN" dirty="0">
                <a:cs typeface="Times New Roman" panose="02020603050405020304" pitchFamily="18" charset="0"/>
              </a:rPr>
              <a:t>(</a:t>
            </a:r>
            <a:r>
              <a:rPr lang="zh-CN" altLang="en-US" dirty="0">
                <a:cs typeface="Times New Roman" panose="02020603050405020304" pitchFamily="18" charset="0"/>
              </a:rPr>
              <a:t>编码校正</a:t>
            </a:r>
            <a:r>
              <a:rPr lang="en-US" altLang="zh-CN" dirty="0">
                <a:cs typeface="Times New Roman" panose="02020603050405020304" pitchFamily="18" charset="0"/>
              </a:rPr>
              <a:t>)</a:t>
            </a:r>
          </a:p>
          <a:p>
            <a:pPr eaLnBrk="1" hangingPunct="1">
              <a:lnSpc>
                <a:spcPct val="130000"/>
              </a:lnSpc>
            </a:pPr>
            <a:endParaRPr lang="en-US" altLang="zh-CN" dirty="0">
              <a:cs typeface="Times New Roman" panose="02020603050405020304" pitchFamily="18" charset="0"/>
            </a:endParaRPr>
          </a:p>
          <a:p>
            <a:pPr eaLnBrk="1" hangingPunct="1">
              <a:lnSpc>
                <a:spcPct val="130000"/>
              </a:lnSpc>
            </a:pPr>
            <a:r>
              <a:rPr lang="zh-CN" altLang="en-US" dirty="0">
                <a:cs typeface="Times New Roman" panose="02020603050405020304" pitchFamily="18" charset="0"/>
              </a:rPr>
              <a:t>用途？</a:t>
            </a:r>
            <a:endParaRPr lang="en-US" altLang="zh-CN" dirty="0">
              <a:cs typeface="Times New Roman" panose="02020603050405020304" pitchFamily="18" charset="0"/>
            </a:endParaRPr>
          </a:p>
          <a:p>
            <a:pPr marL="0" indent="0">
              <a:buNone/>
              <a:defRPr/>
            </a:pPr>
            <a:endParaRPr lang="zh-CN" altLang="en-US" dirty="0">
              <a:effectLst>
                <a:outerShdw blurRad="38100" dist="38100" dir="2700000" algn="tl">
                  <a:srgbClr val="C0C0C0"/>
                </a:outerShdw>
              </a:effectLst>
            </a:endParaRPr>
          </a:p>
          <a:p>
            <a:endParaRPr lang="zh-CN" altLang="en-US" dirty="0"/>
          </a:p>
        </p:txBody>
      </p:sp>
    </p:spTree>
    <p:extLst>
      <p:ext uri="{BB962C8B-B14F-4D97-AF65-F5344CB8AC3E}">
        <p14:creationId xmlns:p14="http://schemas.microsoft.com/office/powerpoint/2010/main" val="3046469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BCD</a:t>
            </a:r>
            <a:r>
              <a:rPr lang="zh-CN" altLang="en-US" dirty="0"/>
              <a:t>码运算问题</a:t>
            </a:r>
          </a:p>
        </p:txBody>
      </p:sp>
      <p:sp>
        <p:nvSpPr>
          <p:cNvPr id="3" name="内容占位符 2"/>
          <p:cNvSpPr>
            <a:spLocks noGrp="1"/>
          </p:cNvSpPr>
          <p:nvPr>
            <p:ph idx="1"/>
          </p:nvPr>
        </p:nvSpPr>
        <p:spPr/>
        <p:txBody>
          <a:bodyPr/>
          <a:lstStyle/>
          <a:p>
            <a:pPr eaLnBrk="1" hangingPunct="1"/>
            <a:r>
              <a:rPr lang="en-US" altLang="zh-CN" dirty="0"/>
              <a:t>8421</a:t>
            </a:r>
            <a:r>
              <a:rPr lang="zh-CN" altLang="en-US" dirty="0"/>
              <a:t>码的校正</a:t>
            </a:r>
          </a:p>
          <a:p>
            <a:pPr lvl="1" eaLnBrk="1" hangingPunct="1"/>
            <a:r>
              <a:rPr lang="en-US" altLang="zh-CN" sz="2400" dirty="0"/>
              <a:t>8</a:t>
            </a:r>
            <a:r>
              <a:rPr lang="zh-CN" altLang="en-US" sz="2400" dirty="0"/>
              <a:t>＋</a:t>
            </a:r>
            <a:r>
              <a:rPr lang="en-US" altLang="zh-CN" sz="2400" dirty="0"/>
              <a:t>7</a:t>
            </a:r>
            <a:r>
              <a:rPr lang="zh-CN" altLang="en-US" sz="2400" dirty="0"/>
              <a:t>＝</a:t>
            </a:r>
            <a:r>
              <a:rPr lang="en-US" altLang="zh-CN" sz="2400" dirty="0"/>
              <a:t>1000</a:t>
            </a:r>
            <a:r>
              <a:rPr lang="zh-CN" altLang="en-US" sz="2400" dirty="0"/>
              <a:t>＋</a:t>
            </a:r>
            <a:r>
              <a:rPr lang="en-US" altLang="zh-CN" sz="2400" dirty="0"/>
              <a:t>0111</a:t>
            </a:r>
            <a:r>
              <a:rPr lang="zh-CN" altLang="en-US" sz="2400" dirty="0"/>
              <a:t>＝</a:t>
            </a:r>
            <a:r>
              <a:rPr lang="en-US" altLang="zh-CN" sz="2400" dirty="0">
                <a:solidFill>
                  <a:srgbClr val="0000FF"/>
                </a:solidFill>
              </a:rPr>
              <a:t>1111 </a:t>
            </a:r>
            <a:r>
              <a:rPr lang="en-US" altLang="zh-CN" sz="2400" dirty="0"/>
              <a:t> </a:t>
            </a:r>
            <a:r>
              <a:rPr lang="zh-CN" altLang="en-US" sz="2400" dirty="0"/>
              <a:t>非法编码</a:t>
            </a:r>
          </a:p>
          <a:p>
            <a:pPr eaLnBrk="1" hangingPunct="1"/>
            <a:r>
              <a:rPr lang="zh-CN" altLang="en-US" dirty="0"/>
              <a:t>余三码的校正</a:t>
            </a:r>
          </a:p>
          <a:p>
            <a:pPr lvl="1" eaLnBrk="1" hangingPunct="1"/>
            <a:r>
              <a:rPr lang="en-US" altLang="zh-CN" sz="2400" dirty="0"/>
              <a:t>0</a:t>
            </a:r>
            <a:r>
              <a:rPr lang="zh-CN" altLang="en-US" sz="2400" dirty="0"/>
              <a:t>＋</a:t>
            </a:r>
            <a:r>
              <a:rPr lang="en-US" altLang="zh-CN" sz="2400" dirty="0"/>
              <a:t>0</a:t>
            </a:r>
            <a:r>
              <a:rPr lang="zh-CN" altLang="en-US" sz="2400" dirty="0"/>
              <a:t>＝</a:t>
            </a:r>
            <a:r>
              <a:rPr lang="en-US" altLang="zh-CN" sz="2400" dirty="0"/>
              <a:t>0011</a:t>
            </a:r>
            <a:r>
              <a:rPr lang="zh-CN" altLang="en-US" sz="2400" dirty="0"/>
              <a:t>＋</a:t>
            </a:r>
            <a:r>
              <a:rPr lang="en-US" altLang="zh-CN" sz="2400" dirty="0"/>
              <a:t>0011</a:t>
            </a:r>
            <a:r>
              <a:rPr lang="zh-CN" altLang="en-US" sz="2400" dirty="0"/>
              <a:t>＝</a:t>
            </a:r>
            <a:r>
              <a:rPr lang="en-US" altLang="zh-CN" sz="2400" dirty="0">
                <a:solidFill>
                  <a:srgbClr val="0000FF"/>
                </a:solidFill>
              </a:rPr>
              <a:t>0110 </a:t>
            </a:r>
            <a:r>
              <a:rPr lang="zh-CN" altLang="en-US" sz="2400" dirty="0">
                <a:solidFill>
                  <a:srgbClr val="0000FF"/>
                </a:solidFill>
              </a:rPr>
              <a:t>＝</a:t>
            </a:r>
            <a:r>
              <a:rPr lang="en-US" altLang="zh-CN" sz="2400" dirty="0">
                <a:solidFill>
                  <a:srgbClr val="0000FF"/>
                </a:solidFill>
              </a:rPr>
              <a:t>3</a:t>
            </a:r>
            <a:r>
              <a:rPr lang="en-US" altLang="zh-CN" sz="2400" dirty="0"/>
              <a:t> </a:t>
            </a:r>
            <a:r>
              <a:rPr lang="zh-CN" altLang="en-US" sz="2400" dirty="0"/>
              <a:t>非法编码</a:t>
            </a:r>
          </a:p>
          <a:p>
            <a:pPr lvl="1" eaLnBrk="1" hangingPunct="1"/>
            <a:r>
              <a:rPr lang="en-US" altLang="zh-CN" sz="2400" dirty="0"/>
              <a:t>4</a:t>
            </a:r>
            <a:r>
              <a:rPr lang="zh-CN" altLang="en-US" sz="2400" dirty="0"/>
              <a:t>＋</a:t>
            </a:r>
            <a:r>
              <a:rPr lang="en-US" altLang="zh-CN" sz="2400" dirty="0"/>
              <a:t>4</a:t>
            </a:r>
            <a:r>
              <a:rPr lang="zh-CN" altLang="en-US" sz="2400" dirty="0"/>
              <a:t>＝</a:t>
            </a:r>
            <a:r>
              <a:rPr lang="en-US" altLang="zh-CN" sz="2400" dirty="0"/>
              <a:t>0111</a:t>
            </a:r>
            <a:r>
              <a:rPr lang="zh-CN" altLang="en-US" sz="2400" dirty="0"/>
              <a:t>＋</a:t>
            </a:r>
            <a:r>
              <a:rPr lang="en-US" altLang="zh-CN" sz="2400" dirty="0"/>
              <a:t>0111</a:t>
            </a:r>
            <a:r>
              <a:rPr lang="zh-CN" altLang="en-US" sz="2400" dirty="0"/>
              <a:t>＝</a:t>
            </a:r>
            <a:r>
              <a:rPr lang="en-US" altLang="zh-CN" sz="2400" dirty="0">
                <a:solidFill>
                  <a:srgbClr val="0000FF"/>
                </a:solidFill>
              </a:rPr>
              <a:t>1110 </a:t>
            </a:r>
            <a:r>
              <a:rPr lang="zh-CN" altLang="en-US" sz="2400" dirty="0">
                <a:solidFill>
                  <a:srgbClr val="0000FF"/>
                </a:solidFill>
              </a:rPr>
              <a:t>＝？</a:t>
            </a:r>
            <a:r>
              <a:rPr lang="zh-CN" altLang="en-US" sz="2400" dirty="0"/>
              <a:t>非法编码</a:t>
            </a:r>
          </a:p>
          <a:p>
            <a:pPr eaLnBrk="1" hangingPunct="1"/>
            <a:r>
              <a:rPr lang="zh-CN" altLang="en-US" dirty="0"/>
              <a:t>相对而言运算比较复杂</a:t>
            </a:r>
          </a:p>
          <a:p>
            <a:endParaRPr lang="zh-CN" altLang="en-US" dirty="0"/>
          </a:p>
        </p:txBody>
      </p:sp>
    </p:spTree>
    <p:extLst>
      <p:ext uri="{BB962C8B-B14F-4D97-AF65-F5344CB8AC3E}">
        <p14:creationId xmlns:p14="http://schemas.microsoft.com/office/powerpoint/2010/main" val="5772913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程序中数据类型的宽度</a:t>
            </a:r>
          </a:p>
        </p:txBody>
      </p:sp>
      <p:sp>
        <p:nvSpPr>
          <p:cNvPr id="3" name="内容占位符 2"/>
          <p:cNvSpPr>
            <a:spLocks noGrp="1"/>
          </p:cNvSpPr>
          <p:nvPr>
            <p:ph idx="1"/>
          </p:nvPr>
        </p:nvSpPr>
        <p:spPr>
          <a:xfrm>
            <a:off x="487823" y="942764"/>
            <a:ext cx="6156045" cy="5637024"/>
          </a:xfrm>
        </p:spPr>
        <p:txBody>
          <a:bodyPr>
            <a:normAutofit/>
          </a:bodyPr>
          <a:lstStyle/>
          <a:p>
            <a:pPr marL="203200" indent="-203200">
              <a:lnSpc>
                <a:spcPct val="130000"/>
              </a:lnSpc>
            </a:pPr>
            <a:r>
              <a:rPr lang="zh-CN" altLang="en-US" dirty="0"/>
              <a:t>高级语言支持多类型、多长度的数据</a:t>
            </a:r>
          </a:p>
          <a:p>
            <a:pPr marL="673100" lvl="2" indent="-342900">
              <a:lnSpc>
                <a:spcPct val="130000"/>
              </a:lnSpc>
              <a:spcBef>
                <a:spcPts val="1000"/>
              </a:spcBef>
              <a:buFont typeface="Wingdings" panose="05000000000000000000" pitchFamily="2" charset="2"/>
              <a:buChar char="p"/>
            </a:pPr>
            <a:r>
              <a:rPr lang="en-US" altLang="zh-CN" sz="2400" dirty="0">
                <a:solidFill>
                  <a:srgbClr val="C00000"/>
                </a:solidFill>
              </a:rPr>
              <a:t>C</a:t>
            </a:r>
            <a:r>
              <a:rPr lang="zh-CN" altLang="en-US" sz="2400" dirty="0">
                <a:solidFill>
                  <a:srgbClr val="C00000"/>
                </a:solidFill>
              </a:rPr>
              <a:t>语言中</a:t>
            </a:r>
            <a:r>
              <a:rPr lang="en-US" altLang="zh-CN" sz="2400" dirty="0">
                <a:solidFill>
                  <a:srgbClr val="C00000"/>
                </a:solidFill>
              </a:rPr>
              <a:t>char</a:t>
            </a:r>
            <a:r>
              <a:rPr lang="zh-CN" altLang="en-US" sz="2400" dirty="0">
                <a:solidFill>
                  <a:srgbClr val="C00000"/>
                </a:solidFill>
              </a:rPr>
              <a:t>型的宽度为</a:t>
            </a:r>
            <a:r>
              <a:rPr lang="en-US" altLang="zh-CN" sz="2400" dirty="0">
                <a:solidFill>
                  <a:srgbClr val="C00000"/>
                </a:solidFill>
              </a:rPr>
              <a:t>1</a:t>
            </a:r>
            <a:r>
              <a:rPr lang="zh-CN" altLang="en-US" sz="2400" dirty="0">
                <a:solidFill>
                  <a:srgbClr val="C00000"/>
                </a:solidFill>
              </a:rPr>
              <a:t>字节</a:t>
            </a:r>
            <a:endParaRPr lang="en-US" altLang="zh-CN" sz="2400" dirty="0">
              <a:solidFill>
                <a:srgbClr val="C00000"/>
              </a:solidFill>
            </a:endParaRPr>
          </a:p>
          <a:p>
            <a:pPr marL="673100" lvl="2" indent="-342900">
              <a:lnSpc>
                <a:spcPct val="130000"/>
              </a:lnSpc>
              <a:spcBef>
                <a:spcPts val="1000"/>
              </a:spcBef>
              <a:buFont typeface="Wingdings" panose="05000000000000000000" pitchFamily="2" charset="2"/>
              <a:buChar char="p"/>
            </a:pPr>
            <a:r>
              <a:rPr lang="zh-CN" altLang="en-US" sz="2400" dirty="0">
                <a:solidFill>
                  <a:srgbClr val="C00000"/>
                </a:solidFill>
              </a:rPr>
              <a:t>可表示一个字符（非数值数据）</a:t>
            </a:r>
            <a:endParaRPr lang="en-US" altLang="zh-CN" sz="2400" dirty="0">
              <a:solidFill>
                <a:srgbClr val="C00000"/>
              </a:solidFill>
            </a:endParaRPr>
          </a:p>
          <a:p>
            <a:pPr marL="673100" lvl="2" indent="-342900">
              <a:lnSpc>
                <a:spcPct val="130000"/>
              </a:lnSpc>
              <a:spcBef>
                <a:spcPts val="1000"/>
              </a:spcBef>
              <a:buFont typeface="Wingdings" panose="05000000000000000000" pitchFamily="2" charset="2"/>
              <a:buChar char="p"/>
            </a:pPr>
            <a:r>
              <a:rPr lang="zh-CN" altLang="en-US" sz="2400" dirty="0">
                <a:solidFill>
                  <a:srgbClr val="C00000"/>
                </a:solidFill>
              </a:rPr>
              <a:t>也可表示一个</a:t>
            </a:r>
            <a:r>
              <a:rPr lang="en-US" altLang="zh-CN" sz="2400" dirty="0">
                <a:solidFill>
                  <a:srgbClr val="C00000"/>
                </a:solidFill>
              </a:rPr>
              <a:t>8</a:t>
            </a:r>
            <a:r>
              <a:rPr lang="zh-CN" altLang="en-US" sz="2400" dirty="0">
                <a:solidFill>
                  <a:srgbClr val="C00000"/>
                </a:solidFill>
              </a:rPr>
              <a:t>位的整数（数值数据）</a:t>
            </a:r>
          </a:p>
          <a:p>
            <a:pPr marL="203200" lvl="1" indent="-203200">
              <a:lnSpc>
                <a:spcPct val="130000"/>
              </a:lnSpc>
              <a:spcBef>
                <a:spcPts val="1000"/>
              </a:spcBef>
              <a:buFont typeface="Wingdings" panose="05000000000000000000" pitchFamily="2" charset="2"/>
              <a:buChar char="n"/>
            </a:pPr>
            <a:r>
              <a:rPr lang="zh-CN" altLang="en-US" sz="2600" dirty="0">
                <a:solidFill>
                  <a:schemeClr val="tx1"/>
                </a:solidFill>
              </a:rPr>
              <a:t>同类型数据在不同机器上宽度可能不同</a:t>
            </a:r>
          </a:p>
          <a:p>
            <a:pPr marL="673100" lvl="2" indent="-342900">
              <a:lnSpc>
                <a:spcPct val="130000"/>
              </a:lnSpc>
              <a:spcBef>
                <a:spcPts val="1000"/>
              </a:spcBef>
              <a:buFont typeface="Wingdings" panose="05000000000000000000" pitchFamily="2" charset="2"/>
              <a:buChar char="p"/>
            </a:pPr>
            <a:r>
              <a:rPr lang="zh-CN" altLang="en-US" sz="2400" dirty="0">
                <a:solidFill>
                  <a:srgbClr val="C00000"/>
                </a:solidFill>
              </a:rPr>
              <a:t>分配的字节数随机器字长和编译器的不同而不同。 </a:t>
            </a:r>
          </a:p>
          <a:p>
            <a:pPr marL="203200" indent="-203200" algn="just"/>
            <a:endParaRPr lang="zh-CN" altLang="en-US" sz="2400" dirty="0"/>
          </a:p>
          <a:p>
            <a:pPr algn="just"/>
            <a:endParaRPr lang="zh-CN" altLang="en-US" sz="2800" dirty="0"/>
          </a:p>
          <a:p>
            <a:pPr algn="just"/>
            <a:endParaRPr lang="zh-CN" altLang="en-US" dirty="0"/>
          </a:p>
        </p:txBody>
      </p:sp>
      <p:sp>
        <p:nvSpPr>
          <p:cNvPr id="5" name="Rectangle 94"/>
          <p:cNvSpPr>
            <a:spLocks noChangeArrowheads="1"/>
          </p:cNvSpPr>
          <p:nvPr/>
        </p:nvSpPr>
        <p:spPr bwMode="auto">
          <a:xfrm>
            <a:off x="7116547" y="5811503"/>
            <a:ext cx="437673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spcBef>
                <a:spcPct val="10000"/>
              </a:spcBef>
              <a:buClr>
                <a:schemeClr val="tx1"/>
              </a:buClr>
              <a:buSzPct val="100000"/>
              <a:buFont typeface="Wingdings" panose="05000000000000000000" pitchFamily="2" charset="2"/>
              <a:buNone/>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Compaq Alpha</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是</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64</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位机器 </a:t>
            </a:r>
          </a:p>
        </p:txBody>
      </p:sp>
      <p:graphicFrame>
        <p:nvGraphicFramePr>
          <p:cNvPr id="6" name="表格 5"/>
          <p:cNvGraphicFramePr>
            <a:graphicFrameLocks noGrp="1"/>
          </p:cNvGraphicFramePr>
          <p:nvPr>
            <p:extLst>
              <p:ext uri="{D42A27DB-BD31-4B8C-83A1-F6EECF244321}">
                <p14:modId xmlns:p14="http://schemas.microsoft.com/office/powerpoint/2010/main" val="3642563974"/>
              </p:ext>
            </p:extLst>
          </p:nvPr>
        </p:nvGraphicFramePr>
        <p:xfrm>
          <a:off x="6940410" y="2560041"/>
          <a:ext cx="4729013" cy="3144520"/>
        </p:xfrm>
        <a:graphic>
          <a:graphicData uri="http://schemas.openxmlformats.org/drawingml/2006/table">
            <a:tbl>
              <a:tblPr firstRow="1" bandRow="1">
                <a:tableStyleId>{5C22544A-7EE6-4342-B048-85BDC9FD1C3A}</a:tableStyleId>
              </a:tblPr>
              <a:tblGrid>
                <a:gridCol w="1529658">
                  <a:extLst>
                    <a:ext uri="{9D8B030D-6E8A-4147-A177-3AD203B41FA5}">
                      <a16:colId xmlns:a16="http://schemas.microsoft.com/office/drawing/2014/main" val="927133264"/>
                    </a:ext>
                  </a:extLst>
                </a:gridCol>
                <a:gridCol w="1357302">
                  <a:extLst>
                    <a:ext uri="{9D8B030D-6E8A-4147-A177-3AD203B41FA5}">
                      <a16:colId xmlns:a16="http://schemas.microsoft.com/office/drawing/2014/main" val="550294371"/>
                    </a:ext>
                  </a:extLst>
                </a:gridCol>
                <a:gridCol w="1842053">
                  <a:extLst>
                    <a:ext uri="{9D8B030D-6E8A-4147-A177-3AD203B41FA5}">
                      <a16:colId xmlns:a16="http://schemas.microsoft.com/office/drawing/2014/main" val="2976719001"/>
                    </a:ext>
                  </a:extLst>
                </a:gridCol>
              </a:tblGrid>
              <a:tr h="37084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变量</a:t>
                      </a: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典型</a:t>
                      </a: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32</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位机</a:t>
                      </a: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Compaq Alpha</a:t>
                      </a:r>
                    </a:p>
                  </a:txBody>
                  <a:tcPr anchor="ctr" anchorCtr="1" horzOverflow="overflow"/>
                </a:tc>
                <a:extLst>
                  <a:ext uri="{0D108BD9-81ED-4DB2-BD59-A6C34878D82A}">
                    <a16:rowId xmlns:a16="http://schemas.microsoft.com/office/drawing/2014/main" val="1243990780"/>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char</a:t>
                      </a: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 </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3341142164"/>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short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3731114714"/>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err="1">
                          <a:ln>
                            <a:noFill/>
                          </a:ln>
                          <a:solidFill>
                            <a:schemeClr val="tx1"/>
                          </a:solidFill>
                          <a:effectLst/>
                          <a:latin typeface="Consolas" panose="020B0609020204030204" pitchFamily="49" charset="0"/>
                          <a:ea typeface="黑体" panose="02010609060101010101" pitchFamily="49" charset="-122"/>
                          <a:cs typeface="+mn-cs"/>
                        </a:rPr>
                        <a:t>int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3169803954"/>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long </a:t>
                      </a:r>
                      <a:r>
                        <a:rPr kumimoji="0" lang="en-US" altLang="zh-CN" sz="2000" b="1" i="0" u="none" strike="noStrike" kern="1200" cap="none" normalizeH="0" baseline="0" dirty="0" err="1">
                          <a:ln>
                            <a:noFill/>
                          </a:ln>
                          <a:solidFill>
                            <a:schemeClr val="tx1"/>
                          </a:solidFill>
                          <a:effectLst/>
                          <a:latin typeface="Consolas" panose="020B0609020204030204" pitchFamily="49" charset="0"/>
                          <a:ea typeface="黑体" panose="02010609060101010101" pitchFamily="49" charset="-122"/>
                          <a:cs typeface="+mn-cs"/>
                        </a:rPr>
                        <a:t>int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493977171"/>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char *</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2940293989"/>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float</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1903507903"/>
                  </a:ext>
                </a:extLst>
              </a:tr>
              <a:tr h="370840">
                <a:tc>
                  <a:txBody>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double</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extLst>
                  <a:ext uri="{0D108BD9-81ED-4DB2-BD59-A6C34878D82A}">
                    <a16:rowId xmlns:a16="http://schemas.microsoft.com/office/drawing/2014/main" val="435673787"/>
                  </a:ext>
                </a:extLst>
              </a:tr>
            </a:tbl>
          </a:graphicData>
        </a:graphic>
      </p:graphicFrame>
    </p:spTree>
    <p:extLst>
      <p:ext uri="{BB962C8B-B14F-4D97-AF65-F5344CB8AC3E}">
        <p14:creationId xmlns:p14="http://schemas.microsoft.com/office/powerpoint/2010/main" val="267319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2.1.2 </a:t>
            </a:r>
            <a:r>
              <a:rPr lang="zh-CN" altLang="en-US" dirty="0"/>
              <a:t>汉字表示法</a:t>
            </a:r>
          </a:p>
        </p:txBody>
      </p:sp>
      <p:sp>
        <p:nvSpPr>
          <p:cNvPr id="3" name="内容占位符 2"/>
          <p:cNvSpPr>
            <a:spLocks noGrp="1"/>
          </p:cNvSpPr>
          <p:nvPr>
            <p:ph idx="1"/>
          </p:nvPr>
        </p:nvSpPr>
        <p:spPr>
          <a:xfrm>
            <a:off x="487822" y="942764"/>
            <a:ext cx="10865978" cy="5637024"/>
          </a:xfrm>
        </p:spPr>
        <p:txBody>
          <a:bodyPr/>
          <a:lstStyle/>
          <a:p>
            <a:pPr eaLnBrk="1" hangingPunct="1">
              <a:lnSpc>
                <a:spcPct val="150000"/>
              </a:lnSpc>
            </a:pPr>
            <a:r>
              <a:rPr lang="en-US" altLang="zh-CN" dirty="0"/>
              <a:t>8 </a:t>
            </a:r>
            <a:r>
              <a:rPr lang="zh-CN" altLang="en-US" dirty="0"/>
              <a:t>位数据仅能表示</a:t>
            </a:r>
            <a:r>
              <a:rPr lang="en-US" altLang="zh-CN" dirty="0"/>
              <a:t>256</a:t>
            </a:r>
            <a:r>
              <a:rPr lang="zh-CN" altLang="en-US" dirty="0"/>
              <a:t>个字符，无法表示汉字</a:t>
            </a:r>
          </a:p>
          <a:p>
            <a:pPr eaLnBrk="1" hangingPunct="1">
              <a:lnSpc>
                <a:spcPct val="150000"/>
              </a:lnSpc>
            </a:pPr>
            <a:r>
              <a:rPr lang="en-US" altLang="zh-CN" dirty="0"/>
              <a:t>GB2312</a:t>
            </a:r>
            <a:r>
              <a:rPr lang="zh-CN" altLang="en-US" dirty="0"/>
              <a:t>国家标准</a:t>
            </a:r>
            <a:endParaRPr lang="en-US" altLang="zh-CN" dirty="0"/>
          </a:p>
          <a:p>
            <a:pPr lvl="1" eaLnBrk="1" hangingPunct="1">
              <a:lnSpc>
                <a:spcPct val="150000"/>
              </a:lnSpc>
            </a:pPr>
            <a:r>
              <a:rPr lang="en-US" altLang="zh-CN" dirty="0"/>
              <a:t>1981</a:t>
            </a:r>
            <a:r>
              <a:rPr lang="zh-CN" altLang="en-US" dirty="0"/>
              <a:t>年</a:t>
            </a:r>
            <a:r>
              <a:rPr lang="en-US" altLang="zh-CN" dirty="0"/>
              <a:t>, 16</a:t>
            </a:r>
            <a:r>
              <a:rPr lang="zh-CN" altLang="en-US" dirty="0"/>
              <a:t>位表示</a:t>
            </a:r>
            <a:r>
              <a:rPr lang="en-US" altLang="zh-CN" dirty="0"/>
              <a:t>,</a:t>
            </a:r>
            <a:r>
              <a:rPr lang="zh-CN" altLang="en-US" dirty="0"/>
              <a:t>又称为国标码或国际交换码</a:t>
            </a:r>
          </a:p>
          <a:p>
            <a:pPr lvl="2" eaLnBrk="1" hangingPunct="1">
              <a:lnSpc>
                <a:spcPct val="150000"/>
              </a:lnSpc>
            </a:pPr>
            <a:r>
              <a:rPr lang="zh-CN" altLang="en-US" dirty="0"/>
              <a:t>一级常用汉字</a:t>
            </a:r>
            <a:r>
              <a:rPr lang="en-US" altLang="zh-CN" dirty="0"/>
              <a:t>3755</a:t>
            </a:r>
            <a:r>
              <a:rPr lang="zh-CN" altLang="en-US" dirty="0"/>
              <a:t>个，按汉语拼音排列</a:t>
            </a:r>
          </a:p>
          <a:p>
            <a:pPr lvl="2" eaLnBrk="1" hangingPunct="1">
              <a:lnSpc>
                <a:spcPct val="150000"/>
              </a:lnSpc>
            </a:pPr>
            <a:r>
              <a:rPr lang="zh-CN" altLang="en-US" dirty="0"/>
              <a:t>二级常用汉字</a:t>
            </a:r>
            <a:r>
              <a:rPr lang="en-US" altLang="zh-CN" dirty="0"/>
              <a:t>3008</a:t>
            </a:r>
            <a:r>
              <a:rPr lang="zh-CN" altLang="en-US" dirty="0"/>
              <a:t>个，按偏旁部首排列</a:t>
            </a:r>
          </a:p>
          <a:p>
            <a:pPr lvl="2" eaLnBrk="1" hangingPunct="1">
              <a:lnSpc>
                <a:spcPct val="150000"/>
              </a:lnSpc>
            </a:pPr>
            <a:r>
              <a:rPr lang="zh-CN" altLang="en-US" dirty="0"/>
              <a:t>非汉字字符</a:t>
            </a:r>
            <a:r>
              <a:rPr lang="en-US" altLang="zh-CN" dirty="0"/>
              <a:t>682</a:t>
            </a:r>
            <a:r>
              <a:rPr lang="zh-CN" altLang="en-US" dirty="0"/>
              <a:t>个</a:t>
            </a:r>
            <a:endParaRPr lang="en-US" altLang="zh-CN" dirty="0"/>
          </a:p>
          <a:p>
            <a:pPr lvl="1" eaLnBrk="1" hangingPunct="1">
              <a:lnSpc>
                <a:spcPct val="150000"/>
              </a:lnSpc>
            </a:pPr>
            <a:r>
              <a:rPr lang="en-US" altLang="zh-CN" dirty="0">
                <a:sym typeface="Wingdings" panose="05000000000000000000" pitchFamily="2" charset="2"/>
              </a:rPr>
              <a:t>94*94</a:t>
            </a:r>
            <a:r>
              <a:rPr lang="zh-CN" altLang="en-US" dirty="0">
                <a:sym typeface="Wingdings" panose="05000000000000000000" pitchFamily="2" charset="2"/>
              </a:rPr>
              <a:t>矩阵  </a:t>
            </a:r>
            <a:r>
              <a:rPr lang="zh-CN" altLang="en-US" dirty="0">
                <a:sym typeface="Wingdings" panose="05000000000000000000" pitchFamily="2" charset="2"/>
                <a:hlinkClick r:id="rId2" action="ppaction://hlinkfile"/>
              </a:rPr>
              <a:t>区位码</a:t>
            </a:r>
            <a:r>
              <a:rPr lang="zh-CN" altLang="en-US" dirty="0">
                <a:sym typeface="Wingdings" panose="05000000000000000000" pitchFamily="2" charset="2"/>
              </a:rPr>
              <a:t>（行</a:t>
            </a:r>
            <a:r>
              <a:rPr lang="en-US" altLang="zh-CN" dirty="0">
                <a:sym typeface="Wingdings" panose="05000000000000000000" pitchFamily="2" charset="2"/>
              </a:rPr>
              <a:t>---</a:t>
            </a:r>
            <a:r>
              <a:rPr lang="zh-CN" altLang="en-US" dirty="0">
                <a:sym typeface="Wingdings" panose="05000000000000000000" pitchFamily="2" charset="2"/>
              </a:rPr>
              <a:t>区，列</a:t>
            </a:r>
            <a:r>
              <a:rPr lang="en-US" altLang="zh-CN" dirty="0">
                <a:sym typeface="Wingdings" panose="05000000000000000000" pitchFamily="2" charset="2"/>
              </a:rPr>
              <a:t>---</a:t>
            </a:r>
            <a:r>
              <a:rPr lang="zh-CN" altLang="en-US" dirty="0">
                <a:sym typeface="Wingdings" panose="05000000000000000000" pitchFamily="2" charset="2"/>
              </a:rPr>
              <a:t>位）</a:t>
            </a:r>
            <a:endParaRPr lang="en-US" altLang="zh-CN" dirty="0">
              <a:sym typeface="Wingdings" panose="05000000000000000000" pitchFamily="2" charset="2"/>
            </a:endParaRPr>
          </a:p>
          <a:p>
            <a:pPr lvl="2">
              <a:lnSpc>
                <a:spcPct val="150000"/>
              </a:lnSpc>
            </a:pPr>
            <a:r>
              <a:rPr lang="zh-CN" altLang="en-US" dirty="0"/>
              <a:t>一级汉字 </a:t>
            </a:r>
            <a:r>
              <a:rPr lang="en-US" altLang="zh-CN" dirty="0"/>
              <a:t>16-55</a:t>
            </a:r>
            <a:r>
              <a:rPr lang="zh-CN" altLang="en-US" dirty="0"/>
              <a:t>区 二级汉字 </a:t>
            </a:r>
            <a:r>
              <a:rPr lang="en-US" altLang="zh-CN" dirty="0"/>
              <a:t>56-87</a:t>
            </a:r>
            <a:r>
              <a:rPr lang="zh-CN" altLang="en-US" dirty="0"/>
              <a:t>区</a:t>
            </a:r>
          </a:p>
          <a:p>
            <a:pPr lvl="2">
              <a:lnSpc>
                <a:spcPct val="150000"/>
              </a:lnSpc>
            </a:pPr>
            <a:r>
              <a:rPr lang="zh-CN" altLang="en-US" dirty="0"/>
              <a:t>三级汉字 </a:t>
            </a:r>
            <a:r>
              <a:rPr lang="en-US" altLang="zh-CN" dirty="0"/>
              <a:t>1-9</a:t>
            </a:r>
            <a:r>
              <a:rPr lang="zh-CN" altLang="en-US" dirty="0"/>
              <a:t>区   用户自定义</a:t>
            </a:r>
            <a:r>
              <a:rPr lang="en-US" altLang="zh-CN" dirty="0"/>
              <a:t>10-15</a:t>
            </a:r>
            <a:r>
              <a:rPr lang="zh-CN" altLang="en-US" dirty="0"/>
              <a:t>区</a:t>
            </a:r>
          </a:p>
          <a:p>
            <a:pPr eaLnBrk="1" hangingPunct="1"/>
            <a:endParaRPr lang="en-US" altLang="zh-CN" dirty="0"/>
          </a:p>
          <a:p>
            <a:endParaRPr lang="zh-CN" altLang="en-US" dirty="0"/>
          </a:p>
        </p:txBody>
      </p:sp>
    </p:spTree>
    <p:extLst>
      <p:ext uri="{BB962C8B-B14F-4D97-AF65-F5344CB8AC3E}">
        <p14:creationId xmlns:p14="http://schemas.microsoft.com/office/powerpoint/2010/main" val="33550632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lnSpc>
                <a:spcPct val="150000"/>
              </a:lnSpc>
              <a:defRPr/>
            </a:pPr>
            <a:r>
              <a:rPr lang="en-US" altLang="zh-CN" dirty="0"/>
              <a:t>2.1 </a:t>
            </a:r>
            <a:r>
              <a:rPr lang="zh-CN" altLang="en-US" dirty="0"/>
              <a:t>非数值数据表示法</a:t>
            </a:r>
          </a:p>
          <a:p>
            <a:pPr eaLnBrk="1" hangingPunct="1">
              <a:lnSpc>
                <a:spcPct val="150000"/>
              </a:lnSpc>
              <a:defRPr/>
            </a:pPr>
            <a:r>
              <a:rPr lang="en-US" altLang="zh-CN" dirty="0"/>
              <a:t>2.2 </a:t>
            </a:r>
            <a:r>
              <a:rPr lang="zh-CN" altLang="en-US" dirty="0"/>
              <a:t>数值数据表示法</a:t>
            </a:r>
          </a:p>
          <a:p>
            <a:pPr>
              <a:lnSpc>
                <a:spcPct val="150000"/>
              </a:lnSpc>
              <a:defRPr/>
            </a:pPr>
            <a:r>
              <a:rPr lang="en-US" altLang="zh-CN" b="1" dirty="0">
                <a:solidFill>
                  <a:srgbClr val="C00000"/>
                </a:solidFill>
              </a:rPr>
              <a:t>2.3 </a:t>
            </a:r>
            <a:r>
              <a:rPr lang="zh-CN" altLang="en-US" b="1" dirty="0">
                <a:solidFill>
                  <a:srgbClr val="C00000"/>
                </a:solidFill>
              </a:rPr>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8953931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zh-CN" altLang="en-US" dirty="0"/>
              <a:t>奇偶校验</a:t>
            </a:r>
          </a:p>
          <a:p>
            <a:pPr eaLnBrk="1" hangingPunct="1">
              <a:lnSpc>
                <a:spcPct val="150000"/>
              </a:lnSpc>
              <a:defRPr/>
            </a:pPr>
            <a:r>
              <a:rPr lang="zh-CN" altLang="en-US" dirty="0"/>
              <a:t>海明校验</a:t>
            </a:r>
            <a:endParaRPr lang="en-US" altLang="zh-CN" dirty="0"/>
          </a:p>
          <a:p>
            <a:pPr eaLnBrk="1" hangingPunct="1">
              <a:lnSpc>
                <a:spcPct val="150000"/>
              </a:lnSpc>
              <a:defRPr/>
            </a:pPr>
            <a:r>
              <a:rPr lang="en-US" altLang="zh-CN" dirty="0"/>
              <a:t>CRC</a:t>
            </a:r>
            <a:r>
              <a:rPr lang="zh-CN" altLang="en-US"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495379169"/>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2917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身份证的秘密</a:t>
            </a:r>
          </a:p>
        </p:txBody>
      </p:sp>
      <p:sp>
        <p:nvSpPr>
          <p:cNvPr id="3" name="内容占位符 2"/>
          <p:cNvSpPr>
            <a:spLocks noGrp="1"/>
          </p:cNvSpPr>
          <p:nvPr>
            <p:ph idx="1"/>
          </p:nvPr>
        </p:nvSpPr>
        <p:spPr/>
        <p:txBody>
          <a:bodyPr/>
          <a:lstStyle/>
          <a:p>
            <a:pPr eaLnBrk="1" hangingPunct="1"/>
            <a:r>
              <a:rPr lang="zh-CN" altLang="en-US" dirty="0"/>
              <a:t>身份证编码格式</a:t>
            </a:r>
            <a:endParaRPr lang="en-US" altLang="zh-CN" dirty="0"/>
          </a:p>
          <a:p>
            <a:pPr eaLnBrk="1" hangingPunct="1"/>
            <a:endParaRPr lang="en-US" altLang="zh-CN" dirty="0"/>
          </a:p>
          <a:p>
            <a:pPr eaLnBrk="1" hangingPunct="1"/>
            <a:endParaRPr lang="en-US" altLang="zh-CN" dirty="0"/>
          </a:p>
          <a:p>
            <a:pPr eaLnBrk="1" hangingPunct="1"/>
            <a:endParaRPr lang="en-US" altLang="zh-CN" dirty="0"/>
          </a:p>
          <a:p>
            <a:r>
              <a:rPr lang="zh-CN" altLang="en-US" dirty="0"/>
              <a:t>各位权值：</a:t>
            </a:r>
            <a:r>
              <a:rPr lang="pl-PL" altLang="zh-CN" dirty="0"/>
              <a:t>W</a:t>
            </a:r>
            <a:r>
              <a:rPr lang="pl-PL" altLang="zh-CN" baseline="-25000" dirty="0"/>
              <a:t>i</a:t>
            </a:r>
            <a:r>
              <a:rPr lang="pl-PL" altLang="zh-CN" dirty="0"/>
              <a:t>=2</a:t>
            </a:r>
            <a:r>
              <a:rPr lang="pl-PL" altLang="zh-CN" baseline="30000" dirty="0"/>
              <a:t>(i-1)</a:t>
            </a:r>
            <a:r>
              <a:rPr lang="pl-PL" altLang="zh-CN" dirty="0"/>
              <a:t>(mod 11)</a:t>
            </a:r>
            <a:endParaRPr lang="en-US" altLang="zh-CN" dirty="0"/>
          </a:p>
          <a:p>
            <a:r>
              <a:rPr lang="zh-CN" altLang="en-US" dirty="0"/>
              <a:t>校验位  </a:t>
            </a:r>
            <a:r>
              <a:rPr lang="en-US" altLang="zh-CN" dirty="0"/>
              <a:t>= ∑(A</a:t>
            </a:r>
            <a:r>
              <a:rPr lang="pl-PL" altLang="zh-CN" baseline="-25000" dirty="0"/>
              <a:t>i</a:t>
            </a:r>
            <a:r>
              <a:rPr lang="en-US" altLang="zh-CN" dirty="0"/>
              <a:t>×W</a:t>
            </a:r>
            <a:r>
              <a:rPr lang="pl-PL" altLang="zh-CN" baseline="-25000" dirty="0"/>
              <a:t>i</a:t>
            </a:r>
            <a:r>
              <a:rPr lang="en-US" altLang="zh-CN" dirty="0"/>
              <a:t>) mod 11</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660099606"/>
              </p:ext>
            </p:extLst>
          </p:nvPr>
        </p:nvGraphicFramePr>
        <p:xfrm>
          <a:off x="2025577" y="1585731"/>
          <a:ext cx="8678383" cy="1643607"/>
        </p:xfrm>
        <a:graphic>
          <a:graphicData uri="http://schemas.openxmlformats.org/drawingml/2006/table">
            <a:tbl>
              <a:tblPr firstRow="1" bandRow="1">
                <a:tableStyleId>{5C22544A-7EE6-4342-B048-85BDC9FD1C3A}</a:tableStyleId>
              </a:tblPr>
              <a:tblGrid>
                <a:gridCol w="456757">
                  <a:extLst>
                    <a:ext uri="{9D8B030D-6E8A-4147-A177-3AD203B41FA5}">
                      <a16:colId xmlns:a16="http://schemas.microsoft.com/office/drawing/2014/main" val="20000"/>
                    </a:ext>
                  </a:extLst>
                </a:gridCol>
                <a:gridCol w="456757">
                  <a:extLst>
                    <a:ext uri="{9D8B030D-6E8A-4147-A177-3AD203B41FA5}">
                      <a16:colId xmlns:a16="http://schemas.microsoft.com/office/drawing/2014/main" val="20001"/>
                    </a:ext>
                  </a:extLst>
                </a:gridCol>
                <a:gridCol w="456757">
                  <a:extLst>
                    <a:ext uri="{9D8B030D-6E8A-4147-A177-3AD203B41FA5}">
                      <a16:colId xmlns:a16="http://schemas.microsoft.com/office/drawing/2014/main" val="20002"/>
                    </a:ext>
                  </a:extLst>
                </a:gridCol>
                <a:gridCol w="456757">
                  <a:extLst>
                    <a:ext uri="{9D8B030D-6E8A-4147-A177-3AD203B41FA5}">
                      <a16:colId xmlns:a16="http://schemas.microsoft.com/office/drawing/2014/main" val="20003"/>
                    </a:ext>
                  </a:extLst>
                </a:gridCol>
                <a:gridCol w="456757">
                  <a:extLst>
                    <a:ext uri="{9D8B030D-6E8A-4147-A177-3AD203B41FA5}">
                      <a16:colId xmlns:a16="http://schemas.microsoft.com/office/drawing/2014/main" val="20004"/>
                    </a:ext>
                  </a:extLst>
                </a:gridCol>
                <a:gridCol w="456757">
                  <a:extLst>
                    <a:ext uri="{9D8B030D-6E8A-4147-A177-3AD203B41FA5}">
                      <a16:colId xmlns:a16="http://schemas.microsoft.com/office/drawing/2014/main" val="20005"/>
                    </a:ext>
                  </a:extLst>
                </a:gridCol>
                <a:gridCol w="456757">
                  <a:extLst>
                    <a:ext uri="{9D8B030D-6E8A-4147-A177-3AD203B41FA5}">
                      <a16:colId xmlns:a16="http://schemas.microsoft.com/office/drawing/2014/main" val="20006"/>
                    </a:ext>
                  </a:extLst>
                </a:gridCol>
                <a:gridCol w="456757">
                  <a:extLst>
                    <a:ext uri="{9D8B030D-6E8A-4147-A177-3AD203B41FA5}">
                      <a16:colId xmlns:a16="http://schemas.microsoft.com/office/drawing/2014/main" val="20007"/>
                    </a:ext>
                  </a:extLst>
                </a:gridCol>
                <a:gridCol w="456757">
                  <a:extLst>
                    <a:ext uri="{9D8B030D-6E8A-4147-A177-3AD203B41FA5}">
                      <a16:colId xmlns:a16="http://schemas.microsoft.com/office/drawing/2014/main" val="20008"/>
                    </a:ext>
                  </a:extLst>
                </a:gridCol>
                <a:gridCol w="456757">
                  <a:extLst>
                    <a:ext uri="{9D8B030D-6E8A-4147-A177-3AD203B41FA5}">
                      <a16:colId xmlns:a16="http://schemas.microsoft.com/office/drawing/2014/main" val="20009"/>
                    </a:ext>
                  </a:extLst>
                </a:gridCol>
                <a:gridCol w="456757">
                  <a:extLst>
                    <a:ext uri="{9D8B030D-6E8A-4147-A177-3AD203B41FA5}">
                      <a16:colId xmlns:a16="http://schemas.microsoft.com/office/drawing/2014/main" val="20010"/>
                    </a:ext>
                  </a:extLst>
                </a:gridCol>
                <a:gridCol w="456757">
                  <a:extLst>
                    <a:ext uri="{9D8B030D-6E8A-4147-A177-3AD203B41FA5}">
                      <a16:colId xmlns:a16="http://schemas.microsoft.com/office/drawing/2014/main" val="20011"/>
                    </a:ext>
                  </a:extLst>
                </a:gridCol>
                <a:gridCol w="456757">
                  <a:extLst>
                    <a:ext uri="{9D8B030D-6E8A-4147-A177-3AD203B41FA5}">
                      <a16:colId xmlns:a16="http://schemas.microsoft.com/office/drawing/2014/main" val="20012"/>
                    </a:ext>
                  </a:extLst>
                </a:gridCol>
                <a:gridCol w="456757">
                  <a:extLst>
                    <a:ext uri="{9D8B030D-6E8A-4147-A177-3AD203B41FA5}">
                      <a16:colId xmlns:a16="http://schemas.microsoft.com/office/drawing/2014/main" val="20013"/>
                    </a:ext>
                  </a:extLst>
                </a:gridCol>
                <a:gridCol w="456757">
                  <a:extLst>
                    <a:ext uri="{9D8B030D-6E8A-4147-A177-3AD203B41FA5}">
                      <a16:colId xmlns:a16="http://schemas.microsoft.com/office/drawing/2014/main" val="20014"/>
                    </a:ext>
                  </a:extLst>
                </a:gridCol>
                <a:gridCol w="456757">
                  <a:extLst>
                    <a:ext uri="{9D8B030D-6E8A-4147-A177-3AD203B41FA5}">
                      <a16:colId xmlns:a16="http://schemas.microsoft.com/office/drawing/2014/main" val="20015"/>
                    </a:ext>
                  </a:extLst>
                </a:gridCol>
                <a:gridCol w="456757">
                  <a:extLst>
                    <a:ext uri="{9D8B030D-6E8A-4147-A177-3AD203B41FA5}">
                      <a16:colId xmlns:a16="http://schemas.microsoft.com/office/drawing/2014/main" val="20016"/>
                    </a:ext>
                  </a:extLst>
                </a:gridCol>
                <a:gridCol w="456757">
                  <a:extLst>
                    <a:ext uri="{9D8B030D-6E8A-4147-A177-3AD203B41FA5}">
                      <a16:colId xmlns:a16="http://schemas.microsoft.com/office/drawing/2014/main" val="20017"/>
                    </a:ext>
                  </a:extLst>
                </a:gridCol>
                <a:gridCol w="456757">
                  <a:extLst>
                    <a:ext uri="{9D8B030D-6E8A-4147-A177-3AD203B41FA5}">
                      <a16:colId xmlns:a16="http://schemas.microsoft.com/office/drawing/2014/main" val="20018"/>
                    </a:ext>
                  </a:extLst>
                </a:gridCol>
              </a:tblGrid>
              <a:tr h="547869">
                <a:tc>
                  <a:txBody>
                    <a:bodyPr/>
                    <a:lstStyle/>
                    <a:p>
                      <a:r>
                        <a:rPr lang="en-US" altLang="zh-CN" sz="2300" dirty="0"/>
                        <a:t>#</a:t>
                      </a:r>
                      <a:endParaRPr lang="zh-CN" altLang="en-US" sz="2300" dirty="0"/>
                    </a:p>
                  </a:txBody>
                  <a:tcPr marL="117948" marR="117948" marT="58991" marB="58991"/>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行政区划</a:t>
                      </a:r>
                      <a:r>
                        <a:rPr lang="zh-CN" altLang="en-US" sz="2300" baseline="0" dirty="0">
                          <a:latin typeface="微软雅黑" panose="020B0503020204020204" pitchFamily="34" charset="-122"/>
                          <a:ea typeface="微软雅黑" panose="020B0503020204020204" pitchFamily="34" charset="-122"/>
                        </a:rPr>
                        <a:t>编码</a:t>
                      </a:r>
                    </a:p>
                  </a:txBody>
                  <a:tcPr marL="117948" marR="117948" marT="58991" marB="58991">
                    <a:solidFill>
                      <a:srgbClr val="92D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8">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出生年月日</a:t>
                      </a:r>
                    </a:p>
                  </a:txBody>
                  <a:tcPr marL="117948" marR="117948" marT="58991" marB="58991">
                    <a:solidFill>
                      <a:srgbClr val="00B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顺序码</a:t>
                      </a:r>
                    </a:p>
                  </a:txBody>
                  <a:tcPr marL="117948" marR="117948" marT="58991" marB="58991">
                    <a:solidFill>
                      <a:srgbClr val="00B0F0"/>
                    </a:solidFill>
                  </a:tcPr>
                </a:tc>
                <a:tc hMerge="1">
                  <a:txBody>
                    <a:bodyPr/>
                    <a:lstStyle/>
                    <a:p>
                      <a:endParaRPr lang="zh-CN" altLang="en-US" dirty="0"/>
                    </a:p>
                  </a:txBody>
                  <a:tcPr/>
                </a:tc>
                <a:tc hMerge="1">
                  <a:txBody>
                    <a:bodyPr/>
                    <a:lstStyle/>
                    <a:p>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a:t>
                      </a:r>
                    </a:p>
                  </a:txBody>
                  <a:tcPr marL="117948" marR="117948" marT="58991" marB="58991">
                    <a:solidFill>
                      <a:srgbClr val="FFC000"/>
                    </a:solidFill>
                  </a:tcPr>
                </a:tc>
                <a:extLst>
                  <a:ext uri="{0D108BD9-81ED-4DB2-BD59-A6C34878D82A}">
                    <a16:rowId xmlns:a16="http://schemas.microsoft.com/office/drawing/2014/main" val="10000"/>
                  </a:ext>
                </a:extLst>
              </a:tr>
              <a:tr h="547869">
                <a:tc>
                  <a:txBody>
                    <a:bodyPr/>
                    <a:lstStyle/>
                    <a:p>
                      <a:r>
                        <a:rPr lang="en-US" altLang="zh-CN" sz="2300" dirty="0"/>
                        <a:t>A</a:t>
                      </a:r>
                      <a:endParaRPr lang="zh-CN" altLang="en-US" sz="2300" dirty="0"/>
                    </a:p>
                  </a:txBody>
                  <a:tcPr marL="117948" marR="117948" marT="58991" marB="58991" anchor="ctr" anchorCtr="1"/>
                </a:tc>
                <a:tc>
                  <a:txBody>
                    <a:bodyPr/>
                    <a:lstStyle/>
                    <a:p>
                      <a:r>
                        <a:rPr lang="en-US" altLang="zh-CN" sz="2300" b="1" u="none" dirty="0">
                          <a:solidFill>
                            <a:srgbClr val="FF0000"/>
                          </a:solidFill>
                          <a:latin typeface="Consolas" panose="020B0609020204030204" pitchFamily="49" charset="0"/>
                        </a:rPr>
                        <a:t>2</a:t>
                      </a:r>
                      <a:endParaRPr lang="zh-CN" altLang="en-US" sz="2300" b="1" u="none"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1</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3</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2</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latin typeface="Consolas" panose="020B0609020204030204" pitchFamily="49" charset="0"/>
                        </a:rPr>
                        <a:t>1</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9</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3</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4</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x</a:t>
                      </a:r>
                      <a:endParaRPr lang="zh-CN" altLang="en-US" sz="2300" b="1" dirty="0">
                        <a:latin typeface="Consolas" panose="020B0609020204030204" pitchFamily="49" charset="0"/>
                      </a:endParaRPr>
                    </a:p>
                  </a:txBody>
                  <a:tcPr marL="117948" marR="117948" marT="58991" marB="58991" anchor="ctr" anchorCtr="1">
                    <a:solidFill>
                      <a:srgbClr val="FFC000"/>
                    </a:solidFill>
                  </a:tcPr>
                </a:tc>
                <a:extLst>
                  <a:ext uri="{0D108BD9-81ED-4DB2-BD59-A6C34878D82A}">
                    <a16:rowId xmlns:a16="http://schemas.microsoft.com/office/drawing/2014/main" val="10001"/>
                  </a:ext>
                </a:extLst>
              </a:tr>
              <a:tr h="547869">
                <a:tc>
                  <a:txBody>
                    <a:bodyPr/>
                    <a:lstStyle/>
                    <a:p>
                      <a:r>
                        <a:rPr lang="en-US" altLang="zh-CN" sz="2300" dirty="0"/>
                        <a:t>W</a:t>
                      </a:r>
                      <a:endParaRPr lang="zh-CN" altLang="en-US" sz="2300" dirty="0"/>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6</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3</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623433108"/>
              </p:ext>
            </p:extLst>
          </p:nvPr>
        </p:nvGraphicFramePr>
        <p:xfrm>
          <a:off x="2025571" y="4761199"/>
          <a:ext cx="8678388" cy="1153464"/>
        </p:xfrm>
        <a:graphic>
          <a:graphicData uri="http://schemas.openxmlformats.org/drawingml/2006/table">
            <a:tbl>
              <a:tblPr firstRow="1" bandRow="1">
                <a:tableStyleId>{5C22544A-7EE6-4342-B048-85BDC9FD1C3A}</a:tableStyleId>
              </a:tblPr>
              <a:tblGrid>
                <a:gridCol w="723199">
                  <a:extLst>
                    <a:ext uri="{9D8B030D-6E8A-4147-A177-3AD203B41FA5}">
                      <a16:colId xmlns:a16="http://schemas.microsoft.com/office/drawing/2014/main" val="20000"/>
                    </a:ext>
                  </a:extLst>
                </a:gridCol>
                <a:gridCol w="723199">
                  <a:extLst>
                    <a:ext uri="{9D8B030D-6E8A-4147-A177-3AD203B41FA5}">
                      <a16:colId xmlns:a16="http://schemas.microsoft.com/office/drawing/2014/main" val="20001"/>
                    </a:ext>
                  </a:extLst>
                </a:gridCol>
                <a:gridCol w="723199">
                  <a:extLst>
                    <a:ext uri="{9D8B030D-6E8A-4147-A177-3AD203B41FA5}">
                      <a16:colId xmlns:a16="http://schemas.microsoft.com/office/drawing/2014/main" val="20002"/>
                    </a:ext>
                  </a:extLst>
                </a:gridCol>
                <a:gridCol w="723199">
                  <a:extLst>
                    <a:ext uri="{9D8B030D-6E8A-4147-A177-3AD203B41FA5}">
                      <a16:colId xmlns:a16="http://schemas.microsoft.com/office/drawing/2014/main" val="20003"/>
                    </a:ext>
                  </a:extLst>
                </a:gridCol>
                <a:gridCol w="723199">
                  <a:extLst>
                    <a:ext uri="{9D8B030D-6E8A-4147-A177-3AD203B41FA5}">
                      <a16:colId xmlns:a16="http://schemas.microsoft.com/office/drawing/2014/main" val="20004"/>
                    </a:ext>
                  </a:extLst>
                </a:gridCol>
                <a:gridCol w="723199">
                  <a:extLst>
                    <a:ext uri="{9D8B030D-6E8A-4147-A177-3AD203B41FA5}">
                      <a16:colId xmlns:a16="http://schemas.microsoft.com/office/drawing/2014/main" val="20005"/>
                    </a:ext>
                  </a:extLst>
                </a:gridCol>
                <a:gridCol w="723199">
                  <a:extLst>
                    <a:ext uri="{9D8B030D-6E8A-4147-A177-3AD203B41FA5}">
                      <a16:colId xmlns:a16="http://schemas.microsoft.com/office/drawing/2014/main" val="20006"/>
                    </a:ext>
                  </a:extLst>
                </a:gridCol>
                <a:gridCol w="723199">
                  <a:extLst>
                    <a:ext uri="{9D8B030D-6E8A-4147-A177-3AD203B41FA5}">
                      <a16:colId xmlns:a16="http://schemas.microsoft.com/office/drawing/2014/main" val="20007"/>
                    </a:ext>
                  </a:extLst>
                </a:gridCol>
                <a:gridCol w="723199">
                  <a:extLst>
                    <a:ext uri="{9D8B030D-6E8A-4147-A177-3AD203B41FA5}">
                      <a16:colId xmlns:a16="http://schemas.microsoft.com/office/drawing/2014/main" val="20008"/>
                    </a:ext>
                  </a:extLst>
                </a:gridCol>
                <a:gridCol w="723199">
                  <a:extLst>
                    <a:ext uri="{9D8B030D-6E8A-4147-A177-3AD203B41FA5}">
                      <a16:colId xmlns:a16="http://schemas.microsoft.com/office/drawing/2014/main" val="20009"/>
                    </a:ext>
                  </a:extLst>
                </a:gridCol>
                <a:gridCol w="723199">
                  <a:extLst>
                    <a:ext uri="{9D8B030D-6E8A-4147-A177-3AD203B41FA5}">
                      <a16:colId xmlns:a16="http://schemas.microsoft.com/office/drawing/2014/main" val="20010"/>
                    </a:ext>
                  </a:extLst>
                </a:gridCol>
                <a:gridCol w="723199">
                  <a:extLst>
                    <a:ext uri="{9D8B030D-6E8A-4147-A177-3AD203B41FA5}">
                      <a16:colId xmlns:a16="http://schemas.microsoft.com/office/drawing/2014/main" val="20011"/>
                    </a:ext>
                  </a:extLst>
                </a:gridCol>
              </a:tblGrid>
              <a:tr h="576732">
                <a:tc>
                  <a:txBody>
                    <a:bodyPr/>
                    <a:lstStyle/>
                    <a:p>
                      <a:pPr algn="ctr"/>
                      <a:r>
                        <a:rPr lang="zh-CN" altLang="en-US" sz="2000" dirty="0">
                          <a:latin typeface="Consolas" panose="020B0609020204030204" pitchFamily="49" charset="0"/>
                        </a:rPr>
                        <a:t>余数</a:t>
                      </a: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10</a:t>
                      </a:r>
                      <a:endParaRPr lang="zh-CN" altLang="en-US" sz="2200" dirty="0">
                        <a:latin typeface="Consolas" panose="020B0609020204030204" pitchFamily="49" charset="0"/>
                      </a:endParaRPr>
                    </a:p>
                  </a:txBody>
                  <a:tcPr marL="101642" marR="101642" marT="50797" marB="50797" anchor="ctr" anchorCtr="1"/>
                </a:tc>
                <a:extLst>
                  <a:ext uri="{0D108BD9-81ED-4DB2-BD59-A6C34878D82A}">
                    <a16:rowId xmlns:a16="http://schemas.microsoft.com/office/drawing/2014/main" val="10000"/>
                  </a:ext>
                </a:extLst>
              </a:tr>
              <a:tr h="576732">
                <a:tc>
                  <a:txBody>
                    <a:bodyPr/>
                    <a:lstStyle/>
                    <a:p>
                      <a:pPr algn="ctr"/>
                      <a:r>
                        <a:rPr lang="en-US" altLang="zh-CN" sz="2200" dirty="0">
                          <a:latin typeface="Consolas" panose="020B0609020204030204" pitchFamily="49" charset="0"/>
                        </a:rPr>
                        <a:t>P</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solidFill>
                            <a:srgbClr val="C00000"/>
                          </a:solidFill>
                          <a:latin typeface="Consolas" panose="020B0609020204030204" pitchFamily="49" charset="0"/>
                        </a:rPr>
                        <a:t>x</a:t>
                      </a:r>
                      <a:endParaRPr lang="zh-CN" altLang="en-US" sz="2200" dirty="0">
                        <a:solidFill>
                          <a:srgbClr val="C00000"/>
                        </a:solidFill>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6326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银行卡编码规则</a:t>
            </a:r>
          </a:p>
        </p:txBody>
      </p:sp>
      <p:sp>
        <p:nvSpPr>
          <p:cNvPr id="3" name="内容占位符 2"/>
          <p:cNvSpPr>
            <a:spLocks noGrp="1"/>
          </p:cNvSpPr>
          <p:nvPr>
            <p:ph idx="1"/>
          </p:nvPr>
        </p:nvSpPr>
        <p:spPr/>
        <p:txBody>
          <a:bodyPr/>
          <a:lstStyle/>
          <a:p>
            <a:pPr eaLnBrk="1" hangingPunct="1"/>
            <a:r>
              <a:rPr lang="zh-CN" altLang="en-US" dirty="0"/>
              <a:t>信用卡编码格式</a:t>
            </a:r>
            <a:endParaRPr lang="en-US" altLang="zh-CN" dirty="0"/>
          </a:p>
          <a:p>
            <a:pPr eaLnBrk="1" hangingPunct="1"/>
            <a:endParaRPr lang="en-US" altLang="zh-CN" dirty="0"/>
          </a:p>
          <a:p>
            <a:endParaRPr lang="en-US" altLang="zh-CN" sz="2800" dirty="0"/>
          </a:p>
          <a:p>
            <a:pPr algn="just"/>
            <a:endParaRPr lang="en-US" altLang="zh-CN" dirty="0"/>
          </a:p>
          <a:p>
            <a:pPr algn="just"/>
            <a:r>
              <a:rPr lang="zh-CN" altLang="en-US" dirty="0"/>
              <a:t>卡号最后一位数字开始，逆向将奇数位数字相加求和</a:t>
            </a:r>
          </a:p>
          <a:p>
            <a:pPr algn="just"/>
            <a:r>
              <a:rPr lang="zh-CN" altLang="en-US" dirty="0"/>
              <a:t>卡号最后一位数字开始，逆向将偶数位数字先乘以</a:t>
            </a:r>
            <a:r>
              <a:rPr lang="en-US" altLang="zh-CN" dirty="0"/>
              <a:t>2</a:t>
            </a:r>
            <a:r>
              <a:rPr lang="zh-CN" altLang="en-US" dirty="0"/>
              <a:t>，如果乘积为两位数，则减去</a:t>
            </a:r>
            <a:r>
              <a:rPr lang="en-US" altLang="zh-CN" dirty="0"/>
              <a:t>9</a:t>
            </a:r>
            <a:r>
              <a:rPr lang="zh-CN" altLang="en-US" dirty="0"/>
              <a:t>，再求和</a:t>
            </a:r>
          </a:p>
          <a:p>
            <a:pPr algn="just"/>
            <a:r>
              <a:rPr lang="zh-CN" altLang="en-US" dirty="0"/>
              <a:t>将奇数位总和加偶数位总和，结果可以被</a:t>
            </a:r>
            <a:r>
              <a:rPr lang="en-US" altLang="zh-CN" dirty="0"/>
              <a:t>10</a:t>
            </a:r>
            <a:r>
              <a:rPr lang="zh-CN" altLang="en-US" dirty="0"/>
              <a:t>整除</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97764824"/>
              </p:ext>
            </p:extLst>
          </p:nvPr>
        </p:nvGraphicFramePr>
        <p:xfrm>
          <a:off x="2417027" y="1765137"/>
          <a:ext cx="8007050" cy="1325304"/>
        </p:xfrm>
        <a:graphic>
          <a:graphicData uri="http://schemas.openxmlformats.org/drawingml/2006/table">
            <a:tbl>
              <a:tblPr firstRow="1" bandRow="1">
                <a:tableStyleId>{5C22544A-7EE6-4342-B048-85BDC9FD1C3A}</a:tableStyleId>
              </a:tblPr>
              <a:tblGrid>
                <a:gridCol w="497346">
                  <a:extLst>
                    <a:ext uri="{9D8B030D-6E8A-4147-A177-3AD203B41FA5}">
                      <a16:colId xmlns:a16="http://schemas.microsoft.com/office/drawing/2014/main" val="20000"/>
                    </a:ext>
                  </a:extLst>
                </a:gridCol>
                <a:gridCol w="497346">
                  <a:extLst>
                    <a:ext uri="{9D8B030D-6E8A-4147-A177-3AD203B41FA5}">
                      <a16:colId xmlns:a16="http://schemas.microsoft.com/office/drawing/2014/main" val="20001"/>
                    </a:ext>
                  </a:extLst>
                </a:gridCol>
                <a:gridCol w="497346">
                  <a:extLst>
                    <a:ext uri="{9D8B030D-6E8A-4147-A177-3AD203B41FA5}">
                      <a16:colId xmlns:a16="http://schemas.microsoft.com/office/drawing/2014/main" val="20002"/>
                    </a:ext>
                  </a:extLst>
                </a:gridCol>
                <a:gridCol w="497346">
                  <a:extLst>
                    <a:ext uri="{9D8B030D-6E8A-4147-A177-3AD203B41FA5}">
                      <a16:colId xmlns:a16="http://schemas.microsoft.com/office/drawing/2014/main" val="20003"/>
                    </a:ext>
                  </a:extLst>
                </a:gridCol>
                <a:gridCol w="497346">
                  <a:extLst>
                    <a:ext uri="{9D8B030D-6E8A-4147-A177-3AD203B41FA5}">
                      <a16:colId xmlns:a16="http://schemas.microsoft.com/office/drawing/2014/main" val="20004"/>
                    </a:ext>
                  </a:extLst>
                </a:gridCol>
                <a:gridCol w="497346">
                  <a:extLst>
                    <a:ext uri="{9D8B030D-6E8A-4147-A177-3AD203B41FA5}">
                      <a16:colId xmlns:a16="http://schemas.microsoft.com/office/drawing/2014/main" val="20005"/>
                    </a:ext>
                  </a:extLst>
                </a:gridCol>
                <a:gridCol w="497346">
                  <a:extLst>
                    <a:ext uri="{9D8B030D-6E8A-4147-A177-3AD203B41FA5}">
                      <a16:colId xmlns:a16="http://schemas.microsoft.com/office/drawing/2014/main" val="20006"/>
                    </a:ext>
                  </a:extLst>
                </a:gridCol>
                <a:gridCol w="497346">
                  <a:extLst>
                    <a:ext uri="{9D8B030D-6E8A-4147-A177-3AD203B41FA5}">
                      <a16:colId xmlns:a16="http://schemas.microsoft.com/office/drawing/2014/main" val="20007"/>
                    </a:ext>
                  </a:extLst>
                </a:gridCol>
                <a:gridCol w="497346">
                  <a:extLst>
                    <a:ext uri="{9D8B030D-6E8A-4147-A177-3AD203B41FA5}">
                      <a16:colId xmlns:a16="http://schemas.microsoft.com/office/drawing/2014/main" val="20008"/>
                    </a:ext>
                  </a:extLst>
                </a:gridCol>
                <a:gridCol w="497346">
                  <a:extLst>
                    <a:ext uri="{9D8B030D-6E8A-4147-A177-3AD203B41FA5}">
                      <a16:colId xmlns:a16="http://schemas.microsoft.com/office/drawing/2014/main" val="20009"/>
                    </a:ext>
                  </a:extLst>
                </a:gridCol>
                <a:gridCol w="497346">
                  <a:extLst>
                    <a:ext uri="{9D8B030D-6E8A-4147-A177-3AD203B41FA5}">
                      <a16:colId xmlns:a16="http://schemas.microsoft.com/office/drawing/2014/main" val="20010"/>
                    </a:ext>
                  </a:extLst>
                </a:gridCol>
                <a:gridCol w="497346">
                  <a:extLst>
                    <a:ext uri="{9D8B030D-6E8A-4147-A177-3AD203B41FA5}">
                      <a16:colId xmlns:a16="http://schemas.microsoft.com/office/drawing/2014/main" val="20011"/>
                    </a:ext>
                  </a:extLst>
                </a:gridCol>
                <a:gridCol w="497346">
                  <a:extLst>
                    <a:ext uri="{9D8B030D-6E8A-4147-A177-3AD203B41FA5}">
                      <a16:colId xmlns:a16="http://schemas.microsoft.com/office/drawing/2014/main" val="20012"/>
                    </a:ext>
                  </a:extLst>
                </a:gridCol>
                <a:gridCol w="497346">
                  <a:extLst>
                    <a:ext uri="{9D8B030D-6E8A-4147-A177-3AD203B41FA5}">
                      <a16:colId xmlns:a16="http://schemas.microsoft.com/office/drawing/2014/main" val="20013"/>
                    </a:ext>
                  </a:extLst>
                </a:gridCol>
                <a:gridCol w="497346">
                  <a:extLst>
                    <a:ext uri="{9D8B030D-6E8A-4147-A177-3AD203B41FA5}">
                      <a16:colId xmlns:a16="http://schemas.microsoft.com/office/drawing/2014/main" val="20014"/>
                    </a:ext>
                  </a:extLst>
                </a:gridCol>
                <a:gridCol w="546860">
                  <a:extLst>
                    <a:ext uri="{9D8B030D-6E8A-4147-A177-3AD203B41FA5}">
                      <a16:colId xmlns:a16="http://schemas.microsoft.com/office/drawing/2014/main" val="20015"/>
                    </a:ext>
                  </a:extLst>
                </a:gridCol>
              </a:tblGrid>
              <a:tr h="662652">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发行者标识代码</a:t>
                      </a:r>
                      <a:endParaRPr lang="zh-CN" altLang="en-US" sz="2400" baseline="0" dirty="0">
                        <a:latin typeface="微软雅黑" panose="020B0503020204020204" pitchFamily="34" charset="-122"/>
                        <a:ea typeface="微软雅黑" panose="020B0503020204020204" pitchFamily="34" charset="-122"/>
                      </a:endParaRPr>
                    </a:p>
                  </a:txBody>
                  <a:tcPr marL="132542" marR="132542" marT="66238" marB="66238" anchor="ctr">
                    <a:solidFill>
                      <a:srgbClr val="92D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gridSpan="9">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微软雅黑" panose="020B0503020204020204" pitchFamily="34" charset="-122"/>
                          <a:ea typeface="微软雅黑" panose="020B0503020204020204" pitchFamily="34" charset="-122"/>
                        </a:rPr>
                        <a:t>个人账号标识</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00B05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solidFill>
                      <a:srgbClr val="00B0F0"/>
                    </a:solidFill>
                  </a:tcPr>
                </a:tc>
                <a:tc>
                  <a:txBody>
                    <a:bodyPr/>
                    <a:lstStyle/>
                    <a:p>
                      <a:r>
                        <a:rPr lang="en-US" altLang="zh-CN" sz="2400" dirty="0">
                          <a:latin typeface="微软雅黑" panose="020B0503020204020204" pitchFamily="34" charset="-122"/>
                          <a:ea typeface="微软雅黑" panose="020B0503020204020204" pitchFamily="34" charset="-122"/>
                        </a:rPr>
                        <a:t>P</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FFC000"/>
                    </a:solidFill>
                  </a:tcPr>
                </a:tc>
                <a:extLst>
                  <a:ext uri="{0D108BD9-81ED-4DB2-BD59-A6C34878D82A}">
                    <a16:rowId xmlns:a16="http://schemas.microsoft.com/office/drawing/2014/main" val="10000"/>
                  </a:ext>
                </a:extLst>
              </a:tr>
              <a:tr h="662652">
                <a:tc>
                  <a:txBody>
                    <a:bodyPr/>
                    <a:lstStyle/>
                    <a:p>
                      <a:r>
                        <a:rPr lang="en-US" altLang="zh-CN" sz="2600" b="1" u="none" dirty="0">
                          <a:solidFill>
                            <a:srgbClr val="FF0000"/>
                          </a:solidFill>
                          <a:latin typeface="Consolas" panose="020B0609020204030204" pitchFamily="49" charset="0"/>
                        </a:rPr>
                        <a:t>4</a:t>
                      </a:r>
                      <a:endParaRPr lang="zh-CN" altLang="en-US" sz="2600" b="1" u="none"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0</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1</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7</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latin typeface="Consolas" panose="020B0609020204030204" pitchFamily="49" charset="0"/>
                        </a:rPr>
                        <a:t>5</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8</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4</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2</a:t>
                      </a:r>
                      <a:endParaRPr lang="zh-CN" altLang="en-US" sz="2600" b="1" dirty="0">
                        <a:latin typeface="Consolas" panose="020B0609020204030204" pitchFamily="49" charset="0"/>
                      </a:endParaRPr>
                    </a:p>
                  </a:txBody>
                  <a:tcPr marL="132542" marR="132542" marT="66238" marB="66238" anchor="ctr" anchorCtr="1">
                    <a:solidFill>
                      <a:srgbClr val="FFC00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250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 calcmode="lin" valueType="num">
                                      <p:cBhvr additive="base">
                                        <p:cTn id="2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pPr>
            <a:r>
              <a:rPr lang="zh-CN" altLang="en-US" dirty="0">
                <a:latin typeface="华文新魏" panose="02010800040101010101" pitchFamily="2" charset="-122"/>
              </a:rPr>
              <a:t>解决编码在</a:t>
            </a:r>
            <a:r>
              <a:rPr lang="zh-CN" altLang="en-US" b="1" dirty="0">
                <a:solidFill>
                  <a:srgbClr val="C00000"/>
                </a:solidFill>
                <a:latin typeface="华文新魏" panose="02010800040101010101" pitchFamily="2" charset="-122"/>
              </a:rPr>
              <a:t>时间</a:t>
            </a:r>
            <a:r>
              <a:rPr lang="zh-CN" altLang="en-US" dirty="0">
                <a:latin typeface="华文新魏" panose="02010800040101010101" pitchFamily="2" charset="-122"/>
              </a:rPr>
              <a:t>、</a:t>
            </a:r>
            <a:r>
              <a:rPr lang="zh-CN" altLang="en-US" b="1" dirty="0">
                <a:solidFill>
                  <a:srgbClr val="C00000"/>
                </a:solidFill>
                <a:latin typeface="华文新魏" panose="02010800040101010101" pitchFamily="2" charset="-122"/>
              </a:rPr>
              <a:t>空间</a:t>
            </a:r>
            <a:r>
              <a:rPr lang="zh-CN" altLang="en-US" dirty="0">
                <a:latin typeface="华文新魏" panose="02010800040101010101" pitchFamily="2" charset="-122"/>
              </a:rPr>
              <a:t>上</a:t>
            </a:r>
            <a:r>
              <a:rPr lang="zh-CN" altLang="en-US" b="1" dirty="0">
                <a:solidFill>
                  <a:srgbClr val="C00000"/>
                </a:solidFill>
                <a:latin typeface="华文新魏" panose="02010800040101010101" pitchFamily="2" charset="-122"/>
              </a:rPr>
              <a:t>传输可靠性</a:t>
            </a:r>
            <a:r>
              <a:rPr lang="zh-CN" altLang="en-US" dirty="0">
                <a:latin typeface="华文新魏" panose="02010800040101010101" pitchFamily="2" charset="-122"/>
              </a:rPr>
              <a:t>问题</a:t>
            </a:r>
          </a:p>
          <a:p>
            <a:pPr eaLnBrk="1" hangingPunct="1">
              <a:lnSpc>
                <a:spcPct val="150000"/>
              </a:lnSpc>
            </a:pPr>
            <a:r>
              <a:rPr lang="zh-CN" altLang="en-US" dirty="0">
                <a:latin typeface="华文新魏" panose="02010800040101010101" pitchFamily="2" charset="-122"/>
              </a:rPr>
              <a:t>编码中引入一定</a:t>
            </a:r>
            <a:r>
              <a:rPr lang="zh-CN" altLang="en-US" b="1" dirty="0">
                <a:solidFill>
                  <a:srgbClr val="C00000"/>
                </a:solidFill>
                <a:latin typeface="华文新魏" panose="02010800040101010101" pitchFamily="2" charset="-122"/>
              </a:rPr>
              <a:t>冗余</a:t>
            </a:r>
            <a:r>
              <a:rPr lang="zh-CN" altLang="en-US" dirty="0">
                <a:latin typeface="华文新魏" panose="02010800040101010101" pitchFamily="2" charset="-122"/>
              </a:rPr>
              <a:t>，增加</a:t>
            </a:r>
            <a:r>
              <a:rPr lang="zh-CN" altLang="en-US" b="1" dirty="0">
                <a:solidFill>
                  <a:srgbClr val="C00000"/>
                </a:solidFill>
                <a:latin typeface="华文新魏" panose="02010800040101010101" pitchFamily="2" charset="-122"/>
              </a:rPr>
              <a:t>最小码距</a:t>
            </a:r>
            <a:r>
              <a:rPr lang="zh-CN" altLang="en-US" dirty="0">
                <a:latin typeface="华文新魏" panose="02010800040101010101" pitchFamily="2" charset="-122"/>
              </a:rPr>
              <a:t>，使编码符合某种</a:t>
            </a:r>
            <a:r>
              <a:rPr lang="zh-CN" altLang="en-US" b="1" u="sng" dirty="0">
                <a:solidFill>
                  <a:schemeClr val="accent1">
                    <a:lumMod val="75000"/>
                  </a:schemeClr>
                </a:solidFill>
                <a:latin typeface="华文新魏" panose="02010800040101010101" pitchFamily="2" charset="-122"/>
              </a:rPr>
              <a:t>规则</a:t>
            </a:r>
            <a:r>
              <a:rPr lang="zh-CN" altLang="en-US" dirty="0">
                <a:latin typeface="华文新魏" panose="02010800040101010101" pitchFamily="2" charset="-122"/>
              </a:rPr>
              <a:t>，当编码出现一个或多个错误时变成</a:t>
            </a:r>
            <a:r>
              <a:rPr lang="zh-CN" altLang="en-US" b="1" dirty="0">
                <a:solidFill>
                  <a:srgbClr val="C00000"/>
                </a:solidFill>
                <a:latin typeface="华文新魏" panose="02010800040101010101" pitchFamily="2" charset="-122"/>
              </a:rPr>
              <a:t>非法代码</a:t>
            </a:r>
            <a:r>
              <a:rPr lang="zh-CN" altLang="en-US" dirty="0">
                <a:latin typeface="华文新魏" panose="02010800040101010101" pitchFamily="2" charset="-122"/>
              </a:rPr>
              <a:t>（不符合规则）</a:t>
            </a:r>
          </a:p>
          <a:p>
            <a:pPr lvl="1" eaLnBrk="1" hangingPunct="1">
              <a:lnSpc>
                <a:spcPct val="150000"/>
              </a:lnSpc>
            </a:pPr>
            <a:r>
              <a:rPr lang="zh-CN" altLang="en-US" sz="2400" dirty="0"/>
              <a:t>奇偶信息的校验</a:t>
            </a:r>
            <a:endParaRPr lang="en-US" altLang="zh-CN" sz="2400" dirty="0"/>
          </a:p>
          <a:p>
            <a:pPr marL="457200" lvl="1" indent="0" eaLnBrk="1" hangingPunct="1">
              <a:lnSpc>
                <a:spcPct val="150000"/>
              </a:lnSpc>
              <a:buNone/>
            </a:pPr>
            <a:r>
              <a:rPr lang="en-US" altLang="zh-CN" dirty="0">
                <a:solidFill>
                  <a:schemeClr val="tx1"/>
                </a:solidFill>
              </a:rPr>
              <a:t>     </a:t>
            </a:r>
            <a:r>
              <a:rPr lang="zh-CN" altLang="en-US" u="sng" dirty="0">
                <a:solidFill>
                  <a:schemeClr val="accent1">
                    <a:lumMod val="75000"/>
                  </a:schemeClr>
                </a:solidFill>
              </a:rPr>
              <a:t>编码中</a:t>
            </a:r>
            <a:r>
              <a:rPr lang="en-US" altLang="zh-CN" u="sng" dirty="0">
                <a:solidFill>
                  <a:schemeClr val="accent1">
                    <a:lumMod val="75000"/>
                  </a:schemeClr>
                </a:solidFill>
              </a:rPr>
              <a:t>1</a:t>
            </a:r>
            <a:r>
              <a:rPr lang="zh-CN" altLang="en-US" u="sng" dirty="0">
                <a:solidFill>
                  <a:schemeClr val="accent1">
                    <a:lumMod val="75000"/>
                  </a:schemeClr>
                </a:solidFill>
              </a:rPr>
              <a:t>的个数的奇偶性</a:t>
            </a:r>
          </a:p>
          <a:p>
            <a:pPr lvl="1" eaLnBrk="1" hangingPunct="1">
              <a:lnSpc>
                <a:spcPct val="150000"/>
              </a:lnSpc>
            </a:pPr>
            <a:r>
              <a:rPr lang="zh-CN" altLang="en-US" sz="2400" dirty="0"/>
              <a:t>海明校验</a:t>
            </a:r>
            <a:endParaRPr lang="en-US" altLang="zh-CN" sz="2400" dirty="0"/>
          </a:p>
          <a:p>
            <a:pPr marL="457200" lvl="1" indent="0">
              <a:lnSpc>
                <a:spcPct val="150000"/>
              </a:lnSpc>
              <a:buNone/>
            </a:pPr>
            <a:r>
              <a:rPr lang="en-US" altLang="zh-CN" dirty="0"/>
              <a:t>     </a:t>
            </a:r>
            <a:r>
              <a:rPr lang="zh-CN" altLang="en-US" u="sng" dirty="0">
                <a:solidFill>
                  <a:schemeClr val="accent1">
                    <a:lumMod val="75000"/>
                  </a:schemeClr>
                </a:solidFill>
              </a:rPr>
              <a:t>多校验组的奇偶性</a:t>
            </a:r>
            <a:r>
              <a:rPr lang="zh-CN" altLang="en-US" dirty="0">
                <a:solidFill>
                  <a:schemeClr val="tx1"/>
                </a:solidFill>
              </a:rPr>
              <a:t>，检错码为出错位</a:t>
            </a:r>
          </a:p>
          <a:p>
            <a:pPr lvl="1" eaLnBrk="1" hangingPunct="1">
              <a:lnSpc>
                <a:spcPct val="150000"/>
              </a:lnSpc>
            </a:pPr>
            <a:r>
              <a:rPr lang="en-US" altLang="zh-CN" sz="2400" dirty="0"/>
              <a:t>CRC </a:t>
            </a:r>
            <a:r>
              <a:rPr lang="zh-CN" altLang="en-US" sz="2400" dirty="0"/>
              <a:t>循环冗余校验</a:t>
            </a:r>
            <a:endParaRPr lang="en-US" altLang="zh-CN" sz="2400" dirty="0"/>
          </a:p>
          <a:p>
            <a:pPr marL="457200" lvl="1" indent="0">
              <a:lnSpc>
                <a:spcPct val="150000"/>
              </a:lnSpc>
              <a:buNone/>
            </a:pPr>
            <a:r>
              <a:rPr lang="en-US" altLang="zh-CN" sz="2400" dirty="0"/>
              <a:t>    </a:t>
            </a:r>
            <a:r>
              <a:rPr lang="zh-CN" altLang="en-US" u="sng" dirty="0">
                <a:solidFill>
                  <a:schemeClr val="accent1">
                    <a:lumMod val="75000"/>
                  </a:schemeClr>
                </a:solidFill>
              </a:rPr>
              <a:t>编码能被生成多项式整除</a:t>
            </a:r>
            <a:r>
              <a:rPr lang="zh-CN" altLang="en-US" dirty="0">
                <a:solidFill>
                  <a:schemeClr val="tx1"/>
                </a:solidFill>
              </a:rPr>
              <a:t>，余数循环</a:t>
            </a:r>
          </a:p>
          <a:p>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1000" r="9838" b="17882"/>
          <a:stretch/>
        </p:blipFill>
        <p:spPr>
          <a:xfrm>
            <a:off x="6778019" y="3761276"/>
            <a:ext cx="4626582" cy="2505378"/>
          </a:xfrm>
          <a:prstGeom prst="rect">
            <a:avLst/>
          </a:prstGeom>
        </p:spPr>
      </p:pic>
    </p:spTree>
    <p:extLst>
      <p:ext uri="{BB962C8B-B14F-4D97-AF65-F5344CB8AC3E}">
        <p14:creationId xmlns:p14="http://schemas.microsoft.com/office/powerpoint/2010/main" val="3000525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码距概念</a:t>
            </a:r>
            <a:endParaRPr lang="zh-CN" altLang="en-US" dirty="0"/>
          </a:p>
        </p:txBody>
      </p:sp>
      <p:sp>
        <p:nvSpPr>
          <p:cNvPr id="3" name="内容占位符 2"/>
          <p:cNvSpPr>
            <a:spLocks noGrp="1"/>
          </p:cNvSpPr>
          <p:nvPr>
            <p:ph idx="1"/>
          </p:nvPr>
        </p:nvSpPr>
        <p:spPr>
          <a:xfrm>
            <a:off x="487822" y="942764"/>
            <a:ext cx="10803955" cy="5637024"/>
          </a:xfrm>
        </p:spPr>
        <p:txBody>
          <a:bodyPr/>
          <a:lstStyle/>
          <a:p>
            <a:pPr>
              <a:lnSpc>
                <a:spcPct val="150000"/>
              </a:lnSpc>
            </a:pPr>
            <a:r>
              <a:rPr lang="zh-CN" altLang="en-US" b="1" dirty="0"/>
              <a:t>码距：</a:t>
            </a:r>
            <a:r>
              <a:rPr lang="zh-CN" altLang="en-US" dirty="0"/>
              <a:t>任意两个合法编码间不同的二进制位数    </a:t>
            </a:r>
            <a:r>
              <a:rPr lang="zh-CN" altLang="en-US" b="1" dirty="0"/>
              <a:t>最小码距</a:t>
            </a:r>
          </a:p>
          <a:p>
            <a:pPr eaLnBrk="1" hangingPunct="1">
              <a:lnSpc>
                <a:spcPct val="150000"/>
              </a:lnSpc>
            </a:pPr>
            <a:r>
              <a:rPr lang="zh-CN" altLang="en-US" dirty="0"/>
              <a:t>码距越大，抗干扰能力、纠错能力越强，数据冗余越大，编码效率越低</a:t>
            </a:r>
          </a:p>
          <a:p>
            <a:pPr eaLnBrk="1" hangingPunct="1">
              <a:lnSpc>
                <a:spcPct val="150000"/>
              </a:lnSpc>
            </a:pPr>
            <a:r>
              <a:rPr lang="zh-CN" altLang="en-US" dirty="0"/>
              <a:t>选择码距应考虑信息出错概率和系统容错率</a:t>
            </a:r>
          </a:p>
          <a:p>
            <a:pPr lvl="1">
              <a:lnSpc>
                <a:spcPct val="150000"/>
              </a:lnSpc>
            </a:pPr>
            <a:r>
              <a:rPr lang="zh-CN" altLang="en-US" dirty="0"/>
              <a:t>奇偶校验  最小码距为</a:t>
            </a:r>
            <a:r>
              <a:rPr lang="en-US" altLang="zh-CN" dirty="0"/>
              <a:t>2</a:t>
            </a:r>
            <a:endParaRPr lang="zh-CN" altLang="en-US" dirty="0"/>
          </a:p>
          <a:p>
            <a:pPr lvl="1">
              <a:lnSpc>
                <a:spcPct val="150000"/>
              </a:lnSpc>
            </a:pPr>
            <a:r>
              <a:rPr lang="zh-CN" altLang="en-US" dirty="0"/>
              <a:t>海明码     最小码距为</a:t>
            </a:r>
            <a:r>
              <a:rPr lang="en-US" altLang="zh-CN" dirty="0"/>
              <a:t>3</a:t>
            </a:r>
          </a:p>
          <a:p>
            <a:endParaRPr lang="zh-CN" altLang="en-US" dirty="0"/>
          </a:p>
        </p:txBody>
      </p:sp>
      <p:grpSp>
        <p:nvGrpSpPr>
          <p:cNvPr id="131" name="组合 130"/>
          <p:cNvGrpSpPr/>
          <p:nvPr/>
        </p:nvGrpSpPr>
        <p:grpSpPr>
          <a:xfrm>
            <a:off x="7155712" y="3115592"/>
            <a:ext cx="3847710" cy="3126264"/>
            <a:chOff x="6400800" y="4191000"/>
            <a:chExt cx="2209800" cy="1892300"/>
          </a:xfrm>
        </p:grpSpPr>
        <p:sp>
          <p:nvSpPr>
            <p:cNvPr id="5" name="Oval 5"/>
            <p:cNvSpPr>
              <a:spLocks noChangeArrowheads="1"/>
            </p:cNvSpPr>
            <p:nvPr/>
          </p:nvSpPr>
          <p:spPr bwMode="auto">
            <a:xfrm>
              <a:off x="6915150"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 name="Oval 6"/>
            <p:cNvSpPr>
              <a:spLocks noChangeArrowheads="1"/>
            </p:cNvSpPr>
            <p:nvPr/>
          </p:nvSpPr>
          <p:spPr bwMode="auto">
            <a:xfrm>
              <a:off x="71199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 name="Oval 7"/>
            <p:cNvSpPr>
              <a:spLocks noChangeArrowheads="1"/>
            </p:cNvSpPr>
            <p:nvPr/>
          </p:nvSpPr>
          <p:spPr bwMode="auto">
            <a:xfrm>
              <a:off x="73263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 name="Oval 8"/>
            <p:cNvSpPr>
              <a:spLocks noChangeArrowheads="1"/>
            </p:cNvSpPr>
            <p:nvPr/>
          </p:nvSpPr>
          <p:spPr bwMode="auto">
            <a:xfrm>
              <a:off x="75326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 name="Oval 9"/>
            <p:cNvSpPr>
              <a:spLocks noChangeArrowheads="1"/>
            </p:cNvSpPr>
            <p:nvPr/>
          </p:nvSpPr>
          <p:spPr bwMode="auto">
            <a:xfrm>
              <a:off x="7737475"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 name="Oval 10"/>
            <p:cNvSpPr>
              <a:spLocks noChangeArrowheads="1"/>
            </p:cNvSpPr>
            <p:nvPr/>
          </p:nvSpPr>
          <p:spPr bwMode="auto">
            <a:xfrm>
              <a:off x="79422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 name="Oval 11"/>
            <p:cNvSpPr>
              <a:spLocks noChangeArrowheads="1"/>
            </p:cNvSpPr>
            <p:nvPr/>
          </p:nvSpPr>
          <p:spPr bwMode="auto">
            <a:xfrm>
              <a:off x="81486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 name="Oval 12"/>
            <p:cNvSpPr>
              <a:spLocks noChangeArrowheads="1"/>
            </p:cNvSpPr>
            <p:nvPr/>
          </p:nvSpPr>
          <p:spPr bwMode="auto">
            <a:xfrm>
              <a:off x="83550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 name="Oval 13"/>
            <p:cNvSpPr>
              <a:spLocks noChangeArrowheads="1"/>
            </p:cNvSpPr>
            <p:nvPr/>
          </p:nvSpPr>
          <p:spPr bwMode="auto">
            <a:xfrm>
              <a:off x="7016750"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4" name="Oval 14"/>
            <p:cNvSpPr>
              <a:spLocks noChangeArrowheads="1"/>
            </p:cNvSpPr>
            <p:nvPr/>
          </p:nvSpPr>
          <p:spPr bwMode="auto">
            <a:xfrm>
              <a:off x="722312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5" name="Oval 15"/>
            <p:cNvSpPr>
              <a:spLocks noChangeArrowheads="1"/>
            </p:cNvSpPr>
            <p:nvPr/>
          </p:nvSpPr>
          <p:spPr bwMode="auto">
            <a:xfrm>
              <a:off x="74295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6" name="Oval 16"/>
            <p:cNvSpPr>
              <a:spLocks noChangeArrowheads="1"/>
            </p:cNvSpPr>
            <p:nvPr/>
          </p:nvSpPr>
          <p:spPr bwMode="auto">
            <a:xfrm>
              <a:off x="7634288" y="4349750"/>
              <a:ext cx="153987"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7" name="Oval 17"/>
            <p:cNvSpPr>
              <a:spLocks noChangeArrowheads="1"/>
            </p:cNvSpPr>
            <p:nvPr/>
          </p:nvSpPr>
          <p:spPr bwMode="auto">
            <a:xfrm>
              <a:off x="7839075" y="4349750"/>
              <a:ext cx="155575"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8" name="Oval 18"/>
            <p:cNvSpPr>
              <a:spLocks noChangeArrowheads="1"/>
            </p:cNvSpPr>
            <p:nvPr/>
          </p:nvSpPr>
          <p:spPr bwMode="auto">
            <a:xfrm>
              <a:off x="804545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9" name="Oval 19"/>
            <p:cNvSpPr>
              <a:spLocks noChangeArrowheads="1"/>
            </p:cNvSpPr>
            <p:nvPr/>
          </p:nvSpPr>
          <p:spPr bwMode="auto">
            <a:xfrm>
              <a:off x="8251825"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0" name="Oval 20"/>
            <p:cNvSpPr>
              <a:spLocks noChangeArrowheads="1"/>
            </p:cNvSpPr>
            <p:nvPr/>
          </p:nvSpPr>
          <p:spPr bwMode="auto">
            <a:xfrm>
              <a:off x="8456613" y="4349750"/>
              <a:ext cx="153987"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1" name="Oval 21"/>
            <p:cNvSpPr>
              <a:spLocks noChangeArrowheads="1"/>
            </p:cNvSpPr>
            <p:nvPr/>
          </p:nvSpPr>
          <p:spPr bwMode="auto">
            <a:xfrm>
              <a:off x="6915150"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2" name="Oval 22"/>
            <p:cNvSpPr>
              <a:spLocks noChangeArrowheads="1"/>
            </p:cNvSpPr>
            <p:nvPr/>
          </p:nvSpPr>
          <p:spPr bwMode="auto">
            <a:xfrm>
              <a:off x="71199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3" name="Oval 23"/>
            <p:cNvSpPr>
              <a:spLocks noChangeArrowheads="1"/>
            </p:cNvSpPr>
            <p:nvPr/>
          </p:nvSpPr>
          <p:spPr bwMode="auto">
            <a:xfrm>
              <a:off x="73263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4" name="Oval 24"/>
            <p:cNvSpPr>
              <a:spLocks noChangeArrowheads="1"/>
            </p:cNvSpPr>
            <p:nvPr/>
          </p:nvSpPr>
          <p:spPr bwMode="auto">
            <a:xfrm>
              <a:off x="75326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5" name="Oval 25"/>
            <p:cNvSpPr>
              <a:spLocks noChangeArrowheads="1"/>
            </p:cNvSpPr>
            <p:nvPr/>
          </p:nvSpPr>
          <p:spPr bwMode="auto">
            <a:xfrm>
              <a:off x="7737475"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6" name="Oval 26"/>
            <p:cNvSpPr>
              <a:spLocks noChangeArrowheads="1"/>
            </p:cNvSpPr>
            <p:nvPr/>
          </p:nvSpPr>
          <p:spPr bwMode="auto">
            <a:xfrm>
              <a:off x="79422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7" name="Oval 27"/>
            <p:cNvSpPr>
              <a:spLocks noChangeArrowheads="1"/>
            </p:cNvSpPr>
            <p:nvPr/>
          </p:nvSpPr>
          <p:spPr bwMode="auto">
            <a:xfrm>
              <a:off x="81486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8" name="Oval 28"/>
            <p:cNvSpPr>
              <a:spLocks noChangeArrowheads="1"/>
            </p:cNvSpPr>
            <p:nvPr/>
          </p:nvSpPr>
          <p:spPr bwMode="auto">
            <a:xfrm>
              <a:off x="83550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9" name="Oval 29"/>
            <p:cNvSpPr>
              <a:spLocks noChangeArrowheads="1"/>
            </p:cNvSpPr>
            <p:nvPr/>
          </p:nvSpPr>
          <p:spPr bwMode="auto">
            <a:xfrm>
              <a:off x="7016750"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0" name="Oval 30"/>
            <p:cNvSpPr>
              <a:spLocks noChangeArrowheads="1"/>
            </p:cNvSpPr>
            <p:nvPr/>
          </p:nvSpPr>
          <p:spPr bwMode="auto">
            <a:xfrm>
              <a:off x="72231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1" name="Oval 31"/>
            <p:cNvSpPr>
              <a:spLocks noChangeArrowheads="1"/>
            </p:cNvSpPr>
            <p:nvPr/>
          </p:nvSpPr>
          <p:spPr bwMode="auto">
            <a:xfrm>
              <a:off x="74295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2" name="Oval 32"/>
            <p:cNvSpPr>
              <a:spLocks noChangeArrowheads="1"/>
            </p:cNvSpPr>
            <p:nvPr/>
          </p:nvSpPr>
          <p:spPr bwMode="auto">
            <a:xfrm>
              <a:off x="7634288"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3" name="Oval 33"/>
            <p:cNvSpPr>
              <a:spLocks noChangeArrowheads="1"/>
            </p:cNvSpPr>
            <p:nvPr/>
          </p:nvSpPr>
          <p:spPr bwMode="auto">
            <a:xfrm>
              <a:off x="7839075"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4" name="Oval 34"/>
            <p:cNvSpPr>
              <a:spLocks noChangeArrowheads="1"/>
            </p:cNvSpPr>
            <p:nvPr/>
          </p:nvSpPr>
          <p:spPr bwMode="auto">
            <a:xfrm>
              <a:off x="804545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5" name="Oval 35"/>
            <p:cNvSpPr>
              <a:spLocks noChangeArrowheads="1"/>
            </p:cNvSpPr>
            <p:nvPr/>
          </p:nvSpPr>
          <p:spPr bwMode="auto">
            <a:xfrm>
              <a:off x="82518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6" name="Oval 36"/>
            <p:cNvSpPr>
              <a:spLocks noChangeArrowheads="1"/>
            </p:cNvSpPr>
            <p:nvPr/>
          </p:nvSpPr>
          <p:spPr bwMode="auto">
            <a:xfrm>
              <a:off x="8456613"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Oval 37"/>
            <p:cNvSpPr>
              <a:spLocks noChangeArrowheads="1"/>
            </p:cNvSpPr>
            <p:nvPr/>
          </p:nvSpPr>
          <p:spPr bwMode="auto">
            <a:xfrm>
              <a:off x="6915150" y="4821238"/>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8" name="Oval 38"/>
            <p:cNvSpPr>
              <a:spLocks noChangeArrowheads="1"/>
            </p:cNvSpPr>
            <p:nvPr/>
          </p:nvSpPr>
          <p:spPr bwMode="auto">
            <a:xfrm>
              <a:off x="711993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9" name="Oval 39"/>
            <p:cNvSpPr>
              <a:spLocks noChangeArrowheads="1"/>
            </p:cNvSpPr>
            <p:nvPr/>
          </p:nvSpPr>
          <p:spPr bwMode="auto">
            <a:xfrm>
              <a:off x="73263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0" name="Oval 40"/>
            <p:cNvSpPr>
              <a:spLocks noChangeArrowheads="1"/>
            </p:cNvSpPr>
            <p:nvPr/>
          </p:nvSpPr>
          <p:spPr bwMode="auto">
            <a:xfrm>
              <a:off x="753268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1" name="Oval 41"/>
            <p:cNvSpPr>
              <a:spLocks noChangeArrowheads="1"/>
            </p:cNvSpPr>
            <p:nvPr/>
          </p:nvSpPr>
          <p:spPr bwMode="auto">
            <a:xfrm>
              <a:off x="7737475" y="4821238"/>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2" name="Oval 42"/>
            <p:cNvSpPr>
              <a:spLocks noChangeArrowheads="1"/>
            </p:cNvSpPr>
            <p:nvPr/>
          </p:nvSpPr>
          <p:spPr bwMode="auto">
            <a:xfrm>
              <a:off x="79422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3" name="Oval 43"/>
            <p:cNvSpPr>
              <a:spLocks noChangeArrowheads="1"/>
            </p:cNvSpPr>
            <p:nvPr/>
          </p:nvSpPr>
          <p:spPr bwMode="auto">
            <a:xfrm>
              <a:off x="814863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4" name="Oval 44"/>
            <p:cNvSpPr>
              <a:spLocks noChangeArrowheads="1"/>
            </p:cNvSpPr>
            <p:nvPr/>
          </p:nvSpPr>
          <p:spPr bwMode="auto">
            <a:xfrm>
              <a:off x="83550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5" name="Oval 45"/>
            <p:cNvSpPr>
              <a:spLocks noChangeArrowheads="1"/>
            </p:cNvSpPr>
            <p:nvPr/>
          </p:nvSpPr>
          <p:spPr bwMode="auto">
            <a:xfrm>
              <a:off x="7016750"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6" name="Oval 46"/>
            <p:cNvSpPr>
              <a:spLocks noChangeArrowheads="1"/>
            </p:cNvSpPr>
            <p:nvPr/>
          </p:nvSpPr>
          <p:spPr bwMode="auto">
            <a:xfrm>
              <a:off x="72231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7" name="Oval 47"/>
            <p:cNvSpPr>
              <a:spLocks noChangeArrowheads="1"/>
            </p:cNvSpPr>
            <p:nvPr/>
          </p:nvSpPr>
          <p:spPr bwMode="auto">
            <a:xfrm>
              <a:off x="74295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8" name="Oval 48"/>
            <p:cNvSpPr>
              <a:spLocks noChangeArrowheads="1"/>
            </p:cNvSpPr>
            <p:nvPr/>
          </p:nvSpPr>
          <p:spPr bwMode="auto">
            <a:xfrm>
              <a:off x="7634288"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9" name="Oval 49"/>
            <p:cNvSpPr>
              <a:spLocks noChangeArrowheads="1"/>
            </p:cNvSpPr>
            <p:nvPr/>
          </p:nvSpPr>
          <p:spPr bwMode="auto">
            <a:xfrm>
              <a:off x="7839075"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0" name="Oval 50"/>
            <p:cNvSpPr>
              <a:spLocks noChangeArrowheads="1"/>
            </p:cNvSpPr>
            <p:nvPr/>
          </p:nvSpPr>
          <p:spPr bwMode="auto">
            <a:xfrm>
              <a:off x="804545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1" name="Oval 51"/>
            <p:cNvSpPr>
              <a:spLocks noChangeArrowheads="1"/>
            </p:cNvSpPr>
            <p:nvPr/>
          </p:nvSpPr>
          <p:spPr bwMode="auto">
            <a:xfrm>
              <a:off x="82518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2" name="Oval 52"/>
            <p:cNvSpPr>
              <a:spLocks noChangeArrowheads="1"/>
            </p:cNvSpPr>
            <p:nvPr/>
          </p:nvSpPr>
          <p:spPr bwMode="auto">
            <a:xfrm>
              <a:off x="8456613"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Oval 53"/>
            <p:cNvSpPr>
              <a:spLocks noChangeArrowheads="1"/>
            </p:cNvSpPr>
            <p:nvPr/>
          </p:nvSpPr>
          <p:spPr bwMode="auto">
            <a:xfrm>
              <a:off x="6915150"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4" name="Oval 54"/>
            <p:cNvSpPr>
              <a:spLocks noChangeArrowheads="1"/>
            </p:cNvSpPr>
            <p:nvPr/>
          </p:nvSpPr>
          <p:spPr bwMode="auto">
            <a:xfrm>
              <a:off x="71199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5" name="Oval 55"/>
            <p:cNvSpPr>
              <a:spLocks noChangeArrowheads="1"/>
            </p:cNvSpPr>
            <p:nvPr/>
          </p:nvSpPr>
          <p:spPr bwMode="auto">
            <a:xfrm>
              <a:off x="73263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6" name="Oval 56"/>
            <p:cNvSpPr>
              <a:spLocks noChangeArrowheads="1"/>
            </p:cNvSpPr>
            <p:nvPr/>
          </p:nvSpPr>
          <p:spPr bwMode="auto">
            <a:xfrm>
              <a:off x="75326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Oval 57"/>
            <p:cNvSpPr>
              <a:spLocks noChangeArrowheads="1"/>
            </p:cNvSpPr>
            <p:nvPr/>
          </p:nvSpPr>
          <p:spPr bwMode="auto">
            <a:xfrm>
              <a:off x="7737475"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8" name="Oval 58"/>
            <p:cNvSpPr>
              <a:spLocks noChangeArrowheads="1"/>
            </p:cNvSpPr>
            <p:nvPr/>
          </p:nvSpPr>
          <p:spPr bwMode="auto">
            <a:xfrm>
              <a:off x="79422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9" name="Oval 59"/>
            <p:cNvSpPr>
              <a:spLocks noChangeArrowheads="1"/>
            </p:cNvSpPr>
            <p:nvPr/>
          </p:nvSpPr>
          <p:spPr bwMode="auto">
            <a:xfrm>
              <a:off x="81486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0" name="Oval 60"/>
            <p:cNvSpPr>
              <a:spLocks noChangeArrowheads="1"/>
            </p:cNvSpPr>
            <p:nvPr/>
          </p:nvSpPr>
          <p:spPr bwMode="auto">
            <a:xfrm>
              <a:off x="83550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1" name="Oval 61"/>
            <p:cNvSpPr>
              <a:spLocks noChangeArrowheads="1"/>
            </p:cNvSpPr>
            <p:nvPr/>
          </p:nvSpPr>
          <p:spPr bwMode="auto">
            <a:xfrm>
              <a:off x="7016750"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2" name="Oval 62"/>
            <p:cNvSpPr>
              <a:spLocks noChangeArrowheads="1"/>
            </p:cNvSpPr>
            <p:nvPr/>
          </p:nvSpPr>
          <p:spPr bwMode="auto">
            <a:xfrm>
              <a:off x="722312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3" name="Oval 63"/>
            <p:cNvSpPr>
              <a:spLocks noChangeArrowheads="1"/>
            </p:cNvSpPr>
            <p:nvPr/>
          </p:nvSpPr>
          <p:spPr bwMode="auto">
            <a:xfrm>
              <a:off x="74295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4" name="Oval 64"/>
            <p:cNvSpPr>
              <a:spLocks noChangeArrowheads="1"/>
            </p:cNvSpPr>
            <p:nvPr/>
          </p:nvSpPr>
          <p:spPr bwMode="auto">
            <a:xfrm>
              <a:off x="7634288" y="5294313"/>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5" name="Oval 65"/>
            <p:cNvSpPr>
              <a:spLocks noChangeArrowheads="1"/>
            </p:cNvSpPr>
            <p:nvPr/>
          </p:nvSpPr>
          <p:spPr bwMode="auto">
            <a:xfrm>
              <a:off x="7839075" y="5294313"/>
              <a:ext cx="155575"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6" name="Oval 66"/>
            <p:cNvSpPr>
              <a:spLocks noChangeArrowheads="1"/>
            </p:cNvSpPr>
            <p:nvPr/>
          </p:nvSpPr>
          <p:spPr bwMode="auto">
            <a:xfrm>
              <a:off x="804545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7" name="Oval 67"/>
            <p:cNvSpPr>
              <a:spLocks noChangeArrowheads="1"/>
            </p:cNvSpPr>
            <p:nvPr/>
          </p:nvSpPr>
          <p:spPr bwMode="auto">
            <a:xfrm>
              <a:off x="8251825"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8" name="Oval 68"/>
            <p:cNvSpPr>
              <a:spLocks noChangeArrowheads="1"/>
            </p:cNvSpPr>
            <p:nvPr/>
          </p:nvSpPr>
          <p:spPr bwMode="auto">
            <a:xfrm>
              <a:off x="8456613" y="5294313"/>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9" name="Oval 69"/>
            <p:cNvSpPr>
              <a:spLocks noChangeArrowheads="1"/>
            </p:cNvSpPr>
            <p:nvPr/>
          </p:nvSpPr>
          <p:spPr bwMode="auto">
            <a:xfrm>
              <a:off x="6915150"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0" name="Oval 70"/>
            <p:cNvSpPr>
              <a:spLocks noChangeArrowheads="1"/>
            </p:cNvSpPr>
            <p:nvPr/>
          </p:nvSpPr>
          <p:spPr bwMode="auto">
            <a:xfrm>
              <a:off x="71199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1" name="Oval 71"/>
            <p:cNvSpPr>
              <a:spLocks noChangeArrowheads="1"/>
            </p:cNvSpPr>
            <p:nvPr/>
          </p:nvSpPr>
          <p:spPr bwMode="auto">
            <a:xfrm>
              <a:off x="73263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2" name="Oval 72"/>
            <p:cNvSpPr>
              <a:spLocks noChangeArrowheads="1"/>
            </p:cNvSpPr>
            <p:nvPr/>
          </p:nvSpPr>
          <p:spPr bwMode="auto">
            <a:xfrm>
              <a:off x="75326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3" name="Oval 73"/>
            <p:cNvSpPr>
              <a:spLocks noChangeArrowheads="1"/>
            </p:cNvSpPr>
            <p:nvPr/>
          </p:nvSpPr>
          <p:spPr bwMode="auto">
            <a:xfrm>
              <a:off x="7737475"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4" name="Oval 74"/>
            <p:cNvSpPr>
              <a:spLocks noChangeArrowheads="1"/>
            </p:cNvSpPr>
            <p:nvPr/>
          </p:nvSpPr>
          <p:spPr bwMode="auto">
            <a:xfrm>
              <a:off x="79422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5" name="Oval 75"/>
            <p:cNvSpPr>
              <a:spLocks noChangeArrowheads="1"/>
            </p:cNvSpPr>
            <p:nvPr/>
          </p:nvSpPr>
          <p:spPr bwMode="auto">
            <a:xfrm>
              <a:off x="81486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6" name="Oval 76"/>
            <p:cNvSpPr>
              <a:spLocks noChangeArrowheads="1"/>
            </p:cNvSpPr>
            <p:nvPr/>
          </p:nvSpPr>
          <p:spPr bwMode="auto">
            <a:xfrm>
              <a:off x="83550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7" name="Oval 77"/>
            <p:cNvSpPr>
              <a:spLocks noChangeArrowheads="1"/>
            </p:cNvSpPr>
            <p:nvPr/>
          </p:nvSpPr>
          <p:spPr bwMode="auto">
            <a:xfrm>
              <a:off x="7016750"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8" name="Oval 78"/>
            <p:cNvSpPr>
              <a:spLocks noChangeArrowheads="1"/>
            </p:cNvSpPr>
            <p:nvPr/>
          </p:nvSpPr>
          <p:spPr bwMode="auto">
            <a:xfrm>
              <a:off x="72231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9" name="Oval 79"/>
            <p:cNvSpPr>
              <a:spLocks noChangeArrowheads="1"/>
            </p:cNvSpPr>
            <p:nvPr/>
          </p:nvSpPr>
          <p:spPr bwMode="auto">
            <a:xfrm>
              <a:off x="74295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0" name="Oval 80"/>
            <p:cNvSpPr>
              <a:spLocks noChangeArrowheads="1"/>
            </p:cNvSpPr>
            <p:nvPr/>
          </p:nvSpPr>
          <p:spPr bwMode="auto">
            <a:xfrm>
              <a:off x="7634288"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1" name="Oval 81"/>
            <p:cNvSpPr>
              <a:spLocks noChangeArrowheads="1"/>
            </p:cNvSpPr>
            <p:nvPr/>
          </p:nvSpPr>
          <p:spPr bwMode="auto">
            <a:xfrm>
              <a:off x="7839075"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2" name="Oval 82"/>
            <p:cNvSpPr>
              <a:spLocks noChangeArrowheads="1"/>
            </p:cNvSpPr>
            <p:nvPr/>
          </p:nvSpPr>
          <p:spPr bwMode="auto">
            <a:xfrm>
              <a:off x="804545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3" name="Oval 83"/>
            <p:cNvSpPr>
              <a:spLocks noChangeArrowheads="1"/>
            </p:cNvSpPr>
            <p:nvPr/>
          </p:nvSpPr>
          <p:spPr bwMode="auto">
            <a:xfrm>
              <a:off x="82518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4" name="Oval 84"/>
            <p:cNvSpPr>
              <a:spLocks noChangeArrowheads="1"/>
            </p:cNvSpPr>
            <p:nvPr/>
          </p:nvSpPr>
          <p:spPr bwMode="auto">
            <a:xfrm>
              <a:off x="8456613"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5" name="Oval 85"/>
            <p:cNvSpPr>
              <a:spLocks noChangeArrowheads="1"/>
            </p:cNvSpPr>
            <p:nvPr/>
          </p:nvSpPr>
          <p:spPr bwMode="auto">
            <a:xfrm>
              <a:off x="6915150" y="5767388"/>
              <a:ext cx="153988"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6" name="Oval 86"/>
            <p:cNvSpPr>
              <a:spLocks noChangeArrowheads="1"/>
            </p:cNvSpPr>
            <p:nvPr/>
          </p:nvSpPr>
          <p:spPr bwMode="auto">
            <a:xfrm>
              <a:off x="711993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7" name="Oval 87"/>
            <p:cNvSpPr>
              <a:spLocks noChangeArrowheads="1"/>
            </p:cNvSpPr>
            <p:nvPr/>
          </p:nvSpPr>
          <p:spPr bwMode="auto">
            <a:xfrm>
              <a:off x="73263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8" name="Oval 88"/>
            <p:cNvSpPr>
              <a:spLocks noChangeArrowheads="1"/>
            </p:cNvSpPr>
            <p:nvPr/>
          </p:nvSpPr>
          <p:spPr bwMode="auto">
            <a:xfrm>
              <a:off x="753268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9" name="Oval 89"/>
            <p:cNvSpPr>
              <a:spLocks noChangeArrowheads="1"/>
            </p:cNvSpPr>
            <p:nvPr/>
          </p:nvSpPr>
          <p:spPr bwMode="auto">
            <a:xfrm>
              <a:off x="7737475" y="57673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0" name="Oval 90"/>
            <p:cNvSpPr>
              <a:spLocks noChangeArrowheads="1"/>
            </p:cNvSpPr>
            <p:nvPr/>
          </p:nvSpPr>
          <p:spPr bwMode="auto">
            <a:xfrm>
              <a:off x="79422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1" name="Oval 91"/>
            <p:cNvSpPr>
              <a:spLocks noChangeArrowheads="1"/>
            </p:cNvSpPr>
            <p:nvPr/>
          </p:nvSpPr>
          <p:spPr bwMode="auto">
            <a:xfrm>
              <a:off x="814863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2" name="Oval 92"/>
            <p:cNvSpPr>
              <a:spLocks noChangeArrowheads="1"/>
            </p:cNvSpPr>
            <p:nvPr/>
          </p:nvSpPr>
          <p:spPr bwMode="auto">
            <a:xfrm>
              <a:off x="83550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3" name="Oval 93"/>
            <p:cNvSpPr>
              <a:spLocks noChangeArrowheads="1"/>
            </p:cNvSpPr>
            <p:nvPr/>
          </p:nvSpPr>
          <p:spPr bwMode="auto">
            <a:xfrm>
              <a:off x="7016750"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4" name="Oval 94"/>
            <p:cNvSpPr>
              <a:spLocks noChangeArrowheads="1"/>
            </p:cNvSpPr>
            <p:nvPr/>
          </p:nvSpPr>
          <p:spPr bwMode="auto">
            <a:xfrm>
              <a:off x="72231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5" name="Oval 95"/>
            <p:cNvSpPr>
              <a:spLocks noChangeArrowheads="1"/>
            </p:cNvSpPr>
            <p:nvPr/>
          </p:nvSpPr>
          <p:spPr bwMode="auto">
            <a:xfrm>
              <a:off x="74295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6" name="Oval 96"/>
            <p:cNvSpPr>
              <a:spLocks noChangeArrowheads="1"/>
            </p:cNvSpPr>
            <p:nvPr/>
          </p:nvSpPr>
          <p:spPr bwMode="auto">
            <a:xfrm>
              <a:off x="7634288"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7" name="Oval 97"/>
            <p:cNvSpPr>
              <a:spLocks noChangeArrowheads="1"/>
            </p:cNvSpPr>
            <p:nvPr/>
          </p:nvSpPr>
          <p:spPr bwMode="auto">
            <a:xfrm>
              <a:off x="7839075"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8" name="Oval 98"/>
            <p:cNvSpPr>
              <a:spLocks noChangeArrowheads="1"/>
            </p:cNvSpPr>
            <p:nvPr/>
          </p:nvSpPr>
          <p:spPr bwMode="auto">
            <a:xfrm>
              <a:off x="804545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9" name="Oval 99"/>
            <p:cNvSpPr>
              <a:spLocks noChangeArrowheads="1"/>
            </p:cNvSpPr>
            <p:nvPr/>
          </p:nvSpPr>
          <p:spPr bwMode="auto">
            <a:xfrm>
              <a:off x="82518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0" name="Oval 100"/>
            <p:cNvSpPr>
              <a:spLocks noChangeArrowheads="1"/>
            </p:cNvSpPr>
            <p:nvPr/>
          </p:nvSpPr>
          <p:spPr bwMode="auto">
            <a:xfrm>
              <a:off x="8456613"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1" name="Oval 101"/>
            <p:cNvSpPr>
              <a:spLocks noChangeArrowheads="1"/>
            </p:cNvSpPr>
            <p:nvPr/>
          </p:nvSpPr>
          <p:spPr bwMode="auto">
            <a:xfrm>
              <a:off x="64008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2" name="Oval 102"/>
            <p:cNvSpPr>
              <a:spLocks noChangeArrowheads="1"/>
            </p:cNvSpPr>
            <p:nvPr/>
          </p:nvSpPr>
          <p:spPr bwMode="auto">
            <a:xfrm>
              <a:off x="660717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3" name="Oval 103"/>
            <p:cNvSpPr>
              <a:spLocks noChangeArrowheads="1"/>
            </p:cNvSpPr>
            <p:nvPr/>
          </p:nvSpPr>
          <p:spPr bwMode="auto">
            <a:xfrm>
              <a:off x="6811963"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4" name="Oval 104"/>
            <p:cNvSpPr>
              <a:spLocks noChangeArrowheads="1"/>
            </p:cNvSpPr>
            <p:nvPr/>
          </p:nvSpPr>
          <p:spPr bwMode="auto">
            <a:xfrm>
              <a:off x="65039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5" name="Oval 105"/>
            <p:cNvSpPr>
              <a:spLocks noChangeArrowheads="1"/>
            </p:cNvSpPr>
            <p:nvPr/>
          </p:nvSpPr>
          <p:spPr bwMode="auto">
            <a:xfrm>
              <a:off x="67103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6" name="Oval 106"/>
            <p:cNvSpPr>
              <a:spLocks noChangeArrowheads="1"/>
            </p:cNvSpPr>
            <p:nvPr/>
          </p:nvSpPr>
          <p:spPr bwMode="auto">
            <a:xfrm>
              <a:off x="64008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7" name="Oval 107"/>
            <p:cNvSpPr>
              <a:spLocks noChangeArrowheads="1"/>
            </p:cNvSpPr>
            <p:nvPr/>
          </p:nvSpPr>
          <p:spPr bwMode="auto">
            <a:xfrm>
              <a:off x="660717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8" name="Oval 108"/>
            <p:cNvSpPr>
              <a:spLocks noChangeArrowheads="1"/>
            </p:cNvSpPr>
            <p:nvPr/>
          </p:nvSpPr>
          <p:spPr bwMode="auto">
            <a:xfrm>
              <a:off x="6811963"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9" name="Oval 109"/>
            <p:cNvSpPr>
              <a:spLocks noChangeArrowheads="1"/>
            </p:cNvSpPr>
            <p:nvPr/>
          </p:nvSpPr>
          <p:spPr bwMode="auto">
            <a:xfrm>
              <a:off x="650398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0" name="Oval 110"/>
            <p:cNvSpPr>
              <a:spLocks noChangeArrowheads="1"/>
            </p:cNvSpPr>
            <p:nvPr/>
          </p:nvSpPr>
          <p:spPr bwMode="auto">
            <a:xfrm>
              <a:off x="67103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1" name="Oval 111"/>
            <p:cNvSpPr>
              <a:spLocks noChangeArrowheads="1"/>
            </p:cNvSpPr>
            <p:nvPr/>
          </p:nvSpPr>
          <p:spPr bwMode="auto">
            <a:xfrm>
              <a:off x="64008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2" name="Oval 112"/>
            <p:cNvSpPr>
              <a:spLocks noChangeArrowheads="1"/>
            </p:cNvSpPr>
            <p:nvPr/>
          </p:nvSpPr>
          <p:spPr bwMode="auto">
            <a:xfrm>
              <a:off x="660717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3" name="Oval 113"/>
            <p:cNvSpPr>
              <a:spLocks noChangeArrowheads="1"/>
            </p:cNvSpPr>
            <p:nvPr/>
          </p:nvSpPr>
          <p:spPr bwMode="auto">
            <a:xfrm>
              <a:off x="6811963"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4" name="Oval 114"/>
            <p:cNvSpPr>
              <a:spLocks noChangeArrowheads="1"/>
            </p:cNvSpPr>
            <p:nvPr/>
          </p:nvSpPr>
          <p:spPr bwMode="auto">
            <a:xfrm>
              <a:off x="65039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5" name="Oval 115"/>
            <p:cNvSpPr>
              <a:spLocks noChangeArrowheads="1"/>
            </p:cNvSpPr>
            <p:nvPr/>
          </p:nvSpPr>
          <p:spPr bwMode="auto">
            <a:xfrm>
              <a:off x="67103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6" name="Oval 116"/>
            <p:cNvSpPr>
              <a:spLocks noChangeArrowheads="1"/>
            </p:cNvSpPr>
            <p:nvPr/>
          </p:nvSpPr>
          <p:spPr bwMode="auto">
            <a:xfrm>
              <a:off x="64008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7" name="Oval 117"/>
            <p:cNvSpPr>
              <a:spLocks noChangeArrowheads="1"/>
            </p:cNvSpPr>
            <p:nvPr/>
          </p:nvSpPr>
          <p:spPr bwMode="auto">
            <a:xfrm>
              <a:off x="660717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8" name="Oval 118"/>
            <p:cNvSpPr>
              <a:spLocks noChangeArrowheads="1"/>
            </p:cNvSpPr>
            <p:nvPr/>
          </p:nvSpPr>
          <p:spPr bwMode="auto">
            <a:xfrm>
              <a:off x="6811963"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9" name="Oval 119"/>
            <p:cNvSpPr>
              <a:spLocks noChangeArrowheads="1"/>
            </p:cNvSpPr>
            <p:nvPr/>
          </p:nvSpPr>
          <p:spPr bwMode="auto">
            <a:xfrm>
              <a:off x="65039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0" name="Oval 120"/>
            <p:cNvSpPr>
              <a:spLocks noChangeArrowheads="1"/>
            </p:cNvSpPr>
            <p:nvPr/>
          </p:nvSpPr>
          <p:spPr bwMode="auto">
            <a:xfrm>
              <a:off x="67103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1" name="Oval 121"/>
            <p:cNvSpPr>
              <a:spLocks noChangeArrowheads="1"/>
            </p:cNvSpPr>
            <p:nvPr/>
          </p:nvSpPr>
          <p:spPr bwMode="auto">
            <a:xfrm>
              <a:off x="64008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2" name="Oval 122"/>
            <p:cNvSpPr>
              <a:spLocks noChangeArrowheads="1"/>
            </p:cNvSpPr>
            <p:nvPr/>
          </p:nvSpPr>
          <p:spPr bwMode="auto">
            <a:xfrm>
              <a:off x="660717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3" name="Oval 123"/>
            <p:cNvSpPr>
              <a:spLocks noChangeArrowheads="1"/>
            </p:cNvSpPr>
            <p:nvPr/>
          </p:nvSpPr>
          <p:spPr bwMode="auto">
            <a:xfrm>
              <a:off x="6811963"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4" name="Oval 124"/>
            <p:cNvSpPr>
              <a:spLocks noChangeArrowheads="1"/>
            </p:cNvSpPr>
            <p:nvPr/>
          </p:nvSpPr>
          <p:spPr bwMode="auto">
            <a:xfrm>
              <a:off x="650398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5" name="Oval 125"/>
            <p:cNvSpPr>
              <a:spLocks noChangeArrowheads="1"/>
            </p:cNvSpPr>
            <p:nvPr/>
          </p:nvSpPr>
          <p:spPr bwMode="auto">
            <a:xfrm>
              <a:off x="67103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6" name="Oval 126"/>
            <p:cNvSpPr>
              <a:spLocks noChangeArrowheads="1"/>
            </p:cNvSpPr>
            <p:nvPr/>
          </p:nvSpPr>
          <p:spPr bwMode="auto">
            <a:xfrm>
              <a:off x="64008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7" name="Oval 127"/>
            <p:cNvSpPr>
              <a:spLocks noChangeArrowheads="1"/>
            </p:cNvSpPr>
            <p:nvPr/>
          </p:nvSpPr>
          <p:spPr bwMode="auto">
            <a:xfrm>
              <a:off x="660717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8" name="Oval 128"/>
            <p:cNvSpPr>
              <a:spLocks noChangeArrowheads="1"/>
            </p:cNvSpPr>
            <p:nvPr/>
          </p:nvSpPr>
          <p:spPr bwMode="auto">
            <a:xfrm>
              <a:off x="6811963"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9" name="Oval 129"/>
            <p:cNvSpPr>
              <a:spLocks noChangeArrowheads="1"/>
            </p:cNvSpPr>
            <p:nvPr/>
          </p:nvSpPr>
          <p:spPr bwMode="auto">
            <a:xfrm>
              <a:off x="65039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0" name="Oval 130"/>
            <p:cNvSpPr>
              <a:spLocks noChangeArrowheads="1"/>
            </p:cNvSpPr>
            <p:nvPr/>
          </p:nvSpPr>
          <p:spPr bwMode="auto">
            <a:xfrm>
              <a:off x="67103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Tree>
    <p:extLst>
      <p:ext uri="{BB962C8B-B14F-4D97-AF65-F5344CB8AC3E}">
        <p14:creationId xmlns:p14="http://schemas.microsoft.com/office/powerpoint/2010/main" val="42500175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码距实例</a:t>
            </a:r>
          </a:p>
        </p:txBody>
      </p:sp>
      <p:sp>
        <p:nvSpPr>
          <p:cNvPr id="6" name="内容占位符 5"/>
          <p:cNvSpPr>
            <a:spLocks noGrp="1"/>
          </p:cNvSpPr>
          <p:nvPr>
            <p:ph idx="1"/>
          </p:nvPr>
        </p:nvSpPr>
        <p:spPr>
          <a:xfrm>
            <a:off x="487822" y="942764"/>
            <a:ext cx="10515599" cy="1290073"/>
          </a:xfrm>
        </p:spPr>
        <p:txBody>
          <a:bodyPr/>
          <a:lstStyle/>
          <a:p>
            <a:r>
              <a:rPr lang="zh-CN" altLang="en-US" dirty="0"/>
              <a:t>一代穿孔卡 </a:t>
            </a:r>
            <a:r>
              <a:rPr lang="en-US" altLang="zh-CN" dirty="0">
                <a:sym typeface="Wingdings" panose="05000000000000000000" pitchFamily="2" charset="2"/>
              </a:rPr>
              <a:t> </a:t>
            </a:r>
            <a:r>
              <a:rPr lang="zh-CN" altLang="en-US" dirty="0">
                <a:sym typeface="Wingdings" panose="05000000000000000000" pitchFamily="2" charset="2"/>
              </a:rPr>
              <a:t>磁卡 </a:t>
            </a:r>
            <a:r>
              <a:rPr lang="en-US" altLang="zh-CN" dirty="0">
                <a:sym typeface="Wingdings" panose="05000000000000000000" pitchFamily="2" charset="2"/>
              </a:rPr>
              <a:t> NFC</a:t>
            </a:r>
            <a:r>
              <a:rPr lang="zh-CN" altLang="en-US" dirty="0">
                <a:sym typeface="Wingdings" panose="05000000000000000000" pitchFamily="2" charset="2"/>
              </a:rPr>
              <a:t>感应卡</a:t>
            </a:r>
            <a:endParaRPr lang="en-US" altLang="zh-CN" dirty="0">
              <a:sym typeface="Wingdings" panose="05000000000000000000" pitchFamily="2" charset="2"/>
            </a:endParaRPr>
          </a:p>
          <a:p>
            <a:r>
              <a:rPr lang="zh-CN" altLang="en-US" dirty="0">
                <a:sym typeface="Wingdings" panose="05000000000000000000" pitchFamily="2" charset="2"/>
              </a:rPr>
              <a:t>穿孔卡的</a:t>
            </a:r>
            <a:r>
              <a:rPr lang="zh-CN" altLang="en-US" b="1" dirty="0">
                <a:sym typeface="Wingdings" panose="05000000000000000000" pitchFamily="2" charset="2"/>
              </a:rPr>
              <a:t>安全隐患</a:t>
            </a:r>
            <a:r>
              <a:rPr lang="zh-CN" altLang="en-US" dirty="0">
                <a:sym typeface="Wingdings" panose="05000000000000000000" pitchFamily="2" charset="2"/>
              </a:rPr>
              <a:t>？</a:t>
            </a:r>
            <a:endParaRPr lang="zh-CN" altLang="en-US" dirty="0"/>
          </a:p>
        </p:txBody>
      </p:sp>
      <p:grpSp>
        <p:nvGrpSpPr>
          <p:cNvPr id="11" name="组合 10"/>
          <p:cNvGrpSpPr/>
          <p:nvPr/>
        </p:nvGrpSpPr>
        <p:grpSpPr>
          <a:xfrm>
            <a:off x="669849" y="2561781"/>
            <a:ext cx="11001155" cy="3885460"/>
            <a:chOff x="669849" y="2561781"/>
            <a:chExt cx="11001155" cy="3885460"/>
          </a:xfrm>
        </p:grpSpPr>
        <p:pic>
          <p:nvPicPr>
            <p:cNvPr id="7" name="内容占位符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69849" y="2561781"/>
              <a:ext cx="5219093" cy="3371850"/>
            </a:xfrm>
            <a:prstGeom prst="rect">
              <a:avLst/>
            </a:prstGeom>
          </p:spPr>
        </p:pic>
        <p:pic>
          <p:nvPicPr>
            <p:cNvPr id="8" name="图片 7"/>
            <p:cNvPicPr>
              <a:picLocks noChangeAspect="1"/>
            </p:cNvPicPr>
            <p:nvPr/>
          </p:nvPicPr>
          <p:blipFill>
            <a:blip r:embed="rId3"/>
            <a:stretch>
              <a:fillRect/>
            </a:stretch>
          </p:blipFill>
          <p:spPr>
            <a:xfrm>
              <a:off x="6108404" y="2561781"/>
              <a:ext cx="5562600" cy="3371850"/>
            </a:xfrm>
            <a:prstGeom prst="rect">
              <a:avLst/>
            </a:prstGeom>
          </p:spPr>
        </p:pic>
        <p:sp>
          <p:nvSpPr>
            <p:cNvPr id="9" name="矩形 8"/>
            <p:cNvSpPr/>
            <p:nvPr/>
          </p:nvSpPr>
          <p:spPr>
            <a:xfrm>
              <a:off x="2038522" y="6077909"/>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一代穿孔饭卡</a:t>
              </a:r>
            </a:p>
          </p:txBody>
        </p:sp>
        <p:sp>
          <p:nvSpPr>
            <p:cNvPr id="10" name="矩形 9"/>
            <p:cNvSpPr/>
            <p:nvPr/>
          </p:nvSpPr>
          <p:spPr>
            <a:xfrm>
              <a:off x="8379070" y="6077909"/>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二代磁卡饭卡</a:t>
              </a:r>
            </a:p>
          </p:txBody>
        </p:sp>
      </p:grpSp>
    </p:spTree>
    <p:extLst>
      <p:ext uri="{BB962C8B-B14F-4D97-AF65-F5344CB8AC3E}">
        <p14:creationId xmlns:p14="http://schemas.microsoft.com/office/powerpoint/2010/main" val="37129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码距与纠错性能</a:t>
            </a:r>
            <a:endParaRPr lang="zh-CN" altLang="en-US" dirty="0"/>
          </a:p>
        </p:txBody>
      </p:sp>
      <p:sp>
        <p:nvSpPr>
          <p:cNvPr id="3" name="内容占位符 2"/>
          <p:cNvSpPr>
            <a:spLocks noGrp="1"/>
          </p:cNvSpPr>
          <p:nvPr>
            <p:ph idx="1"/>
          </p:nvPr>
        </p:nvSpPr>
        <p:spPr>
          <a:xfrm>
            <a:off x="5976841" y="1749811"/>
            <a:ext cx="5443870" cy="4310772"/>
          </a:xfrm>
        </p:spPr>
        <p:txBody>
          <a:bodyPr>
            <a:normAutofit lnSpcReduction="10000"/>
          </a:bodyPr>
          <a:lstStyle/>
          <a:p>
            <a:pPr>
              <a:lnSpc>
                <a:spcPct val="150000"/>
              </a:lnSpc>
            </a:pPr>
            <a:r>
              <a:rPr lang="zh-CN" altLang="en-US" dirty="0"/>
              <a:t>最小码距≥</a:t>
            </a:r>
            <a:r>
              <a:rPr lang="en-US" altLang="zh-CN" dirty="0"/>
              <a:t>e+1</a:t>
            </a:r>
          </a:p>
          <a:p>
            <a:pPr lvl="1">
              <a:lnSpc>
                <a:spcPct val="150000"/>
              </a:lnSpc>
            </a:pPr>
            <a:r>
              <a:rPr lang="zh-CN" altLang="en-US" sz="2200" dirty="0"/>
              <a:t>可检测</a:t>
            </a:r>
            <a:r>
              <a:rPr lang="en-US" altLang="zh-CN" sz="2200" dirty="0"/>
              <a:t>e</a:t>
            </a:r>
            <a:r>
              <a:rPr lang="zh-CN" altLang="en-US" sz="2200" dirty="0"/>
              <a:t>个错误</a:t>
            </a:r>
          </a:p>
          <a:p>
            <a:pPr>
              <a:lnSpc>
                <a:spcPct val="150000"/>
              </a:lnSpc>
            </a:pPr>
            <a:r>
              <a:rPr lang="zh-CN" altLang="en-US" dirty="0"/>
              <a:t>最小码距≥</a:t>
            </a:r>
            <a:r>
              <a:rPr lang="en-US" altLang="zh-CN" dirty="0"/>
              <a:t>2t+1</a:t>
            </a:r>
          </a:p>
          <a:p>
            <a:pPr lvl="1">
              <a:lnSpc>
                <a:spcPct val="150000"/>
              </a:lnSpc>
            </a:pPr>
            <a:r>
              <a:rPr lang="zh-CN" altLang="en-US" sz="2200" dirty="0"/>
              <a:t>可纠正</a:t>
            </a:r>
            <a:r>
              <a:rPr lang="en-US" altLang="zh-CN" sz="2200" dirty="0"/>
              <a:t>t</a:t>
            </a:r>
            <a:r>
              <a:rPr lang="zh-CN" altLang="en-US" sz="2200" dirty="0"/>
              <a:t>个错误</a:t>
            </a:r>
          </a:p>
          <a:p>
            <a:pPr>
              <a:lnSpc>
                <a:spcPct val="150000"/>
              </a:lnSpc>
            </a:pPr>
            <a:r>
              <a:rPr lang="zh-CN" altLang="en-US" dirty="0"/>
              <a:t>最小码距≥</a:t>
            </a:r>
            <a:r>
              <a:rPr lang="en-US" altLang="zh-CN" dirty="0"/>
              <a:t>e+t+1</a:t>
            </a:r>
          </a:p>
          <a:p>
            <a:pPr lvl="1">
              <a:lnSpc>
                <a:spcPct val="150000"/>
              </a:lnSpc>
            </a:pPr>
            <a:r>
              <a:rPr lang="en-US" altLang="zh-CN" sz="2200" dirty="0"/>
              <a:t>e&gt;t</a:t>
            </a:r>
          </a:p>
          <a:p>
            <a:pPr lvl="1">
              <a:lnSpc>
                <a:spcPct val="150000"/>
              </a:lnSpc>
            </a:pPr>
            <a:r>
              <a:rPr lang="zh-CN" altLang="en-US" sz="2200" dirty="0"/>
              <a:t>可纠正</a:t>
            </a:r>
            <a:r>
              <a:rPr lang="en-US" altLang="zh-CN" sz="2200" dirty="0"/>
              <a:t>t</a:t>
            </a:r>
            <a:r>
              <a:rPr lang="zh-CN" altLang="en-US" sz="2200" dirty="0"/>
              <a:t>个错误，同时检测</a:t>
            </a:r>
            <a:r>
              <a:rPr lang="en-US" altLang="zh-CN" sz="2200" dirty="0"/>
              <a:t>e</a:t>
            </a:r>
            <a:r>
              <a:rPr lang="zh-CN" altLang="en-US" sz="2200" dirty="0"/>
              <a:t>个错误</a:t>
            </a:r>
          </a:p>
        </p:txBody>
      </p:sp>
      <p:grpSp>
        <p:nvGrpSpPr>
          <p:cNvPr id="38" name="组合 37"/>
          <p:cNvGrpSpPr/>
          <p:nvPr/>
        </p:nvGrpSpPr>
        <p:grpSpPr>
          <a:xfrm>
            <a:off x="1018952" y="1602189"/>
            <a:ext cx="3923184" cy="4318173"/>
            <a:chOff x="976422" y="1391510"/>
            <a:chExt cx="3923184" cy="4318173"/>
          </a:xfrm>
        </p:grpSpPr>
        <p:sp>
          <p:nvSpPr>
            <p:cNvPr id="4" name="Rectangle 10"/>
            <p:cNvSpPr>
              <a:spLocks noChangeArrowheads="1"/>
            </p:cNvSpPr>
            <p:nvPr/>
          </p:nvSpPr>
          <p:spPr bwMode="auto">
            <a:xfrm>
              <a:off x="976422" y="1984200"/>
              <a:ext cx="3894823" cy="3725483"/>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b="1">
                <a:latin typeface="Consolas" panose="020B0609020204030204" pitchFamily="49" charset="0"/>
                <a:ea typeface="+mn-ea"/>
              </a:endParaRPr>
            </a:p>
          </p:txBody>
        </p:sp>
        <p:sp>
          <p:nvSpPr>
            <p:cNvPr id="5" name="Rectangle 14"/>
            <p:cNvSpPr>
              <a:spLocks noChangeArrowheads="1"/>
            </p:cNvSpPr>
            <p:nvPr/>
          </p:nvSpPr>
          <p:spPr bwMode="auto">
            <a:xfrm>
              <a:off x="3544747" y="514874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3</a:t>
              </a:r>
            </a:p>
          </p:txBody>
        </p:sp>
        <p:sp>
          <p:nvSpPr>
            <p:cNvPr id="6" name="Rectangle 15"/>
            <p:cNvSpPr>
              <a:spLocks noChangeArrowheads="1"/>
            </p:cNvSpPr>
            <p:nvPr/>
          </p:nvSpPr>
          <p:spPr bwMode="auto">
            <a:xfrm>
              <a:off x="2500483" y="5148744"/>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p>
          </p:txBody>
        </p:sp>
        <p:sp>
          <p:nvSpPr>
            <p:cNvPr id="7" name="Rectangle 16"/>
            <p:cNvSpPr>
              <a:spLocks noChangeArrowheads="1"/>
            </p:cNvSpPr>
            <p:nvPr/>
          </p:nvSpPr>
          <p:spPr bwMode="auto">
            <a:xfrm>
              <a:off x="976423" y="5148744"/>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7</a:t>
              </a:r>
            </a:p>
          </p:txBody>
        </p:sp>
        <p:sp>
          <p:nvSpPr>
            <p:cNvPr id="8" name="Rectangle 17"/>
            <p:cNvSpPr>
              <a:spLocks noChangeArrowheads="1"/>
            </p:cNvSpPr>
            <p:nvPr/>
          </p:nvSpPr>
          <p:spPr bwMode="auto">
            <a:xfrm>
              <a:off x="3544747" y="4619556"/>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p>
          </p:txBody>
        </p:sp>
        <p:sp>
          <p:nvSpPr>
            <p:cNvPr id="9" name="Rectangle 18"/>
            <p:cNvSpPr>
              <a:spLocks noChangeArrowheads="1"/>
            </p:cNvSpPr>
            <p:nvPr/>
          </p:nvSpPr>
          <p:spPr bwMode="auto">
            <a:xfrm>
              <a:off x="2500483" y="4619556"/>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p>
          </p:txBody>
        </p:sp>
        <p:sp>
          <p:nvSpPr>
            <p:cNvPr id="10" name="Rectangle 19"/>
            <p:cNvSpPr>
              <a:spLocks noChangeArrowheads="1"/>
            </p:cNvSpPr>
            <p:nvPr/>
          </p:nvSpPr>
          <p:spPr bwMode="auto">
            <a:xfrm>
              <a:off x="976423" y="4619556"/>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6</a:t>
              </a:r>
            </a:p>
          </p:txBody>
        </p:sp>
        <p:sp>
          <p:nvSpPr>
            <p:cNvPr id="11" name="Rectangle 20"/>
            <p:cNvSpPr>
              <a:spLocks noChangeArrowheads="1"/>
            </p:cNvSpPr>
            <p:nvPr/>
          </p:nvSpPr>
          <p:spPr bwMode="auto">
            <a:xfrm>
              <a:off x="3544746" y="409036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p>
          </p:txBody>
        </p:sp>
        <p:sp>
          <p:nvSpPr>
            <p:cNvPr id="12" name="Rectangle 21"/>
            <p:cNvSpPr>
              <a:spLocks noChangeArrowheads="1"/>
            </p:cNvSpPr>
            <p:nvPr/>
          </p:nvSpPr>
          <p:spPr bwMode="auto">
            <a:xfrm>
              <a:off x="2500483" y="4090368"/>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3" name="Rectangle 22"/>
            <p:cNvSpPr>
              <a:spLocks noChangeArrowheads="1"/>
            </p:cNvSpPr>
            <p:nvPr/>
          </p:nvSpPr>
          <p:spPr bwMode="auto">
            <a:xfrm>
              <a:off x="976423" y="4090368"/>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5</a:t>
              </a:r>
            </a:p>
          </p:txBody>
        </p:sp>
        <p:sp>
          <p:nvSpPr>
            <p:cNvPr id="14" name="Rectangle 23"/>
            <p:cNvSpPr>
              <a:spLocks noChangeArrowheads="1"/>
            </p:cNvSpPr>
            <p:nvPr/>
          </p:nvSpPr>
          <p:spPr bwMode="auto">
            <a:xfrm>
              <a:off x="3516386" y="3535896"/>
              <a:ext cx="1383220"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p>
          </p:txBody>
        </p:sp>
        <p:sp>
          <p:nvSpPr>
            <p:cNvPr id="15" name="Rectangle 24"/>
            <p:cNvSpPr>
              <a:spLocks noChangeArrowheads="1"/>
            </p:cNvSpPr>
            <p:nvPr/>
          </p:nvSpPr>
          <p:spPr bwMode="auto">
            <a:xfrm>
              <a:off x="2500483" y="3561180"/>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6" name="Rectangle 25"/>
            <p:cNvSpPr>
              <a:spLocks noChangeArrowheads="1"/>
            </p:cNvSpPr>
            <p:nvPr/>
          </p:nvSpPr>
          <p:spPr bwMode="auto">
            <a:xfrm>
              <a:off x="976423" y="3561180"/>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4</a:t>
              </a:r>
            </a:p>
          </p:txBody>
        </p:sp>
        <p:sp>
          <p:nvSpPr>
            <p:cNvPr id="17" name="Rectangle 26"/>
            <p:cNvSpPr>
              <a:spLocks noChangeArrowheads="1"/>
            </p:cNvSpPr>
            <p:nvPr/>
          </p:nvSpPr>
          <p:spPr bwMode="auto">
            <a:xfrm>
              <a:off x="3544747" y="3031991"/>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accent2"/>
                  </a:solidFill>
                  <a:latin typeface="Consolas" panose="020B0609020204030204" pitchFamily="49" charset="0"/>
                  <a:ea typeface="+mn-ea"/>
                </a:rPr>
                <a:t>或</a:t>
              </a:r>
              <a:r>
                <a:rPr lang="zh-CN" altLang="en-US" sz="2400" b="1" dirty="0">
                  <a:latin typeface="Consolas" panose="020B0609020204030204" pitchFamily="49" charset="0"/>
                  <a:ea typeface="+mn-ea"/>
                </a:rPr>
                <a:t>   </a:t>
              </a:r>
              <a:r>
                <a:rPr lang="en-US" altLang="zh-CN" sz="2400" b="1" dirty="0">
                  <a:latin typeface="Consolas" panose="020B0609020204030204" pitchFamily="49" charset="0"/>
                  <a:ea typeface="+mn-ea"/>
                </a:rPr>
                <a:t>1</a:t>
              </a:r>
            </a:p>
          </p:txBody>
        </p:sp>
        <p:sp>
          <p:nvSpPr>
            <p:cNvPr id="18" name="Rectangle 27"/>
            <p:cNvSpPr>
              <a:spLocks noChangeArrowheads="1"/>
            </p:cNvSpPr>
            <p:nvPr/>
          </p:nvSpPr>
          <p:spPr bwMode="auto">
            <a:xfrm>
              <a:off x="2500483" y="3031992"/>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9" name="Rectangle 28"/>
            <p:cNvSpPr>
              <a:spLocks noChangeArrowheads="1"/>
            </p:cNvSpPr>
            <p:nvPr/>
          </p:nvSpPr>
          <p:spPr bwMode="auto">
            <a:xfrm>
              <a:off x="976423" y="3031992"/>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3</a:t>
              </a:r>
            </a:p>
          </p:txBody>
        </p:sp>
        <p:sp>
          <p:nvSpPr>
            <p:cNvPr id="20" name="Rectangle 29"/>
            <p:cNvSpPr>
              <a:spLocks noChangeArrowheads="1"/>
            </p:cNvSpPr>
            <p:nvPr/>
          </p:nvSpPr>
          <p:spPr bwMode="auto">
            <a:xfrm>
              <a:off x="3385702" y="250280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1" name="Rectangle 30"/>
            <p:cNvSpPr>
              <a:spLocks noChangeArrowheads="1"/>
            </p:cNvSpPr>
            <p:nvPr/>
          </p:nvSpPr>
          <p:spPr bwMode="auto">
            <a:xfrm>
              <a:off x="2500483" y="2502805"/>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1</a:t>
              </a:r>
            </a:p>
          </p:txBody>
        </p:sp>
        <p:sp>
          <p:nvSpPr>
            <p:cNvPr id="22" name="Rectangle 31"/>
            <p:cNvSpPr>
              <a:spLocks noChangeArrowheads="1"/>
            </p:cNvSpPr>
            <p:nvPr/>
          </p:nvSpPr>
          <p:spPr bwMode="auto">
            <a:xfrm>
              <a:off x="976423" y="2502805"/>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2</a:t>
              </a:r>
              <a:endParaRPr lang="en-US" altLang="zh-CN" sz="2400" b="1" dirty="0">
                <a:solidFill>
                  <a:schemeClr val="accent2"/>
                </a:solidFill>
                <a:latin typeface="Consolas" panose="020B0609020204030204" pitchFamily="49" charset="0"/>
                <a:ea typeface="+mn-ea"/>
              </a:endParaRPr>
            </a:p>
          </p:txBody>
        </p:sp>
        <p:sp>
          <p:nvSpPr>
            <p:cNvPr id="23" name="Rectangle 32"/>
            <p:cNvSpPr>
              <a:spLocks noChangeArrowheads="1"/>
            </p:cNvSpPr>
            <p:nvPr/>
          </p:nvSpPr>
          <p:spPr bwMode="auto">
            <a:xfrm>
              <a:off x="3385701" y="197361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4" name="Rectangle 33"/>
            <p:cNvSpPr>
              <a:spLocks noChangeArrowheads="1"/>
            </p:cNvSpPr>
            <p:nvPr/>
          </p:nvSpPr>
          <p:spPr bwMode="auto">
            <a:xfrm>
              <a:off x="2500483" y="1973617"/>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0</a:t>
              </a:r>
            </a:p>
          </p:txBody>
        </p:sp>
        <p:sp>
          <p:nvSpPr>
            <p:cNvPr id="25" name="Rectangle 34"/>
            <p:cNvSpPr>
              <a:spLocks noChangeArrowheads="1"/>
            </p:cNvSpPr>
            <p:nvPr/>
          </p:nvSpPr>
          <p:spPr bwMode="auto">
            <a:xfrm>
              <a:off x="976423" y="1973617"/>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1</a:t>
              </a:r>
              <a:endParaRPr lang="en-US" altLang="zh-CN" sz="2400" b="1" dirty="0">
                <a:solidFill>
                  <a:srgbClr val="0000FF"/>
                </a:solidFill>
                <a:latin typeface="Consolas" panose="020B0609020204030204" pitchFamily="49" charset="0"/>
                <a:ea typeface="+mn-ea"/>
              </a:endParaRPr>
            </a:p>
          </p:txBody>
        </p:sp>
        <p:sp>
          <p:nvSpPr>
            <p:cNvPr id="26" name="Rectangle 35"/>
            <p:cNvSpPr>
              <a:spLocks noChangeArrowheads="1"/>
            </p:cNvSpPr>
            <p:nvPr/>
          </p:nvSpPr>
          <p:spPr bwMode="auto">
            <a:xfrm>
              <a:off x="3544747" y="1391511"/>
              <a:ext cx="1326498"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纠错</a:t>
              </a:r>
            </a:p>
          </p:txBody>
        </p:sp>
        <p:sp>
          <p:nvSpPr>
            <p:cNvPr id="27" name="Rectangle 36"/>
            <p:cNvSpPr>
              <a:spLocks noChangeArrowheads="1"/>
            </p:cNvSpPr>
            <p:nvPr/>
          </p:nvSpPr>
          <p:spPr bwMode="auto">
            <a:xfrm>
              <a:off x="2500483" y="1391511"/>
              <a:ext cx="1044263"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检错</a:t>
              </a:r>
            </a:p>
          </p:txBody>
        </p:sp>
        <p:sp>
          <p:nvSpPr>
            <p:cNvPr id="28" name="Rectangle 37"/>
            <p:cNvSpPr>
              <a:spLocks noChangeArrowheads="1"/>
            </p:cNvSpPr>
            <p:nvPr/>
          </p:nvSpPr>
          <p:spPr bwMode="auto">
            <a:xfrm>
              <a:off x="976423" y="1391511"/>
              <a:ext cx="1524060"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最小码距</a:t>
              </a:r>
            </a:p>
          </p:txBody>
        </p:sp>
        <p:sp>
          <p:nvSpPr>
            <p:cNvPr id="29" name="Line 38"/>
            <p:cNvSpPr>
              <a:spLocks noChangeShapeType="1"/>
            </p:cNvSpPr>
            <p:nvPr/>
          </p:nvSpPr>
          <p:spPr bwMode="auto">
            <a:xfrm>
              <a:off x="976422" y="2502805"/>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0" name="Line 41"/>
            <p:cNvSpPr>
              <a:spLocks noChangeShapeType="1"/>
            </p:cNvSpPr>
            <p:nvPr/>
          </p:nvSpPr>
          <p:spPr bwMode="auto">
            <a:xfrm>
              <a:off x="976422" y="3031992"/>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1" name="Line 42"/>
            <p:cNvSpPr>
              <a:spLocks noChangeShapeType="1"/>
            </p:cNvSpPr>
            <p:nvPr/>
          </p:nvSpPr>
          <p:spPr bwMode="auto">
            <a:xfrm>
              <a:off x="976422" y="3561180"/>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2" name="Line 43"/>
            <p:cNvSpPr>
              <a:spLocks noChangeShapeType="1"/>
            </p:cNvSpPr>
            <p:nvPr/>
          </p:nvSpPr>
          <p:spPr bwMode="auto">
            <a:xfrm>
              <a:off x="976422" y="4090368"/>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3" name="Line 44"/>
            <p:cNvSpPr>
              <a:spLocks noChangeShapeType="1"/>
            </p:cNvSpPr>
            <p:nvPr/>
          </p:nvSpPr>
          <p:spPr bwMode="auto">
            <a:xfrm>
              <a:off x="976422" y="4619556"/>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4" name="Line 45"/>
            <p:cNvSpPr>
              <a:spLocks noChangeShapeType="1"/>
            </p:cNvSpPr>
            <p:nvPr/>
          </p:nvSpPr>
          <p:spPr bwMode="auto">
            <a:xfrm>
              <a:off x="976422" y="5148744"/>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5" name="Line 46"/>
            <p:cNvSpPr>
              <a:spLocks noChangeShapeType="1"/>
            </p:cNvSpPr>
            <p:nvPr/>
          </p:nvSpPr>
          <p:spPr bwMode="auto">
            <a:xfrm>
              <a:off x="976422" y="5677932"/>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6" name="Line 48"/>
            <p:cNvSpPr>
              <a:spLocks noChangeShapeType="1"/>
            </p:cNvSpPr>
            <p:nvPr/>
          </p:nvSpPr>
          <p:spPr bwMode="auto">
            <a:xfrm>
              <a:off x="2500483" y="1391510"/>
              <a:ext cx="0" cy="431817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grpSp>
      <p:sp>
        <p:nvSpPr>
          <p:cNvPr id="37" name="矩形 36"/>
          <p:cNvSpPr/>
          <p:nvPr/>
        </p:nvSpPr>
        <p:spPr>
          <a:xfrm>
            <a:off x="1018952" y="5943682"/>
            <a:ext cx="9879628" cy="458395"/>
          </a:xfrm>
          <a:prstGeom prst="rect">
            <a:avLst/>
          </a:prstGeom>
        </p:spPr>
        <p:txBody>
          <a:bodyPr wrap="none">
            <a:spAutoFit/>
          </a:bodyPr>
          <a:lstStyle/>
          <a:p>
            <a:pPr>
              <a:lnSpc>
                <a:spcPct val="150000"/>
              </a:lnSpc>
            </a:pPr>
            <a:r>
              <a:rPr lang="zh-CN" altLang="en-US" b="1" dirty="0">
                <a:solidFill>
                  <a:schemeClr val="bg2">
                    <a:lumMod val="50000"/>
                  </a:schemeClr>
                </a:solidFill>
              </a:rPr>
              <a:t>且</a:t>
            </a:r>
            <a:r>
              <a:rPr lang="zh-CN" altLang="en-US" dirty="0">
                <a:solidFill>
                  <a:schemeClr val="bg2">
                    <a:lumMod val="50000"/>
                  </a:schemeClr>
                </a:solidFill>
              </a:rPr>
              <a:t>表示假设无更多位错误发生时，可以区分这两种出错模式，</a:t>
            </a:r>
            <a:r>
              <a:rPr lang="zh-CN" altLang="en-US" b="1" dirty="0">
                <a:solidFill>
                  <a:schemeClr val="bg2">
                    <a:lumMod val="50000"/>
                  </a:schemeClr>
                </a:solidFill>
              </a:rPr>
              <a:t>或</a:t>
            </a:r>
            <a:r>
              <a:rPr lang="zh-CN" altLang="en-US" dirty="0">
                <a:solidFill>
                  <a:schemeClr val="bg2">
                    <a:lumMod val="50000"/>
                  </a:schemeClr>
                </a:solidFill>
              </a:rPr>
              <a:t>表示无法区分，需要进一步假设</a:t>
            </a:r>
            <a:endParaRPr lang="en-US" altLang="zh-CN" dirty="0">
              <a:solidFill>
                <a:schemeClr val="bg2">
                  <a:lumMod val="50000"/>
                </a:schemeClr>
              </a:solidFill>
            </a:endParaRPr>
          </a:p>
        </p:txBody>
      </p:sp>
    </p:spTree>
    <p:extLst>
      <p:ext uri="{BB962C8B-B14F-4D97-AF65-F5344CB8AC3E}">
        <p14:creationId xmlns:p14="http://schemas.microsoft.com/office/powerpoint/2010/main" val="357843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zh-CN" altLang="en-US" dirty="0"/>
              <a:t>奇偶校验</a:t>
            </a:r>
          </a:p>
        </p:txBody>
      </p:sp>
      <p:sp>
        <p:nvSpPr>
          <p:cNvPr id="3" name="内容占位符 2"/>
          <p:cNvSpPr>
            <a:spLocks noGrp="1"/>
          </p:cNvSpPr>
          <p:nvPr>
            <p:ph idx="1"/>
          </p:nvPr>
        </p:nvSpPr>
        <p:spPr>
          <a:xfrm>
            <a:off x="487822" y="942763"/>
            <a:ext cx="10515599" cy="2476449"/>
          </a:xfrm>
        </p:spPr>
        <p:txBody>
          <a:bodyPr>
            <a:normAutofit/>
          </a:bodyPr>
          <a:lstStyle/>
          <a:p>
            <a:pPr>
              <a:lnSpc>
                <a:spcPct val="150000"/>
              </a:lnSpc>
            </a:pPr>
            <a:r>
              <a:rPr lang="zh-CN" altLang="en-US" sz="2800" dirty="0"/>
              <a:t>奇校验</a:t>
            </a:r>
          </a:p>
          <a:p>
            <a:pPr lvl="1">
              <a:lnSpc>
                <a:spcPct val="150000"/>
              </a:lnSpc>
            </a:pPr>
            <a:r>
              <a:rPr lang="zh-CN" altLang="en-US" sz="2200" b="1" dirty="0"/>
              <a:t>冗余位：</a:t>
            </a:r>
            <a:r>
              <a:rPr lang="en-US" altLang="zh-CN" sz="2200" dirty="0"/>
              <a:t>1</a:t>
            </a:r>
            <a:r>
              <a:rPr lang="zh-CN" altLang="en-US" sz="2200" dirty="0"/>
              <a:t>位 校验位 </a:t>
            </a:r>
            <a:r>
              <a:rPr lang="en-US" altLang="zh-CN" sz="2200" dirty="0"/>
              <a:t>P   </a:t>
            </a:r>
          </a:p>
          <a:p>
            <a:pPr lvl="1">
              <a:lnSpc>
                <a:spcPct val="150000"/>
              </a:lnSpc>
            </a:pPr>
            <a:r>
              <a:rPr lang="zh-CN" altLang="en-US" sz="2200" b="1" dirty="0"/>
              <a:t>编码规则：</a:t>
            </a:r>
            <a:r>
              <a:rPr lang="zh-CN" altLang="en-US" sz="2200" dirty="0"/>
              <a:t>校验码（数据＋校验位）中</a:t>
            </a:r>
            <a:r>
              <a:rPr lang="en-US" altLang="zh-CN" sz="2200" dirty="0"/>
              <a:t>1</a:t>
            </a:r>
            <a:r>
              <a:rPr lang="zh-CN" altLang="en-US" sz="2200" dirty="0"/>
              <a:t>的个数为奇数    </a:t>
            </a:r>
            <a:r>
              <a:rPr lang="zh-CN" altLang="en-US" sz="2200" b="1" dirty="0"/>
              <a:t>最小码距</a:t>
            </a:r>
            <a:r>
              <a:rPr lang="zh-CN" altLang="en-US" sz="2200" dirty="0"/>
              <a:t>：</a:t>
            </a:r>
            <a:r>
              <a:rPr lang="en-US" altLang="zh-CN" sz="2200" dirty="0"/>
              <a:t>2</a:t>
            </a:r>
            <a:endParaRPr lang="zh-CN" altLang="en-US" sz="2200" dirty="0"/>
          </a:p>
          <a:p>
            <a:pPr lvl="1">
              <a:lnSpc>
                <a:spcPct val="150000"/>
              </a:lnSpc>
            </a:pPr>
            <a:r>
              <a:rPr lang="en-US" altLang="zh-CN" sz="2200" dirty="0"/>
              <a:t>0000 </a:t>
            </a:r>
            <a:r>
              <a:rPr lang="en-US" altLang="zh-CN" sz="2200" dirty="0">
                <a:sym typeface="Symbol" panose="05050102010706020507" pitchFamily="18" charset="2"/>
              </a:rPr>
              <a:t> 00001   (</a:t>
            </a:r>
            <a:r>
              <a:rPr lang="zh-CN" altLang="en-US" sz="2200" dirty="0">
                <a:sym typeface="Symbol" panose="05050102010706020507" pitchFamily="18" charset="2"/>
              </a:rPr>
              <a:t>奇校验</a:t>
            </a:r>
            <a:r>
              <a:rPr lang="en-US" altLang="zh-CN" sz="2200" dirty="0">
                <a:sym typeface="Symbol" panose="05050102010706020507" pitchFamily="18" charset="2"/>
              </a:rPr>
              <a:t>)     0001  00011   (</a:t>
            </a:r>
            <a:r>
              <a:rPr lang="zh-CN" altLang="en-US" sz="2200" dirty="0">
                <a:sym typeface="Symbol" panose="05050102010706020507" pitchFamily="18" charset="2"/>
              </a:rPr>
              <a:t>偶校验</a:t>
            </a:r>
            <a:r>
              <a:rPr lang="en-US" altLang="zh-CN" sz="2200" dirty="0">
                <a:sym typeface="Symbol" panose="05050102010706020507" pitchFamily="18" charset="2"/>
              </a:rPr>
              <a:t>)     </a:t>
            </a:r>
          </a:p>
          <a:p>
            <a:endParaRPr lang="zh-CN" altLang="en-US" dirty="0"/>
          </a:p>
        </p:txBody>
      </p:sp>
      <p:sp>
        <p:nvSpPr>
          <p:cNvPr id="4" name="Text Box 6"/>
          <p:cNvSpPr txBox="1">
            <a:spLocks noChangeArrowheads="1"/>
          </p:cNvSpPr>
          <p:nvPr/>
        </p:nvSpPr>
        <p:spPr bwMode="auto">
          <a:xfrm>
            <a:off x="1908705" y="3711312"/>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偶校验</a:t>
            </a:r>
            <a:r>
              <a:rPr lang="en-US" altLang="zh-CN" sz="2400" b="1" dirty="0">
                <a:latin typeface="微软雅黑" panose="020B0503020204020204" pitchFamily="34" charset="-122"/>
                <a:ea typeface="微软雅黑" panose="020B0503020204020204" pitchFamily="34" charset="-122"/>
              </a:rPr>
              <a:t>:</a:t>
            </a:r>
          </a:p>
        </p:txBody>
      </p:sp>
      <p:sp>
        <p:nvSpPr>
          <p:cNvPr id="5" name="Text Box 8"/>
          <p:cNvSpPr txBox="1">
            <a:spLocks noChangeArrowheads="1"/>
          </p:cNvSpPr>
          <p:nvPr/>
        </p:nvSpPr>
        <p:spPr bwMode="auto">
          <a:xfrm>
            <a:off x="1923826" y="4334108"/>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奇校验</a:t>
            </a:r>
            <a:r>
              <a:rPr lang="en-US" altLang="zh-CN" sz="2400" b="1" dirty="0">
                <a:latin typeface="微软雅黑" panose="020B0503020204020204" pitchFamily="34" charset="-122"/>
                <a:ea typeface="微软雅黑" panose="020B0503020204020204" pitchFamily="34" charset="-122"/>
              </a:rPr>
              <a:t>:</a:t>
            </a:r>
          </a:p>
        </p:txBody>
      </p:sp>
      <p:sp>
        <p:nvSpPr>
          <p:cNvPr id="6" name="Text Box 12"/>
          <p:cNvSpPr txBox="1">
            <a:spLocks noChangeArrowheads="1"/>
          </p:cNvSpPr>
          <p:nvPr/>
        </p:nvSpPr>
        <p:spPr bwMode="auto">
          <a:xfrm>
            <a:off x="1908705" y="4956904"/>
            <a:ext cx="1295400" cy="5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solidFill>
                  <a:schemeClr val="accent2"/>
                </a:solidFill>
                <a:latin typeface="微软雅黑" panose="020B0503020204020204" pitchFamily="34" charset="-122"/>
                <a:ea typeface="微软雅黑" panose="020B0503020204020204" pitchFamily="34" charset="-122"/>
              </a:rPr>
              <a:t>检错码</a:t>
            </a:r>
            <a:r>
              <a:rPr lang="en-US" altLang="zh-CN" sz="2400" b="1" dirty="0">
                <a:latin typeface="微软雅黑" panose="020B0503020204020204" pitchFamily="34" charset="-122"/>
                <a:ea typeface="微软雅黑" panose="020B0503020204020204" pitchFamily="34" charset="-122"/>
              </a:rPr>
              <a:t>:</a:t>
            </a:r>
          </a:p>
        </p:txBody>
      </p:sp>
      <p:sp>
        <p:nvSpPr>
          <p:cNvPr id="7" name="Text Box 13"/>
          <p:cNvSpPr txBox="1">
            <a:spLocks noChangeArrowheads="1"/>
          </p:cNvSpPr>
          <p:nvPr/>
        </p:nvSpPr>
        <p:spPr bwMode="auto">
          <a:xfrm>
            <a:off x="2571526" y="5832224"/>
            <a:ext cx="6924342" cy="51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en-US" altLang="zh-CN" sz="2500" dirty="0">
                <a:solidFill>
                  <a:srgbClr val="0000FF"/>
                </a:solidFill>
                <a:latin typeface="微软雅黑" panose="020B0503020204020204" pitchFamily="34" charset="-122"/>
                <a:ea typeface="微软雅黑" panose="020B0503020204020204" pitchFamily="34" charset="-122"/>
              </a:rPr>
              <a:t>G=1</a:t>
            </a:r>
            <a:r>
              <a:rPr lang="zh-CN" altLang="en-US" sz="2500" dirty="0">
                <a:solidFill>
                  <a:srgbClr val="0000FF"/>
                </a:solidFill>
                <a:latin typeface="微软雅黑" panose="020B0503020204020204" pitchFamily="34" charset="-122"/>
                <a:ea typeface="微软雅黑" panose="020B0503020204020204" pitchFamily="34" charset="-122"/>
              </a:rPr>
              <a:t>：</a:t>
            </a:r>
            <a:r>
              <a:rPr lang="en-US" altLang="zh-CN" sz="2500" dirty="0">
                <a:solidFill>
                  <a:srgbClr val="0000FF"/>
                </a:solidFill>
                <a:latin typeface="微软雅黑" panose="020B0503020204020204" pitchFamily="34" charset="-122"/>
                <a:ea typeface="微软雅黑" panose="020B0503020204020204" pitchFamily="34" charset="-122"/>
              </a:rPr>
              <a:t> </a:t>
            </a:r>
            <a:r>
              <a:rPr lang="zh-CN" altLang="en-US" sz="2500" dirty="0">
                <a:solidFill>
                  <a:srgbClr val="0000FF"/>
                </a:solidFill>
                <a:latin typeface="微软雅黑" panose="020B0503020204020204" pitchFamily="34" charset="-122"/>
                <a:ea typeface="微软雅黑" panose="020B0503020204020204" pitchFamily="34" charset="-122"/>
              </a:rPr>
              <a:t>数据一定出错，否则</a:t>
            </a:r>
            <a:r>
              <a:rPr lang="zh-CN" altLang="en-US" sz="2500" b="1" dirty="0">
                <a:solidFill>
                  <a:srgbClr val="0000FF"/>
                </a:solidFill>
                <a:latin typeface="微软雅黑" panose="020B0503020204020204" pitchFamily="34" charset="-122"/>
                <a:ea typeface="微软雅黑" panose="020B0503020204020204" pitchFamily="34" charset="-122"/>
              </a:rPr>
              <a:t>较大概率</a:t>
            </a:r>
            <a:r>
              <a:rPr lang="zh-CN" altLang="en-US" sz="2500" dirty="0">
                <a:solidFill>
                  <a:srgbClr val="0000FF"/>
                </a:solidFill>
                <a:latin typeface="微软雅黑" panose="020B0503020204020204" pitchFamily="34" charset="-122"/>
                <a:ea typeface="微软雅黑" panose="020B0503020204020204" pitchFamily="34" charset="-122"/>
              </a:rPr>
              <a:t>正常</a:t>
            </a:r>
          </a:p>
        </p:txBody>
      </p:sp>
      <p:pic>
        <p:nvPicPr>
          <p:cNvPr id="8" name="图片 7"/>
          <p:cNvPicPr>
            <a:picLocks noChangeAspect="1"/>
          </p:cNvPicPr>
          <p:nvPr/>
        </p:nvPicPr>
        <p:blipFill>
          <a:blip r:embed="rId2"/>
          <a:stretch>
            <a:fillRect/>
          </a:stretch>
        </p:blipFill>
        <p:spPr>
          <a:xfrm>
            <a:off x="3204105" y="3689405"/>
            <a:ext cx="6768752" cy="559619"/>
          </a:xfrm>
          <a:prstGeom prst="rect">
            <a:avLst/>
          </a:prstGeom>
        </p:spPr>
      </p:pic>
      <p:pic>
        <p:nvPicPr>
          <p:cNvPr id="9" name="图片 8"/>
          <p:cNvPicPr>
            <a:picLocks noChangeAspect="1"/>
          </p:cNvPicPr>
          <p:nvPr/>
        </p:nvPicPr>
        <p:blipFill>
          <a:blip r:embed="rId3"/>
          <a:stretch>
            <a:fillRect/>
          </a:stretch>
        </p:blipFill>
        <p:spPr>
          <a:xfrm>
            <a:off x="3196121" y="4316440"/>
            <a:ext cx="6848745" cy="618556"/>
          </a:xfrm>
          <a:prstGeom prst="rect">
            <a:avLst/>
          </a:prstGeom>
        </p:spPr>
      </p:pic>
      <p:pic>
        <p:nvPicPr>
          <p:cNvPr id="10" name="图片 9"/>
          <p:cNvPicPr>
            <a:picLocks noChangeAspect="1"/>
          </p:cNvPicPr>
          <p:nvPr/>
        </p:nvPicPr>
        <p:blipFill>
          <a:blip r:embed="rId4"/>
          <a:stretch>
            <a:fillRect/>
          </a:stretch>
        </p:blipFill>
        <p:spPr>
          <a:xfrm>
            <a:off x="3196121" y="5007004"/>
            <a:ext cx="7280793" cy="568882"/>
          </a:xfrm>
          <a:prstGeom prst="rect">
            <a:avLst/>
          </a:prstGeom>
        </p:spPr>
      </p:pic>
    </p:spTree>
    <p:extLst>
      <p:ext uri="{BB962C8B-B14F-4D97-AF65-F5344CB8AC3E}">
        <p14:creationId xmlns:p14="http://schemas.microsoft.com/office/powerpoint/2010/main" val="273493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par>
                                <p:cTn id="26" presetID="22" presetClass="entr" presetSubtype="8"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奇偶校验过程</a:t>
            </a:r>
          </a:p>
        </p:txBody>
      </p:sp>
      <p:sp>
        <p:nvSpPr>
          <p:cNvPr id="3" name="内容占位符 2"/>
          <p:cNvSpPr>
            <a:spLocks noGrp="1"/>
          </p:cNvSpPr>
          <p:nvPr>
            <p:ph idx="1"/>
          </p:nvPr>
        </p:nvSpPr>
        <p:spPr>
          <a:xfrm>
            <a:off x="487822" y="942764"/>
            <a:ext cx="10515599" cy="2619279"/>
          </a:xfrm>
        </p:spPr>
        <p:txBody>
          <a:bodyPr/>
          <a:lstStyle/>
          <a:p>
            <a:r>
              <a:rPr lang="zh-CN" altLang="en-US" dirty="0"/>
              <a:t>发送方生成 </a:t>
            </a:r>
            <a:r>
              <a:rPr lang="zh-CN" altLang="en-US" dirty="0">
                <a:solidFill>
                  <a:srgbClr val="0066FF"/>
                </a:solidFill>
              </a:rPr>
              <a:t> </a:t>
            </a:r>
            <a:r>
              <a:rPr lang="zh-CN" altLang="en-US" b="1" dirty="0">
                <a:solidFill>
                  <a:srgbClr val="0066FF"/>
                </a:solidFill>
              </a:rPr>
              <a:t>校验码</a:t>
            </a:r>
            <a:r>
              <a:rPr lang="zh-CN" altLang="en-US" dirty="0">
                <a:solidFill>
                  <a:srgbClr val="C00000"/>
                </a:solidFill>
              </a:rPr>
              <a:t> </a:t>
            </a:r>
            <a:r>
              <a:rPr lang="en-US" altLang="zh-CN" dirty="0"/>
              <a:t>=</a:t>
            </a:r>
            <a:r>
              <a:rPr lang="en-US" altLang="zh-CN" dirty="0">
                <a:solidFill>
                  <a:srgbClr val="C00000"/>
                </a:solidFill>
              </a:rPr>
              <a:t> </a:t>
            </a:r>
            <a:r>
              <a:rPr lang="zh-CN" altLang="en-US" b="1" dirty="0"/>
              <a:t>原始数据</a:t>
            </a:r>
            <a:r>
              <a:rPr lang="zh-CN" altLang="en-US" dirty="0"/>
              <a:t> </a:t>
            </a:r>
            <a:r>
              <a:rPr lang="en-US" altLang="zh-CN" dirty="0"/>
              <a:t>+</a:t>
            </a:r>
            <a:r>
              <a:rPr lang="en-US" altLang="zh-CN" dirty="0">
                <a:solidFill>
                  <a:srgbClr val="C00000"/>
                </a:solidFill>
              </a:rPr>
              <a:t> </a:t>
            </a:r>
            <a:r>
              <a:rPr lang="zh-CN" altLang="en-US" b="1" dirty="0">
                <a:solidFill>
                  <a:srgbClr val="C00000"/>
                </a:solidFill>
              </a:rPr>
              <a:t>校验位</a:t>
            </a:r>
            <a:r>
              <a:rPr lang="en-US" altLang="zh-CN" b="1" dirty="0">
                <a:solidFill>
                  <a:srgbClr val="C00000"/>
                </a:solidFill>
              </a:rPr>
              <a:t>p</a:t>
            </a:r>
          </a:p>
          <a:p>
            <a:r>
              <a:rPr lang="zh-CN" altLang="en-US" dirty="0"/>
              <a:t>接收方生成利用校验码生成 </a:t>
            </a:r>
            <a:r>
              <a:rPr lang="zh-CN" altLang="en-US" b="1" dirty="0">
                <a:solidFill>
                  <a:srgbClr val="7030A0"/>
                </a:solidFill>
              </a:rPr>
              <a:t>检错码</a:t>
            </a:r>
            <a:r>
              <a:rPr lang="en-US" altLang="zh-CN" b="1" dirty="0">
                <a:solidFill>
                  <a:srgbClr val="7030A0"/>
                </a:solidFill>
              </a:rPr>
              <a:t>g</a:t>
            </a:r>
          </a:p>
          <a:p>
            <a:r>
              <a:rPr lang="zh-CN" altLang="en-US" dirty="0"/>
              <a:t>检测码不为零表示错误发生！</a:t>
            </a:r>
          </a:p>
          <a:p>
            <a:r>
              <a:rPr lang="zh-CN" altLang="en-US" dirty="0"/>
              <a:t>检测码为零时是否表示数据正确？   能否纠错？</a:t>
            </a:r>
          </a:p>
          <a:p>
            <a:endParaRPr lang="zh-CN" altLang="en-US" dirty="0"/>
          </a:p>
          <a:p>
            <a:endParaRPr lang="zh-CN" altLang="en-US" dirty="0"/>
          </a:p>
        </p:txBody>
      </p:sp>
      <p:grpSp>
        <p:nvGrpSpPr>
          <p:cNvPr id="42" name="组合 41"/>
          <p:cNvGrpSpPr/>
          <p:nvPr/>
        </p:nvGrpSpPr>
        <p:grpSpPr>
          <a:xfrm>
            <a:off x="1666429" y="3368604"/>
            <a:ext cx="3400494" cy="2916449"/>
            <a:chOff x="2106592" y="3368604"/>
            <a:chExt cx="3400494" cy="2916449"/>
          </a:xfrm>
        </p:grpSpPr>
        <p:sp>
          <p:nvSpPr>
            <p:cNvPr id="38" name="圆角矩形 37"/>
            <p:cNvSpPr/>
            <p:nvPr/>
          </p:nvSpPr>
          <p:spPr>
            <a:xfrm>
              <a:off x="2106592" y="3773347"/>
              <a:ext cx="3400494"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0"/>
            <p:cNvGrpSpPr>
              <a:grpSpLocks/>
            </p:cNvGrpSpPr>
            <p:nvPr/>
          </p:nvGrpSpPr>
          <p:grpSpPr bwMode="auto">
            <a:xfrm>
              <a:off x="2373728" y="3865910"/>
              <a:ext cx="2909455" cy="2255407"/>
              <a:chOff x="0" y="0"/>
              <a:chExt cx="1680" cy="1209"/>
            </a:xfrm>
          </p:grpSpPr>
          <p:sp>
            <p:nvSpPr>
              <p:cNvPr id="5" name="Text Box 21"/>
              <p:cNvSpPr txBox="1">
                <a:spLocks noChangeArrowheads="1"/>
              </p:cNvSpPr>
              <p:nvPr/>
            </p:nvSpPr>
            <p:spPr bwMode="auto">
              <a:xfrm>
                <a:off x="0" y="0"/>
                <a:ext cx="16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endParaRPr lang="en-US" altLang="zh-CN" sz="2800" dirty="0">
                  <a:latin typeface="Consolas" panose="020B0609020204030204" pitchFamily="49" charset="0"/>
                  <a:ea typeface="宋体" panose="02010600030101010101" pitchFamily="2" charset="-122"/>
                </a:endParaRPr>
              </a:p>
            </p:txBody>
          </p:sp>
          <p:grpSp>
            <p:nvGrpSpPr>
              <p:cNvPr id="6" name="Group 22"/>
              <p:cNvGrpSpPr>
                <a:grpSpLocks/>
              </p:cNvGrpSpPr>
              <p:nvPr/>
            </p:nvGrpSpPr>
            <p:grpSpPr bwMode="auto">
              <a:xfrm>
                <a:off x="631" y="552"/>
                <a:ext cx="244" cy="311"/>
                <a:chOff x="7" y="24"/>
                <a:chExt cx="244" cy="311"/>
              </a:xfrm>
            </p:grpSpPr>
            <p:sp>
              <p:nvSpPr>
                <p:cNvPr id="18" name="Text Box 23"/>
                <p:cNvSpPr txBox="1">
                  <a:spLocks noChangeArrowheads="1"/>
                </p:cNvSpPr>
                <p:nvPr/>
              </p:nvSpPr>
              <p:spPr bwMode="auto">
                <a:xfrm>
                  <a:off x="7" y="24"/>
                  <a:ext cx="24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19" name="Oval 24"/>
                <p:cNvSpPr>
                  <a:spLocks noChangeArrowheads="1"/>
                </p:cNvSpPr>
                <p:nvPr/>
              </p:nvSpPr>
              <p:spPr bwMode="auto">
                <a:xfrm>
                  <a:off x="10" y="75"/>
                  <a:ext cx="240" cy="22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7" name="Line 25"/>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26"/>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7"/>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8"/>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9"/>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0"/>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1"/>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2"/>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3"/>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4"/>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35"/>
              <p:cNvSpPr txBox="1">
                <a:spLocks noChangeArrowheads="1"/>
              </p:cNvSpPr>
              <p:nvPr/>
            </p:nvSpPr>
            <p:spPr bwMode="auto">
              <a:xfrm>
                <a:off x="154" y="962"/>
                <a:ext cx="72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校验位</a:t>
                </a:r>
                <a:r>
                  <a:rPr lang="zh-CN" altLang="en-US"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Arial" panose="020B0604020202020204" pitchFamily="34" charset="0"/>
                    <a:ea typeface="宋体" panose="02010600030101010101" pitchFamily="2" charset="-122"/>
                  </a:rPr>
                  <a:t>p</a:t>
                </a:r>
              </a:p>
            </p:txBody>
          </p:sp>
        </p:grpSp>
        <p:sp>
          <p:nvSpPr>
            <p:cNvPr id="36" name="矩形 35"/>
            <p:cNvSpPr/>
            <p:nvPr/>
          </p:nvSpPr>
          <p:spPr>
            <a:xfrm>
              <a:off x="3329692" y="3368604"/>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发送方</a:t>
              </a:r>
            </a:p>
          </p:txBody>
        </p:sp>
      </p:grpSp>
      <p:grpSp>
        <p:nvGrpSpPr>
          <p:cNvPr id="46" name="组合 45"/>
          <p:cNvGrpSpPr/>
          <p:nvPr/>
        </p:nvGrpSpPr>
        <p:grpSpPr>
          <a:xfrm>
            <a:off x="5023565" y="3349537"/>
            <a:ext cx="5624822" cy="2935516"/>
            <a:chOff x="4896565" y="3349537"/>
            <a:chExt cx="5624822" cy="2935516"/>
          </a:xfrm>
        </p:grpSpPr>
        <p:grpSp>
          <p:nvGrpSpPr>
            <p:cNvPr id="43" name="组合 42"/>
            <p:cNvGrpSpPr/>
            <p:nvPr/>
          </p:nvGrpSpPr>
          <p:grpSpPr>
            <a:xfrm>
              <a:off x="4952623" y="3349537"/>
              <a:ext cx="5568764" cy="2935516"/>
              <a:chOff x="4454909" y="3349537"/>
              <a:chExt cx="5568764" cy="2935516"/>
            </a:xfrm>
          </p:grpSpPr>
          <p:sp>
            <p:nvSpPr>
              <p:cNvPr id="39" name="圆角矩形 38"/>
              <p:cNvSpPr/>
              <p:nvPr/>
            </p:nvSpPr>
            <p:spPr>
              <a:xfrm>
                <a:off x="6630974" y="3773347"/>
                <a:ext cx="3392699"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36"/>
              <p:cNvGrpSpPr>
                <a:grpSpLocks/>
              </p:cNvGrpSpPr>
              <p:nvPr/>
            </p:nvGrpSpPr>
            <p:grpSpPr bwMode="auto">
              <a:xfrm>
                <a:off x="6808867" y="3865910"/>
                <a:ext cx="3010968" cy="2210634"/>
                <a:chOff x="-69" y="0"/>
                <a:chExt cx="1808" cy="1185"/>
              </a:xfrm>
            </p:grpSpPr>
            <p:sp>
              <p:nvSpPr>
                <p:cNvPr id="21" name="Text Box 37"/>
                <p:cNvSpPr txBox="1">
                  <a:spLocks noChangeArrowheads="1"/>
                </p:cNvSpPr>
                <p:nvPr/>
              </p:nvSpPr>
              <p:spPr bwMode="auto">
                <a:xfrm>
                  <a:off x="-69" y="0"/>
                  <a:ext cx="180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r>
                    <a:rPr lang="en-US" altLang="zh-CN" sz="2800" b="1" dirty="0">
                      <a:solidFill>
                        <a:srgbClr val="C00000"/>
                      </a:solidFill>
                      <a:latin typeface="Consolas" panose="020B0609020204030204" pitchFamily="49" charset="0"/>
                      <a:ea typeface="宋体" panose="02010600030101010101" pitchFamily="2" charset="-122"/>
                    </a:rPr>
                    <a:t>p</a:t>
                  </a:r>
                </a:p>
              </p:txBody>
            </p:sp>
            <p:grpSp>
              <p:nvGrpSpPr>
                <p:cNvPr id="22" name="Group 38"/>
                <p:cNvGrpSpPr>
                  <a:grpSpLocks/>
                </p:cNvGrpSpPr>
                <p:nvPr/>
              </p:nvGrpSpPr>
              <p:grpSpPr bwMode="auto">
                <a:xfrm>
                  <a:off x="624" y="552"/>
                  <a:ext cx="254" cy="311"/>
                  <a:chOff x="0" y="24"/>
                  <a:chExt cx="254" cy="311"/>
                </a:xfrm>
              </p:grpSpPr>
              <p:sp>
                <p:nvSpPr>
                  <p:cNvPr id="34" name="Text Box 39"/>
                  <p:cNvSpPr txBox="1">
                    <a:spLocks noChangeArrowheads="1"/>
                  </p:cNvSpPr>
                  <p:nvPr/>
                </p:nvSpPr>
                <p:spPr bwMode="auto">
                  <a:xfrm>
                    <a:off x="0" y="24"/>
                    <a:ext cx="25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35" name="Oval 40"/>
                  <p:cNvSpPr>
                    <a:spLocks noChangeArrowheads="1"/>
                  </p:cNvSpPr>
                  <p:nvPr/>
                </p:nvSpPr>
                <p:spPr bwMode="auto">
                  <a:xfrm>
                    <a:off x="10" y="66"/>
                    <a:ext cx="240" cy="23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23" name="Line 41"/>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42"/>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3"/>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4"/>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5"/>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46"/>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47"/>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8"/>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9"/>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50"/>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51"/>
                <p:cNvSpPr txBox="1">
                  <a:spLocks noChangeArrowheads="1"/>
                </p:cNvSpPr>
                <p:nvPr/>
              </p:nvSpPr>
              <p:spPr bwMode="auto">
                <a:xfrm>
                  <a:off x="142" y="938"/>
                  <a:ext cx="72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7030A0"/>
                      </a:solidFill>
                      <a:latin typeface="微软雅黑" panose="020B0503020204020204" pitchFamily="34" charset="-122"/>
                      <a:ea typeface="微软雅黑" panose="020B0503020204020204" pitchFamily="34" charset="-122"/>
                    </a:rPr>
                    <a:t>检错位  </a:t>
                  </a:r>
                  <a:r>
                    <a:rPr lang="en-US" altLang="zh-CN" sz="2400" b="1" dirty="0">
                      <a:solidFill>
                        <a:srgbClr val="7030A0"/>
                      </a:solidFill>
                      <a:latin typeface="Arial" panose="020B0604020202020204" pitchFamily="34" charset="0"/>
                      <a:ea typeface="宋体" panose="02010600030101010101" pitchFamily="2" charset="-122"/>
                    </a:rPr>
                    <a:t>g</a:t>
                  </a:r>
                </a:p>
              </p:txBody>
            </p:sp>
          </p:grpSp>
          <p:sp>
            <p:nvSpPr>
              <p:cNvPr id="37" name="矩形 36"/>
              <p:cNvSpPr/>
              <p:nvPr/>
            </p:nvSpPr>
            <p:spPr>
              <a:xfrm>
                <a:off x="7962960" y="3349537"/>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接收方</a:t>
                </a:r>
              </a:p>
            </p:txBody>
          </p:sp>
          <p:cxnSp>
            <p:nvCxnSpPr>
              <p:cNvPr id="41" name="直接箭头连接符 40"/>
              <p:cNvCxnSpPr>
                <a:stCxn id="38" idx="3"/>
                <a:endCxn id="39" idx="1"/>
              </p:cNvCxnSpPr>
              <p:nvPr/>
            </p:nvCxnSpPr>
            <p:spPr>
              <a:xfrm>
                <a:off x="4454909" y="5029200"/>
                <a:ext cx="2176065" cy="0"/>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5" name="Text Box 21"/>
            <p:cNvSpPr txBox="1">
              <a:spLocks noChangeArrowheads="1"/>
            </p:cNvSpPr>
            <p:nvPr/>
          </p:nvSpPr>
          <p:spPr bwMode="auto">
            <a:xfrm>
              <a:off x="4896565" y="4521368"/>
              <a:ext cx="226611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7</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6</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5</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4</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3</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2</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1</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0</a:t>
              </a:r>
              <a:r>
                <a:rPr lang="en-US" altLang="zh-CN" sz="2000" dirty="0">
                  <a:solidFill>
                    <a:srgbClr val="C00000"/>
                  </a:solidFill>
                  <a:latin typeface="Consolas" panose="020B0609020204030204" pitchFamily="49" charset="0"/>
                  <a:ea typeface="宋体" panose="02010600030101010101" pitchFamily="2" charset="-122"/>
                </a:rPr>
                <a:t>P</a:t>
              </a:r>
            </a:p>
            <a:p>
              <a:pPr algn="ctr">
                <a:buFont typeface="Arial" panose="020B0604020202020204" pitchFamily="34" charset="0"/>
                <a:buNone/>
              </a:pPr>
              <a:r>
                <a:rPr lang="en-US" altLang="zh-CN" sz="2000" dirty="0">
                  <a:solidFill>
                    <a:srgbClr val="C00000"/>
                  </a:solidFill>
                  <a:latin typeface="Consolas" panose="020B0609020204030204" pitchFamily="49" charset="0"/>
                  <a:ea typeface="宋体" panose="02010600030101010101" pitchFamily="2" charset="-122"/>
                </a:rPr>
                <a:t> </a:t>
              </a:r>
            </a:p>
            <a:p>
              <a:pPr algn="ctr">
                <a:buFont typeface="Arial" panose="020B0604020202020204" pitchFamily="34" charset="0"/>
                <a:buNone/>
              </a:pPr>
              <a:r>
                <a:rPr lang="zh-CN" altLang="en-US" sz="2000" b="1" dirty="0">
                  <a:solidFill>
                    <a:srgbClr val="0066FF"/>
                  </a:solidFill>
                  <a:latin typeface="微软雅黑" panose="020B0503020204020204" pitchFamily="34" charset="-122"/>
                  <a:ea typeface="微软雅黑" panose="020B0503020204020204" pitchFamily="34" charset="-122"/>
                </a:rPr>
                <a:t>校验码</a:t>
              </a:r>
              <a:endParaRPr lang="en-US" altLang="zh-CN" sz="2000" b="1" dirty="0">
                <a:solidFill>
                  <a:srgbClr val="0066FF"/>
                </a:solidFill>
                <a:latin typeface="微软雅黑" panose="020B0503020204020204" pitchFamily="34" charset="-122"/>
                <a:ea typeface="微软雅黑" panose="020B0503020204020204" pitchFamily="34" charset="-122"/>
              </a:endParaRPr>
            </a:p>
          </p:txBody>
        </p:sp>
      </p:grpSp>
      <p:sp>
        <p:nvSpPr>
          <p:cNvPr id="47" name="闪电形 46"/>
          <p:cNvSpPr/>
          <p:nvPr/>
        </p:nvSpPr>
        <p:spPr>
          <a:xfrm>
            <a:off x="5878894" y="4234535"/>
            <a:ext cx="613038" cy="132227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98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wipe(left)">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汉字机内码</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计算机内</a:t>
            </a:r>
            <a:r>
              <a:rPr lang="zh-CN" altLang="en-US" b="1" dirty="0">
                <a:solidFill>
                  <a:srgbClr val="C00000"/>
                </a:solidFill>
              </a:rPr>
              <a:t>存储</a:t>
            </a:r>
            <a:r>
              <a:rPr lang="zh-CN" altLang="en-US" dirty="0"/>
              <a:t>和处理汉字时使用的编码</a:t>
            </a:r>
            <a:endParaRPr lang="en-US" altLang="zh-CN" dirty="0"/>
          </a:p>
          <a:p>
            <a:pPr lvl="1">
              <a:lnSpc>
                <a:spcPct val="150000"/>
              </a:lnSpc>
            </a:pPr>
            <a:r>
              <a:rPr lang="zh-CN" altLang="en-US" dirty="0"/>
              <a:t>与</a:t>
            </a:r>
            <a:r>
              <a:rPr lang="en-US" altLang="zh-CN" dirty="0"/>
              <a:t>ASCII</a:t>
            </a:r>
            <a:r>
              <a:rPr lang="zh-CN" altLang="en-US" dirty="0"/>
              <a:t>码严格区分</a:t>
            </a:r>
            <a:endParaRPr lang="en-US" altLang="zh-CN" dirty="0"/>
          </a:p>
          <a:p>
            <a:pPr lvl="1">
              <a:lnSpc>
                <a:spcPct val="150000"/>
              </a:lnSpc>
            </a:pPr>
            <a:r>
              <a:rPr lang="zh-CN" altLang="en-US" dirty="0"/>
              <a:t>与区位码之间简单对应</a:t>
            </a:r>
          </a:p>
          <a:p>
            <a:pPr>
              <a:lnSpc>
                <a:spcPct val="150000"/>
              </a:lnSpc>
            </a:pPr>
            <a:r>
              <a:rPr lang="zh-CN" altLang="en-US" dirty="0"/>
              <a:t>汉字内码 </a:t>
            </a:r>
            <a:r>
              <a:rPr lang="en-US" altLang="zh-CN" dirty="0"/>
              <a:t>= </a:t>
            </a:r>
            <a:r>
              <a:rPr lang="zh-CN" altLang="en-US" dirty="0"/>
              <a:t>区位码 </a:t>
            </a:r>
            <a:r>
              <a:rPr lang="en-US" altLang="zh-CN" dirty="0"/>
              <a:t>+ </a:t>
            </a:r>
            <a:r>
              <a:rPr lang="en-US" altLang="zh-CN" dirty="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0xA0A0</a:t>
            </a:r>
          </a:p>
          <a:p>
            <a:pPr eaLnBrk="1" hangingPunct="1">
              <a:lnSpc>
                <a:spcPct val="150000"/>
              </a:lnSpc>
            </a:pPr>
            <a:r>
              <a:rPr lang="zh-CN" altLang="en-US" dirty="0"/>
              <a:t>与</a:t>
            </a:r>
            <a:r>
              <a:rPr lang="en-US" altLang="zh-CN" dirty="0"/>
              <a:t>ASCII</a:t>
            </a:r>
            <a:r>
              <a:rPr lang="zh-CN" altLang="en-US" dirty="0"/>
              <a:t>字符的区别，最高有效位</a:t>
            </a:r>
            <a:r>
              <a:rPr lang="en-US" altLang="zh-CN" dirty="0"/>
              <a:t>MSB=1</a:t>
            </a:r>
          </a:p>
          <a:p>
            <a:endParaRPr lang="zh-CN" altLang="en-US" dirty="0"/>
          </a:p>
        </p:txBody>
      </p:sp>
      <p:grpSp>
        <p:nvGrpSpPr>
          <p:cNvPr id="9" name="组合 8"/>
          <p:cNvGrpSpPr/>
          <p:nvPr/>
        </p:nvGrpSpPr>
        <p:grpSpPr>
          <a:xfrm>
            <a:off x="6732901" y="4276784"/>
            <a:ext cx="5459098" cy="2303005"/>
            <a:chOff x="6732901" y="4276784"/>
            <a:chExt cx="5459098" cy="2303005"/>
          </a:xfrm>
        </p:grpSpPr>
        <p:pic>
          <p:nvPicPr>
            <p:cNvPr id="5" name="图片 4"/>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306429" y="4276784"/>
              <a:ext cx="2885570" cy="2303005"/>
            </a:xfrm>
            <a:prstGeom prst="rect">
              <a:avLst/>
            </a:prstGeom>
          </p:spPr>
        </p:pic>
        <p:pic>
          <p:nvPicPr>
            <p:cNvPr id="4" name="图片 3"/>
            <p:cNvPicPr>
              <a:picLocks noChangeAspect="1"/>
            </p:cNvPicPr>
            <p:nvPr/>
          </p:nvPicPr>
          <p:blipFill>
            <a:blip r:embed="rId3"/>
            <a:stretch>
              <a:fillRect/>
            </a:stretch>
          </p:blipFill>
          <p:spPr>
            <a:xfrm>
              <a:off x="6732901" y="4437730"/>
              <a:ext cx="2993395" cy="816935"/>
            </a:xfrm>
            <a:prstGeom prst="rect">
              <a:avLst/>
            </a:prstGeom>
          </p:spPr>
        </p:pic>
      </p:grpSp>
    </p:spTree>
    <p:extLst>
      <p:ext uri="{BB962C8B-B14F-4D97-AF65-F5344CB8AC3E}">
        <p14:creationId xmlns:p14="http://schemas.microsoft.com/office/powerpoint/2010/main" val="407644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奇偶校验性能</a:t>
            </a:r>
            <a:endParaRPr lang="zh-CN" altLang="en-US" dirty="0"/>
          </a:p>
        </p:txBody>
      </p:sp>
      <p:sp>
        <p:nvSpPr>
          <p:cNvPr id="4" name="Text Box 3"/>
          <p:cNvSpPr txBox="1">
            <a:spLocks noChangeArrowheads="1"/>
          </p:cNvSpPr>
          <p:nvPr/>
        </p:nvSpPr>
        <p:spPr bwMode="auto">
          <a:xfrm>
            <a:off x="4592973" y="1331751"/>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5" name="Text Box 4"/>
          <p:cNvSpPr txBox="1">
            <a:spLocks noChangeArrowheads="1"/>
          </p:cNvSpPr>
          <p:nvPr/>
        </p:nvSpPr>
        <p:spPr bwMode="auto">
          <a:xfrm>
            <a:off x="6326668"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6" name="Text Box 5"/>
          <p:cNvSpPr txBox="1">
            <a:spLocks noChangeArrowheads="1"/>
          </p:cNvSpPr>
          <p:nvPr/>
        </p:nvSpPr>
        <p:spPr bwMode="auto">
          <a:xfrm>
            <a:off x="8201439"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7" name="Text Box 6"/>
          <p:cNvSpPr txBox="1">
            <a:spLocks noChangeArrowheads="1"/>
          </p:cNvSpPr>
          <p:nvPr/>
        </p:nvSpPr>
        <p:spPr bwMode="auto">
          <a:xfrm>
            <a:off x="4581668" y="3789264"/>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a:t>
            </a:r>
            <a:r>
              <a:rPr lang="en-US" altLang="zh-CN" sz="3100" b="1" dirty="0">
                <a:solidFill>
                  <a:srgbClr val="FF0000"/>
                </a:solidFill>
                <a:latin typeface="Consolas" panose="020B0609020204030204" pitchFamily="49" charset="0"/>
                <a:ea typeface="宋体" panose="02010600030101010101" pitchFamily="2" charset="-122"/>
              </a:rPr>
              <a:t>0</a:t>
            </a:r>
          </a:p>
        </p:txBody>
      </p:sp>
      <p:sp>
        <p:nvSpPr>
          <p:cNvPr id="8" name="Text Box 7"/>
          <p:cNvSpPr txBox="1">
            <a:spLocks noChangeArrowheads="1"/>
          </p:cNvSpPr>
          <p:nvPr/>
        </p:nvSpPr>
        <p:spPr bwMode="auto">
          <a:xfrm>
            <a:off x="6351038" y="3789264"/>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a:t>
            </a:r>
            <a:r>
              <a:rPr lang="en-US" altLang="zh-CN" sz="3100" b="1" dirty="0">
                <a:solidFill>
                  <a:srgbClr val="FF0000"/>
                </a:solidFill>
                <a:latin typeface="Consolas" panose="020B0609020204030204" pitchFamily="49" charset="0"/>
                <a:ea typeface="宋体" panose="02010600030101010101" pitchFamily="2" charset="-122"/>
              </a:rPr>
              <a:t>110</a:t>
            </a:r>
            <a:r>
              <a:rPr lang="en-US" altLang="zh-CN" sz="3100" b="1" dirty="0">
                <a:latin typeface="Consolas" panose="020B0609020204030204" pitchFamily="49" charset="0"/>
                <a:ea typeface="宋体" panose="02010600030101010101" pitchFamily="2" charset="-122"/>
              </a:rPr>
              <a:t>1</a:t>
            </a:r>
          </a:p>
        </p:txBody>
      </p:sp>
      <p:sp>
        <p:nvSpPr>
          <p:cNvPr id="9" name="Text Box 8"/>
          <p:cNvSpPr txBox="1">
            <a:spLocks noChangeArrowheads="1"/>
          </p:cNvSpPr>
          <p:nvPr/>
        </p:nvSpPr>
        <p:spPr bwMode="auto">
          <a:xfrm>
            <a:off x="8210446" y="3789264"/>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solidFill>
                  <a:srgbClr val="FF0000"/>
                </a:solidFill>
                <a:latin typeface="Consolas" panose="020B0609020204030204" pitchFamily="49" charset="0"/>
                <a:ea typeface="宋体" panose="02010600030101010101" pitchFamily="2" charset="-122"/>
              </a:rPr>
              <a:t>1110</a:t>
            </a:r>
            <a:r>
              <a:rPr lang="en-US" altLang="zh-CN" sz="3100" b="1" dirty="0">
                <a:latin typeface="Consolas" panose="020B0609020204030204" pitchFamily="49" charset="0"/>
                <a:ea typeface="宋体" panose="02010600030101010101" pitchFamily="2" charset="-122"/>
              </a:rPr>
              <a:t>1</a:t>
            </a:r>
          </a:p>
        </p:txBody>
      </p:sp>
      <p:sp>
        <p:nvSpPr>
          <p:cNvPr id="10" name="Line 9"/>
          <p:cNvSpPr>
            <a:spLocks noChangeShapeType="1"/>
          </p:cNvSpPr>
          <p:nvPr/>
        </p:nvSpPr>
        <p:spPr bwMode="auto">
          <a:xfrm>
            <a:off x="4800550"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1" name="Line 10"/>
          <p:cNvSpPr>
            <a:spLocks noChangeShapeType="1"/>
          </p:cNvSpPr>
          <p:nvPr/>
        </p:nvSpPr>
        <p:spPr bwMode="auto">
          <a:xfrm>
            <a:off x="50180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2" name="Line 11"/>
          <p:cNvSpPr>
            <a:spLocks noChangeShapeType="1"/>
          </p:cNvSpPr>
          <p:nvPr/>
        </p:nvSpPr>
        <p:spPr bwMode="auto">
          <a:xfrm>
            <a:off x="52339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3" name="Line 12"/>
          <p:cNvSpPr>
            <a:spLocks noChangeShapeType="1"/>
          </p:cNvSpPr>
          <p:nvPr/>
        </p:nvSpPr>
        <p:spPr bwMode="auto">
          <a:xfrm>
            <a:off x="54498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4" name="Line 13"/>
          <p:cNvSpPr>
            <a:spLocks noChangeShapeType="1"/>
          </p:cNvSpPr>
          <p:nvPr/>
        </p:nvSpPr>
        <p:spPr bwMode="auto">
          <a:xfrm>
            <a:off x="5653962" y="1862039"/>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5" name="Line 14"/>
          <p:cNvSpPr>
            <a:spLocks noChangeShapeType="1"/>
          </p:cNvSpPr>
          <p:nvPr/>
        </p:nvSpPr>
        <p:spPr bwMode="auto">
          <a:xfrm>
            <a:off x="6527750"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6" name="Line 15"/>
          <p:cNvSpPr>
            <a:spLocks noChangeShapeType="1"/>
          </p:cNvSpPr>
          <p:nvPr/>
        </p:nvSpPr>
        <p:spPr bwMode="auto">
          <a:xfrm>
            <a:off x="674523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7" name="Line 16"/>
          <p:cNvSpPr>
            <a:spLocks noChangeShapeType="1"/>
          </p:cNvSpPr>
          <p:nvPr/>
        </p:nvSpPr>
        <p:spPr bwMode="auto">
          <a:xfrm>
            <a:off x="696113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8" name="Line 17"/>
          <p:cNvSpPr>
            <a:spLocks noChangeShapeType="1"/>
          </p:cNvSpPr>
          <p:nvPr/>
        </p:nvSpPr>
        <p:spPr bwMode="auto">
          <a:xfrm>
            <a:off x="717703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9" name="Line 18"/>
          <p:cNvSpPr>
            <a:spLocks noChangeShapeType="1"/>
          </p:cNvSpPr>
          <p:nvPr/>
        </p:nvSpPr>
        <p:spPr bwMode="auto">
          <a:xfrm>
            <a:off x="739293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0" name="Line 19"/>
          <p:cNvSpPr>
            <a:spLocks noChangeShapeType="1"/>
          </p:cNvSpPr>
          <p:nvPr/>
        </p:nvSpPr>
        <p:spPr bwMode="auto">
          <a:xfrm>
            <a:off x="8401000"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1" name="Line 20"/>
          <p:cNvSpPr>
            <a:spLocks noChangeShapeType="1"/>
          </p:cNvSpPr>
          <p:nvPr/>
        </p:nvSpPr>
        <p:spPr bwMode="auto">
          <a:xfrm>
            <a:off x="861848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2" name="Line 21"/>
          <p:cNvSpPr>
            <a:spLocks noChangeShapeType="1"/>
          </p:cNvSpPr>
          <p:nvPr/>
        </p:nvSpPr>
        <p:spPr bwMode="auto">
          <a:xfrm>
            <a:off x="883438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3" name="Line 22"/>
          <p:cNvSpPr>
            <a:spLocks noChangeShapeType="1"/>
          </p:cNvSpPr>
          <p:nvPr/>
        </p:nvSpPr>
        <p:spPr bwMode="auto">
          <a:xfrm>
            <a:off x="9050287" y="1844577"/>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4" name="Line 23"/>
          <p:cNvSpPr>
            <a:spLocks noChangeShapeType="1"/>
          </p:cNvSpPr>
          <p:nvPr/>
        </p:nvSpPr>
        <p:spPr bwMode="auto">
          <a:xfrm>
            <a:off x="9266187" y="1844577"/>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5" name="Text Box 24"/>
          <p:cNvSpPr txBox="1">
            <a:spLocks noChangeArrowheads="1"/>
          </p:cNvSpPr>
          <p:nvPr/>
        </p:nvSpPr>
        <p:spPr bwMode="auto">
          <a:xfrm>
            <a:off x="2741099" y="1343989"/>
            <a:ext cx="144145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grpSp>
        <p:nvGrpSpPr>
          <p:cNvPr id="26" name="Group 25"/>
          <p:cNvGrpSpPr>
            <a:grpSpLocks/>
          </p:cNvGrpSpPr>
          <p:nvPr/>
        </p:nvGrpSpPr>
        <p:grpSpPr bwMode="auto">
          <a:xfrm>
            <a:off x="2751073" y="1844576"/>
            <a:ext cx="1871662" cy="2528888"/>
            <a:chOff x="25" y="0"/>
            <a:chExt cx="1179" cy="1593"/>
          </a:xfrm>
        </p:grpSpPr>
        <p:sp>
          <p:nvSpPr>
            <p:cNvPr id="27" name="Text Box 26"/>
            <p:cNvSpPr txBox="1">
              <a:spLocks noChangeArrowheads="1"/>
            </p:cNvSpPr>
            <p:nvPr/>
          </p:nvSpPr>
          <p:spPr bwMode="auto">
            <a:xfrm>
              <a:off x="25" y="1225"/>
              <a:ext cx="117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28" name="Line 27"/>
            <p:cNvSpPr>
              <a:spLocks noChangeShapeType="1"/>
            </p:cNvSpPr>
            <p:nvPr/>
          </p:nvSpPr>
          <p:spPr bwMode="auto">
            <a:xfrm>
              <a:off x="136"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9" name="Line 28"/>
            <p:cNvSpPr>
              <a:spLocks noChangeShapeType="1"/>
            </p:cNvSpPr>
            <p:nvPr/>
          </p:nvSpPr>
          <p:spPr bwMode="auto">
            <a:xfrm>
              <a:off x="273"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0" name="Line 29"/>
            <p:cNvSpPr>
              <a:spLocks noChangeShapeType="1"/>
            </p:cNvSpPr>
            <p:nvPr/>
          </p:nvSpPr>
          <p:spPr bwMode="auto">
            <a:xfrm>
              <a:off x="409"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1" name="Line 30"/>
            <p:cNvSpPr>
              <a:spLocks noChangeShapeType="1"/>
            </p:cNvSpPr>
            <p:nvPr/>
          </p:nvSpPr>
          <p:spPr bwMode="auto">
            <a:xfrm>
              <a:off x="545"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2" name="Line 31"/>
            <p:cNvSpPr>
              <a:spLocks noChangeShapeType="1"/>
            </p:cNvSpPr>
            <p:nvPr/>
          </p:nvSpPr>
          <p:spPr bwMode="auto">
            <a:xfrm>
              <a:off x="681"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grpSp>
      <p:sp>
        <p:nvSpPr>
          <p:cNvPr id="33" name="AutoShape 37"/>
          <p:cNvSpPr>
            <a:spLocks noChangeAspect="1"/>
          </p:cNvSpPr>
          <p:nvPr/>
        </p:nvSpPr>
        <p:spPr bwMode="auto">
          <a:xfrm>
            <a:off x="5478412" y="2624038"/>
            <a:ext cx="381000" cy="381000"/>
          </a:xfrm>
          <a:custGeom>
            <a:avLst/>
            <a:gdLst>
              <a:gd name="T0" fmla="*/ 0 w 21600"/>
              <a:gd name="T1" fmla="*/ 1045462871 h 21600"/>
              <a:gd name="T2" fmla="*/ 1045462871 w 21600"/>
              <a:gd name="T3" fmla="*/ 0 h 21600"/>
              <a:gd name="T4" fmla="*/ 2090926042 w 21600"/>
              <a:gd name="T5" fmla="*/ 1045462871 h 21600"/>
              <a:gd name="T6" fmla="*/ 1045462871 w 21600"/>
              <a:gd name="T7" fmla="*/ 2090926042 h 21600"/>
              <a:gd name="T8" fmla="*/ 0 w 21600"/>
              <a:gd name="T9" fmla="*/ 1045462871 h 21600"/>
              <a:gd name="T10" fmla="*/ 1684452206 w 21600"/>
              <a:gd name="T11" fmla="*/ 1499753689 h 21600"/>
              <a:gd name="T12" fmla="*/ 1829560324 w 21600"/>
              <a:gd name="T13" fmla="*/ 1045462871 h 21600"/>
              <a:gd name="T14" fmla="*/ 1045462871 w 21600"/>
              <a:gd name="T15" fmla="*/ 261365718 h 21600"/>
              <a:gd name="T16" fmla="*/ 591073399 w 21600"/>
              <a:gd name="T17" fmla="*/ 406374882 h 21600"/>
              <a:gd name="T18" fmla="*/ 1684452206 w 21600"/>
              <a:gd name="T19" fmla="*/ 1499753689 h 21600"/>
              <a:gd name="T20" fmla="*/ 406374882 w 21600"/>
              <a:gd name="T21" fmla="*/ 591073399 h 21600"/>
              <a:gd name="T22" fmla="*/ 261365718 w 21600"/>
              <a:gd name="T23" fmla="*/ 1045364234 h 21600"/>
              <a:gd name="T24" fmla="*/ 1045462871 w 21600"/>
              <a:gd name="T25" fmla="*/ 1829560324 h 21600"/>
              <a:gd name="T26" fmla="*/ 1499753689 w 21600"/>
              <a:gd name="T27" fmla="*/ 1684452206 h 21600"/>
              <a:gd name="T28" fmla="*/ 406374882 w 21600"/>
              <a:gd name="T29" fmla="*/ 59107339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4" name="AutoShape 38"/>
          <p:cNvSpPr>
            <a:spLocks noChangeAspect="1"/>
          </p:cNvSpPr>
          <p:nvPr/>
        </p:nvSpPr>
        <p:spPr bwMode="auto">
          <a:xfrm>
            <a:off x="6621412" y="2395438"/>
            <a:ext cx="685800" cy="6858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5" name="AutoShape 39"/>
          <p:cNvSpPr>
            <a:spLocks noChangeAspect="1"/>
          </p:cNvSpPr>
          <p:nvPr/>
        </p:nvSpPr>
        <p:spPr bwMode="auto">
          <a:xfrm>
            <a:off x="8221612" y="2319238"/>
            <a:ext cx="914400" cy="9144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6" name="Text Box 36"/>
          <p:cNvSpPr txBox="1">
            <a:spLocks noChangeArrowheads="1"/>
          </p:cNvSpPr>
          <p:nvPr/>
        </p:nvSpPr>
        <p:spPr bwMode="auto">
          <a:xfrm>
            <a:off x="1747777" y="5458390"/>
            <a:ext cx="8903852" cy="584200"/>
          </a:xfrm>
          <a:prstGeom prst="rect">
            <a:avLst/>
          </a:prstGeom>
          <a:solidFill>
            <a:schemeClr val="accent6">
              <a:lumMod val="40000"/>
              <a:lumOff val="60000"/>
            </a:schemeClr>
          </a:solidFill>
          <a:ln>
            <a:noFill/>
          </a:ln>
          <a:extLst/>
        </p:spPr>
        <p:txBody>
          <a:bodyPr wrap="square" lIns="90000" tIns="46800" rIns="90000" bIns="46800"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zh-CN" altLang="en-US" sz="2400" b="1" dirty="0">
                <a:latin typeface="微软雅黑" panose="020B0503020204020204" pitchFamily="34" charset="-122"/>
                <a:ea typeface="微软雅黑" panose="020B0503020204020204" pitchFamily="34" charset="-122"/>
              </a:rPr>
              <a:t>识别奇数错，不能纠错，不保证正确，实现简单，编码效率高</a:t>
            </a:r>
          </a:p>
        </p:txBody>
      </p:sp>
      <p:sp>
        <p:nvSpPr>
          <p:cNvPr id="37" name="文本框 36"/>
          <p:cNvSpPr txBox="1"/>
          <p:nvPr/>
        </p:nvSpPr>
        <p:spPr>
          <a:xfrm>
            <a:off x="2746921" y="4444859"/>
            <a:ext cx="1447203" cy="400110"/>
          </a:xfrm>
          <a:prstGeom prst="rect">
            <a:avLst/>
          </a:prstGeom>
          <a:noFill/>
        </p:spPr>
        <p:txBody>
          <a:bodyPr wrap="square" rtlCol="0">
            <a:spAutoFit/>
          </a:bodyPr>
          <a:lstStyle/>
          <a:p>
            <a:pPr algn="l"/>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正确传输</a:t>
            </a:r>
          </a:p>
        </p:txBody>
      </p:sp>
      <p:sp>
        <p:nvSpPr>
          <p:cNvPr id="38" name="文本框 37"/>
          <p:cNvSpPr txBox="1"/>
          <p:nvPr/>
        </p:nvSpPr>
        <p:spPr>
          <a:xfrm>
            <a:off x="4619129" y="4444859"/>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正常检错</a:t>
            </a:r>
          </a:p>
        </p:txBody>
      </p:sp>
      <p:sp>
        <p:nvSpPr>
          <p:cNvPr id="39" name="文本框 38"/>
          <p:cNvSpPr txBox="1"/>
          <p:nvPr/>
        </p:nvSpPr>
        <p:spPr>
          <a:xfrm>
            <a:off x="6348362" y="4422055"/>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正确检错</a:t>
            </a:r>
          </a:p>
        </p:txBody>
      </p:sp>
      <p:sp>
        <p:nvSpPr>
          <p:cNvPr id="40" name="文本框 39"/>
          <p:cNvSpPr txBox="1"/>
          <p:nvPr/>
        </p:nvSpPr>
        <p:spPr>
          <a:xfrm>
            <a:off x="8221612" y="4416327"/>
            <a:ext cx="1447203" cy="400110"/>
          </a:xfrm>
          <a:prstGeom prst="rect">
            <a:avLst/>
          </a:prstGeom>
          <a:noFill/>
        </p:spPr>
        <p:txBody>
          <a:bodyPr wrap="squar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不能检错</a:t>
            </a:r>
          </a:p>
        </p:txBody>
      </p:sp>
    </p:spTree>
    <p:extLst>
      <p:ext uri="{BB962C8B-B14F-4D97-AF65-F5344CB8AC3E}">
        <p14:creationId xmlns:p14="http://schemas.microsoft.com/office/powerpoint/2010/main" val="281405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1" nodeType="clickEffect">
                                  <p:stCondLst>
                                    <p:cond delay="0"/>
                                  </p:stCondLst>
                                  <p:childTnLst>
                                    <p:anim calcmode="discrete" valueType="str">
                                      <p:cBhvr>
                                        <p:cTn id="41" dur="1000" fill="hold"/>
                                        <p:tgtEl>
                                          <p:spTgt spid="14"/>
                                        </p:tgtEl>
                                        <p:attrNameLst>
                                          <p:attrName>style.visibility</p:attrName>
                                        </p:attrNameLst>
                                      </p:cBhvr>
                                      <p:tavLst>
                                        <p:tav tm="0">
                                          <p:val>
                                            <p:strVal val="hidden"/>
                                          </p:val>
                                        </p:tav>
                                        <p:tav tm="50000">
                                          <p:val>
                                            <p:strVal val="visible"/>
                                          </p:val>
                                        </p:tav>
                                      </p:tavLst>
                                    </p:anim>
                                  </p:childTnLst>
                                </p:cTn>
                              </p:par>
                            </p:childTnLst>
                          </p:cTn>
                        </p:par>
                        <p:par>
                          <p:cTn id="42" fill="hold">
                            <p:stCondLst>
                              <p:cond delay="1000"/>
                            </p:stCondLst>
                            <p:childTnLst>
                              <p:par>
                                <p:cTn id="43" presetID="22" presetClass="entr" presetSubtype="4"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up)">
                                      <p:cBhvr>
                                        <p:cTn id="54" dur="500"/>
                                        <p:tgtEl>
                                          <p:spTgt spid="5"/>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500"/>
                                        <p:tgtEl>
                                          <p:spTgt spid="15"/>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up)">
                                      <p:cBhvr>
                                        <p:cTn id="60" dur="500"/>
                                        <p:tgtEl>
                                          <p:spTgt spid="16"/>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up)">
                                      <p:cBhvr>
                                        <p:cTn id="63" dur="500"/>
                                        <p:tgtEl>
                                          <p:spTgt spid="17"/>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up)">
                                      <p:cBhvr>
                                        <p:cTn id="66" dur="500"/>
                                        <p:tgtEl>
                                          <p:spTgt spid="18"/>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500"/>
                                        <p:tgtEl>
                                          <p:spTgt spid="19"/>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up)">
                                      <p:cBhvr>
                                        <p:cTn id="73" dur="500"/>
                                        <p:tgtEl>
                                          <p:spTgt spid="8"/>
                                        </p:tgtEl>
                                      </p:cBhvr>
                                    </p:animEffect>
                                  </p:childTnLst>
                                </p:cTn>
                              </p:par>
                            </p:childTnLst>
                          </p:cTn>
                        </p:par>
                      </p:childTnLst>
                    </p:cTn>
                  </p:par>
                  <p:par>
                    <p:cTn id="74" fill="hold">
                      <p:stCondLst>
                        <p:cond delay="indefinite"/>
                      </p:stCondLst>
                      <p:childTnLst>
                        <p:par>
                          <p:cTn id="75" fill="hold">
                            <p:stCondLst>
                              <p:cond delay="0"/>
                            </p:stCondLst>
                            <p:childTnLst>
                              <p:par>
                                <p:cTn id="76" presetID="35" presetClass="emph" presetSubtype="0" fill="hold" grpId="1" nodeType="clickEffect">
                                  <p:stCondLst>
                                    <p:cond delay="0"/>
                                  </p:stCondLst>
                                  <p:childTnLst>
                                    <p:anim calcmode="discrete" valueType="str">
                                      <p:cBhvr>
                                        <p:cTn id="77" dur="1000" fill="hold"/>
                                        <p:tgtEl>
                                          <p:spTgt spid="18"/>
                                        </p:tgtEl>
                                        <p:attrNameLst>
                                          <p:attrName>style.visibility</p:attrName>
                                        </p:attrNameLst>
                                      </p:cBhvr>
                                      <p:tavLst>
                                        <p:tav tm="0">
                                          <p:val>
                                            <p:strVal val="hidden"/>
                                          </p:val>
                                        </p:tav>
                                        <p:tav tm="50000">
                                          <p:val>
                                            <p:strVal val="visible"/>
                                          </p:val>
                                        </p:tav>
                                      </p:tavLst>
                                    </p:anim>
                                  </p:childTnLst>
                                </p:cTn>
                              </p:par>
                              <p:par>
                                <p:cTn id="78" presetID="35" presetClass="emph" presetSubtype="0" fill="hold" grpId="1" nodeType="withEffect">
                                  <p:stCondLst>
                                    <p:cond delay="0"/>
                                  </p:stCondLst>
                                  <p:childTnLst>
                                    <p:anim calcmode="discrete" valueType="str">
                                      <p:cBhvr>
                                        <p:cTn id="79" dur="1000" fill="hold"/>
                                        <p:tgtEl>
                                          <p:spTgt spid="17"/>
                                        </p:tgtEl>
                                        <p:attrNameLst>
                                          <p:attrName>style.visibility</p:attrName>
                                        </p:attrNameLst>
                                      </p:cBhvr>
                                      <p:tavLst>
                                        <p:tav tm="0">
                                          <p:val>
                                            <p:strVal val="hidden"/>
                                          </p:val>
                                        </p:tav>
                                        <p:tav tm="50000">
                                          <p:val>
                                            <p:strVal val="visible"/>
                                          </p:val>
                                        </p:tav>
                                      </p:tavLst>
                                    </p:anim>
                                  </p:childTnLst>
                                </p:cTn>
                              </p:par>
                              <p:par>
                                <p:cTn id="80" presetID="35" presetClass="emph" presetSubtype="0" fill="hold" grpId="1" nodeType="withEffect">
                                  <p:stCondLst>
                                    <p:cond delay="0"/>
                                  </p:stCondLst>
                                  <p:childTnLst>
                                    <p:anim calcmode="discrete" valueType="str">
                                      <p:cBhvr>
                                        <p:cTn id="81"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82" fill="hold">
                            <p:stCondLst>
                              <p:cond delay="1000"/>
                            </p:stCondLst>
                            <p:childTnLst>
                              <p:par>
                                <p:cTn id="83" presetID="22" presetClass="entr" presetSubtype="4" fill="hold" grpId="0" nodeType="after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down)">
                                      <p:cBhvr>
                                        <p:cTn id="85" dur="500"/>
                                        <p:tgtEl>
                                          <p:spTgt spid="34"/>
                                        </p:tgtEl>
                                      </p:cBhvr>
                                    </p:animEffect>
                                  </p:childTnLst>
                                </p:cTn>
                              </p:par>
                            </p:childTnLst>
                          </p:cTn>
                        </p:par>
                        <p:par>
                          <p:cTn id="86" fill="hold">
                            <p:stCondLst>
                              <p:cond delay="1500"/>
                            </p:stCondLst>
                            <p:childTnLst>
                              <p:par>
                                <p:cTn id="87" presetID="22" presetClass="entr" presetSubtype="8"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left)">
                                      <p:cBhvr>
                                        <p:cTn id="89" dur="500"/>
                                        <p:tgtEl>
                                          <p:spTgt spid="3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wipe(up)">
                                      <p:cBhvr>
                                        <p:cTn id="94" dur="500"/>
                                        <p:tgtEl>
                                          <p:spTgt spid="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up)">
                                      <p:cBhvr>
                                        <p:cTn id="99" dur="500"/>
                                        <p:tgtEl>
                                          <p:spTgt spid="9"/>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wipe(up)">
                                      <p:cBhvr>
                                        <p:cTn id="102" dur="500"/>
                                        <p:tgtEl>
                                          <p:spTgt spid="20"/>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up)">
                                      <p:cBhvr>
                                        <p:cTn id="105" dur="500"/>
                                        <p:tgtEl>
                                          <p:spTgt spid="21"/>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wipe(up)">
                                      <p:cBhvr>
                                        <p:cTn id="108" dur="500"/>
                                        <p:tgtEl>
                                          <p:spTgt spid="22"/>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wipe(up)">
                                      <p:cBhvr>
                                        <p:cTn id="111" dur="500"/>
                                        <p:tgtEl>
                                          <p:spTgt spid="23"/>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wipe(up)">
                                      <p:cBhvr>
                                        <p:cTn id="114" dur="500"/>
                                        <p:tgtEl>
                                          <p:spTgt spid="24"/>
                                        </p:tgtEl>
                                      </p:cBhvr>
                                    </p:animEffect>
                                  </p:childTnLst>
                                </p:cTn>
                              </p:par>
                            </p:childTnLst>
                          </p:cTn>
                        </p:par>
                        <p:par>
                          <p:cTn id="115" fill="hold">
                            <p:stCondLst>
                              <p:cond delay="500"/>
                            </p:stCondLst>
                            <p:childTnLst>
                              <p:par>
                                <p:cTn id="116" presetID="22" presetClass="entr" presetSubtype="4" fill="hold" grpId="0" nodeType="after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down)">
                                      <p:cBhvr>
                                        <p:cTn id="118" dur="500"/>
                                        <p:tgtEl>
                                          <p:spTgt spid="35"/>
                                        </p:tgtEl>
                                      </p:cBhvr>
                                    </p:animEffect>
                                  </p:childTnLst>
                                </p:cTn>
                              </p:par>
                              <p:par>
                                <p:cTn id="119" presetID="35" presetClass="emph" presetSubtype="0" fill="hold" grpId="1" nodeType="withEffect">
                                  <p:stCondLst>
                                    <p:cond delay="0"/>
                                  </p:stCondLst>
                                  <p:childTnLst>
                                    <p:anim calcmode="discrete" valueType="str">
                                      <p:cBhvr>
                                        <p:cTn id="120" dur="1000" fill="hold"/>
                                        <p:tgtEl>
                                          <p:spTgt spid="23"/>
                                        </p:tgtEl>
                                        <p:attrNameLst>
                                          <p:attrName>style.visibility</p:attrName>
                                        </p:attrNameLst>
                                      </p:cBhvr>
                                      <p:tavLst>
                                        <p:tav tm="0">
                                          <p:val>
                                            <p:strVal val="hidden"/>
                                          </p:val>
                                        </p:tav>
                                        <p:tav tm="50000">
                                          <p:val>
                                            <p:strVal val="visible"/>
                                          </p:val>
                                        </p:tav>
                                      </p:tavLst>
                                    </p:anim>
                                  </p:childTnLst>
                                </p:cTn>
                              </p:par>
                              <p:par>
                                <p:cTn id="121" presetID="35" presetClass="emph" presetSubtype="0" fill="hold" grpId="1" nodeType="withEffect">
                                  <p:stCondLst>
                                    <p:cond delay="0"/>
                                  </p:stCondLst>
                                  <p:childTnLst>
                                    <p:anim calcmode="discrete" valueType="str">
                                      <p:cBhvr>
                                        <p:cTn id="122" dur="1000" fill="hold"/>
                                        <p:tgtEl>
                                          <p:spTgt spid="22"/>
                                        </p:tgtEl>
                                        <p:attrNameLst>
                                          <p:attrName>style.visibility</p:attrName>
                                        </p:attrNameLst>
                                      </p:cBhvr>
                                      <p:tavLst>
                                        <p:tav tm="0">
                                          <p:val>
                                            <p:strVal val="hidden"/>
                                          </p:val>
                                        </p:tav>
                                        <p:tav tm="50000">
                                          <p:val>
                                            <p:strVal val="visible"/>
                                          </p:val>
                                        </p:tav>
                                      </p:tavLst>
                                    </p:anim>
                                  </p:childTnLst>
                                </p:cTn>
                              </p:par>
                              <p:par>
                                <p:cTn id="123" presetID="35" presetClass="emph" presetSubtype="0" fill="hold" grpId="1" nodeType="withEffect">
                                  <p:stCondLst>
                                    <p:cond delay="0"/>
                                  </p:stCondLst>
                                  <p:childTnLst>
                                    <p:anim calcmode="discrete" valueType="str">
                                      <p:cBhvr>
                                        <p:cTn id="124" dur="1000" fill="hold"/>
                                        <p:tgtEl>
                                          <p:spTgt spid="21"/>
                                        </p:tgtEl>
                                        <p:attrNameLst>
                                          <p:attrName>style.visibility</p:attrName>
                                        </p:attrNameLst>
                                      </p:cBhvr>
                                      <p:tavLst>
                                        <p:tav tm="0">
                                          <p:val>
                                            <p:strVal val="hidden"/>
                                          </p:val>
                                        </p:tav>
                                        <p:tav tm="50000">
                                          <p:val>
                                            <p:strVal val="visible"/>
                                          </p:val>
                                        </p:tav>
                                      </p:tavLst>
                                    </p:anim>
                                  </p:childTnLst>
                                </p:cTn>
                              </p:par>
                              <p:par>
                                <p:cTn id="125" presetID="35" presetClass="emph" presetSubtype="0" fill="hold" grpId="1" nodeType="withEffect">
                                  <p:stCondLst>
                                    <p:cond delay="0"/>
                                  </p:stCondLst>
                                  <p:childTnLst>
                                    <p:anim calcmode="discrete" valueType="str">
                                      <p:cBhvr>
                                        <p:cTn id="126"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27" fill="hold">
                            <p:stCondLst>
                              <p:cond delay="1500"/>
                            </p:stCondLst>
                            <p:childTnLst>
                              <p:par>
                                <p:cTn id="128" presetID="22" presetClass="entr" presetSubtype="8" fill="hold" grpId="0" nodeType="afterEffect">
                                  <p:stCondLst>
                                    <p:cond delay="0"/>
                                  </p:stCondLst>
                                  <p:childTnLst>
                                    <p:set>
                                      <p:cBhvr>
                                        <p:cTn id="129" dur="1" fill="hold">
                                          <p:stCondLst>
                                            <p:cond delay="0"/>
                                          </p:stCondLst>
                                        </p:cTn>
                                        <p:tgtEl>
                                          <p:spTgt spid="40"/>
                                        </p:tgtEl>
                                        <p:attrNameLst>
                                          <p:attrName>style.visibility</p:attrName>
                                        </p:attrNameLst>
                                      </p:cBhvr>
                                      <p:to>
                                        <p:strVal val="visible"/>
                                      </p:to>
                                    </p:set>
                                    <p:animEffect transition="in" filter="wipe(left)">
                                      <p:cBhvr>
                                        <p:cTn id="130" dur="500"/>
                                        <p:tgtEl>
                                          <p:spTgt spid="4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wipe(left)">
                                      <p:cBhvr>
                                        <p:cTn id="1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p:bldP spid="6" grpId="0" autoUpdateAnimBg="0"/>
      <p:bldP spid="7" grpId="0"/>
      <p:bldP spid="8" grpId="0" autoUpdateAnimBg="0"/>
      <p:bldP spid="9" grpId="0" autoUpdateAnimBg="0"/>
      <p:bldP spid="10" grpId="0" animBg="1"/>
      <p:bldP spid="11" grpId="0" animBg="1"/>
      <p:bldP spid="12" grpId="0" animBg="1"/>
      <p:bldP spid="13" grpId="0" animBg="1"/>
      <p:bldP spid="14" grpId="0" animBg="1"/>
      <p:bldP spid="14" grpId="1" animBg="1"/>
      <p:bldP spid="15" grpId="0" animBg="1"/>
      <p:bldP spid="16" grpId="0" animBg="1"/>
      <p:bldP spid="16" grpId="1"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33" grpId="0" animBg="1"/>
      <p:bldP spid="34" grpId="0" animBg="1"/>
      <p:bldP spid="35" grpId="0" animBg="1"/>
      <p:bldP spid="36" grpId="0" animBg="1" autoUpdateAnimBg="0"/>
      <p:bldP spid="37" grpId="0"/>
      <p:bldP spid="38" grpId="0"/>
      <p:bldP spid="39" grpId="0"/>
      <p:bldP spid="4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奇偶校验应用场合</a:t>
            </a:r>
          </a:p>
        </p:txBody>
      </p:sp>
      <p:pic>
        <p:nvPicPr>
          <p:cNvPr id="9" name="图片 8"/>
          <p:cNvPicPr>
            <a:picLocks noChangeAspect="1"/>
          </p:cNvPicPr>
          <p:nvPr/>
        </p:nvPicPr>
        <p:blipFill>
          <a:blip r:embed="rId3"/>
          <a:stretch>
            <a:fillRect/>
          </a:stretch>
        </p:blipFill>
        <p:spPr>
          <a:xfrm>
            <a:off x="708478" y="1441222"/>
            <a:ext cx="3771900" cy="2219325"/>
          </a:xfrm>
          <a:prstGeom prst="rect">
            <a:avLst/>
          </a:prstGeom>
        </p:spPr>
      </p:pic>
      <p:grpSp>
        <p:nvGrpSpPr>
          <p:cNvPr id="4" name="组合 3"/>
          <p:cNvGrpSpPr/>
          <p:nvPr/>
        </p:nvGrpSpPr>
        <p:grpSpPr>
          <a:xfrm>
            <a:off x="5379887" y="1441222"/>
            <a:ext cx="5373163" cy="2087563"/>
            <a:chOff x="5908335" y="4097337"/>
            <a:chExt cx="5373163" cy="2087563"/>
          </a:xfrm>
        </p:grpSpPr>
        <p:pic>
          <p:nvPicPr>
            <p:cNvPr id="10" name="Picture 13"/>
            <p:cNvPicPr>
              <a:picLocks noChangeAspect="1" noChangeArrowheads="1"/>
            </p:cNvPicPr>
            <p:nvPr/>
          </p:nvPicPr>
          <p:blipFill>
            <a:blip r:embed="rId4" cstate="print"/>
            <a:srcRect/>
            <a:stretch>
              <a:fillRect/>
            </a:stretch>
          </p:blipFill>
          <p:spPr bwMode="auto">
            <a:xfrm>
              <a:off x="5908335" y="4198458"/>
              <a:ext cx="5373163" cy="1986442"/>
            </a:xfrm>
            <a:prstGeom prst="rect">
              <a:avLst/>
            </a:prstGeom>
            <a:noFill/>
            <a:ln w="9525">
              <a:noFill/>
              <a:miter lim="800000"/>
              <a:headEnd/>
              <a:tailEnd/>
            </a:ln>
          </p:spPr>
        </p:pic>
        <p:grpSp>
          <p:nvGrpSpPr>
            <p:cNvPr id="24" name="组合 23"/>
            <p:cNvGrpSpPr/>
            <p:nvPr/>
          </p:nvGrpSpPr>
          <p:grpSpPr>
            <a:xfrm>
              <a:off x="7631594" y="4097337"/>
              <a:ext cx="1926644" cy="502619"/>
              <a:chOff x="3069458" y="5287335"/>
              <a:chExt cx="1926644" cy="502619"/>
            </a:xfrm>
          </p:grpSpPr>
          <p:sp>
            <p:nvSpPr>
              <p:cNvPr id="25" name="矩形 24"/>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418209" y="5338589"/>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磁盘阵列</a:t>
                </a:r>
              </a:p>
            </p:txBody>
          </p:sp>
        </p:grpSp>
      </p:grpSp>
      <p:sp>
        <p:nvSpPr>
          <p:cNvPr id="27" name="矩形 26"/>
          <p:cNvSpPr/>
          <p:nvPr/>
        </p:nvSpPr>
        <p:spPr>
          <a:xfrm>
            <a:off x="9465636" y="2526025"/>
            <a:ext cx="1926644" cy="502619"/>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 能纠错？</a:t>
            </a:r>
          </a:p>
        </p:txBody>
      </p:sp>
      <p:pic>
        <p:nvPicPr>
          <p:cNvPr id="16" name="图片 15">
            <a:extLst>
              <a:ext uri="{FF2B5EF4-FFF2-40B4-BE49-F238E27FC236}">
                <a16:creationId xmlns:a16="http://schemas.microsoft.com/office/drawing/2014/main" id="{B8020BEE-4D16-4AA7-99A3-6AE4613EA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938" y="4327635"/>
            <a:ext cx="4511117" cy="1867602"/>
          </a:xfrm>
          <a:prstGeom prst="rect">
            <a:avLst/>
          </a:prstGeom>
        </p:spPr>
      </p:pic>
      <p:grpSp>
        <p:nvGrpSpPr>
          <p:cNvPr id="17" name="组合 16">
            <a:extLst>
              <a:ext uri="{FF2B5EF4-FFF2-40B4-BE49-F238E27FC236}">
                <a16:creationId xmlns:a16="http://schemas.microsoft.com/office/drawing/2014/main" id="{81237B05-4A82-4D95-82B4-9EE763BC0CCA}"/>
              </a:ext>
            </a:extLst>
          </p:cNvPr>
          <p:cNvGrpSpPr/>
          <p:nvPr/>
        </p:nvGrpSpPr>
        <p:grpSpPr>
          <a:xfrm>
            <a:off x="5980046" y="4573981"/>
            <a:ext cx="5255716" cy="1579925"/>
            <a:chOff x="5947389" y="1606802"/>
            <a:chExt cx="5255716" cy="1579925"/>
          </a:xfrm>
        </p:grpSpPr>
        <p:pic>
          <p:nvPicPr>
            <p:cNvPr id="20" name="图片 19">
              <a:extLst>
                <a:ext uri="{FF2B5EF4-FFF2-40B4-BE49-F238E27FC236}">
                  <a16:creationId xmlns:a16="http://schemas.microsoft.com/office/drawing/2014/main" id="{6E3504FD-0C23-4C95-A991-4E3712AC4ED7}"/>
                </a:ext>
              </a:extLst>
            </p:cNvPr>
            <p:cNvPicPr>
              <a:picLocks noChangeAspect="1"/>
            </p:cNvPicPr>
            <p:nvPr/>
          </p:nvPicPr>
          <p:blipFill rotWithShape="1">
            <a:blip r:embed="rId6">
              <a:extLst>
                <a:ext uri="{28A0092B-C50C-407E-A947-70E740481C1C}">
                  <a14:useLocalDpi xmlns:a14="http://schemas.microsoft.com/office/drawing/2010/main" val="0"/>
                </a:ext>
              </a:extLst>
            </a:blip>
            <a:srcRect l="15406" t="34375" r="14716" b="34375"/>
            <a:stretch/>
          </p:blipFill>
          <p:spPr>
            <a:xfrm rot="20367123">
              <a:off x="5947389" y="1606802"/>
              <a:ext cx="5255716" cy="1175191"/>
            </a:xfrm>
            <a:prstGeom prst="rect">
              <a:avLst/>
            </a:prstGeom>
          </p:spPr>
        </p:pic>
        <p:grpSp>
          <p:nvGrpSpPr>
            <p:cNvPr id="21" name="组合 20">
              <a:extLst>
                <a:ext uri="{FF2B5EF4-FFF2-40B4-BE49-F238E27FC236}">
                  <a16:creationId xmlns:a16="http://schemas.microsoft.com/office/drawing/2014/main" id="{91B570B0-CAA9-4FF1-ADC8-A94D67A31698}"/>
                </a:ext>
              </a:extLst>
            </p:cNvPr>
            <p:cNvGrpSpPr/>
            <p:nvPr/>
          </p:nvGrpSpPr>
          <p:grpSpPr>
            <a:xfrm>
              <a:off x="9076778" y="2684108"/>
              <a:ext cx="1926644" cy="502619"/>
              <a:chOff x="3069458" y="5287335"/>
              <a:chExt cx="1926644" cy="502619"/>
            </a:xfrm>
          </p:grpSpPr>
          <p:sp>
            <p:nvSpPr>
              <p:cNvPr id="22" name="矩形 21">
                <a:extLst>
                  <a:ext uri="{FF2B5EF4-FFF2-40B4-BE49-F238E27FC236}">
                    <a16:creationId xmlns:a16="http://schemas.microsoft.com/office/drawing/2014/main" id="{EF2DAF15-1000-4347-9D75-92FE349E5EC9}"/>
                  </a:ext>
                </a:extLst>
              </p:cNvPr>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9559D05-D82D-430A-8661-D9EC32BFBAA4}"/>
                  </a:ext>
                </a:extLst>
              </p:cNvPr>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5" name="矩形 4">
            <a:extLst>
              <a:ext uri="{FF2B5EF4-FFF2-40B4-BE49-F238E27FC236}">
                <a16:creationId xmlns:a16="http://schemas.microsoft.com/office/drawing/2014/main" id="{ADE25431-A510-47DA-84D5-128C3F7D42D2}"/>
              </a:ext>
            </a:extLst>
          </p:cNvPr>
          <p:cNvSpPr/>
          <p:nvPr/>
        </p:nvSpPr>
        <p:spPr>
          <a:xfrm>
            <a:off x="7678761" y="6195237"/>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Tree>
    <p:extLst>
      <p:ext uri="{BB962C8B-B14F-4D97-AF65-F5344CB8AC3E}">
        <p14:creationId xmlns:p14="http://schemas.microsoft.com/office/powerpoint/2010/main" val="35201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校验和 </a:t>
            </a:r>
            <a:r>
              <a:rPr lang="en-US" altLang="zh-CN" dirty="0" err="1"/>
              <a:t>CheckSum</a:t>
            </a:r>
            <a:endParaRPr lang="zh-CN" altLang="en-US" dirty="0"/>
          </a:p>
        </p:txBody>
      </p:sp>
      <p:sp>
        <p:nvSpPr>
          <p:cNvPr id="3" name="内容占位符 2"/>
          <p:cNvSpPr>
            <a:spLocks noGrp="1"/>
          </p:cNvSpPr>
          <p:nvPr>
            <p:ph idx="1"/>
          </p:nvPr>
        </p:nvSpPr>
        <p:spPr/>
        <p:txBody>
          <a:bodyPr/>
          <a:lstStyle/>
          <a:p>
            <a:pPr marL="285750" indent="-285750"/>
            <a:r>
              <a:rPr lang="en-US" altLang="zh-CN" dirty="0">
                <a:ea typeface="宋体" panose="02010600030101010101" pitchFamily="2" charset="-122"/>
              </a:rPr>
              <a:t>Sender: add all words of a packet and append the result (checksum) to the packet</a:t>
            </a:r>
          </a:p>
          <a:p>
            <a:pPr marL="285750" indent="-285750"/>
            <a:r>
              <a:rPr lang="en-US" altLang="zh-CN" dirty="0">
                <a:ea typeface="宋体" panose="02010600030101010101" pitchFamily="2" charset="-122"/>
              </a:rPr>
              <a:t>Receiver: add all words of a received packet   and compare the result with the checksum</a:t>
            </a:r>
          </a:p>
          <a:p>
            <a:pPr marL="285750" indent="-285750"/>
            <a:r>
              <a:rPr lang="en-US" altLang="zh-CN" dirty="0">
                <a:ea typeface="宋体" panose="02010600030101010101" pitchFamily="2" charset="-122"/>
              </a:rPr>
              <a:t>Internet checksum</a:t>
            </a:r>
          </a:p>
          <a:p>
            <a:pPr marL="285750" indent="-285750"/>
            <a:endParaRPr lang="en-US" altLang="zh-CN"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12934177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二维奇偶校验</a:t>
            </a:r>
          </a:p>
        </p:txBody>
      </p:sp>
      <p:sp>
        <p:nvSpPr>
          <p:cNvPr id="3" name="内容占位符 2"/>
          <p:cNvSpPr>
            <a:spLocks noGrp="1"/>
          </p:cNvSpPr>
          <p:nvPr>
            <p:ph idx="1"/>
          </p:nvPr>
        </p:nvSpPr>
        <p:spPr>
          <a:xfrm>
            <a:off x="487822" y="942764"/>
            <a:ext cx="10515599" cy="1231703"/>
          </a:xfrm>
        </p:spPr>
        <p:txBody>
          <a:bodyPr/>
          <a:lstStyle/>
          <a:p>
            <a:pPr eaLnBrk="1" hangingPunct="1"/>
            <a:r>
              <a:rPr lang="zh-CN" altLang="zh-CN" dirty="0"/>
              <a:t>若干数据一个校验位</a:t>
            </a:r>
          </a:p>
          <a:p>
            <a:pPr eaLnBrk="1" hangingPunct="1"/>
            <a:r>
              <a:rPr lang="zh-CN" altLang="zh-CN" dirty="0"/>
              <a:t>整个数据包增加一个校验字节</a:t>
            </a:r>
          </a:p>
          <a:p>
            <a:endParaRPr lang="zh-CN" altLang="en-US" dirty="0"/>
          </a:p>
        </p:txBody>
      </p:sp>
      <p:grpSp>
        <p:nvGrpSpPr>
          <p:cNvPr id="4" name="组合 3"/>
          <p:cNvGrpSpPr/>
          <p:nvPr/>
        </p:nvGrpSpPr>
        <p:grpSpPr>
          <a:xfrm>
            <a:off x="5000613" y="2336513"/>
            <a:ext cx="2129394" cy="3418726"/>
            <a:chOff x="5074378" y="2694631"/>
            <a:chExt cx="1613711" cy="2590801"/>
          </a:xfrm>
        </p:grpSpPr>
        <p:sp>
          <p:nvSpPr>
            <p:cNvPr id="5" name="Text Box 4"/>
            <p:cNvSpPr txBox="1">
              <a:spLocks noChangeArrowheads="1"/>
            </p:cNvSpPr>
            <p:nvPr/>
          </p:nvSpPr>
          <p:spPr bwMode="auto">
            <a:xfrm>
              <a:off x="5086162" y="2694633"/>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6"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7"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8"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9"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0"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12"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0010110</a:t>
              </a:r>
            </a:p>
          </p:txBody>
        </p:sp>
        <p:sp>
          <p:nvSpPr>
            <p:cNvPr id="13"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14"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15" name="Rectangle 14"/>
            <p:cNvSpPr>
              <a:spLocks noChangeArrowheads="1"/>
            </p:cNvSpPr>
            <p:nvPr/>
          </p:nvSpPr>
          <p:spPr bwMode="auto">
            <a:xfrm>
              <a:off x="6307089" y="2694631"/>
              <a:ext cx="381000" cy="304800"/>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6" name="Rectangle 15"/>
            <p:cNvSpPr>
              <a:spLocks noChangeArrowheads="1"/>
            </p:cNvSpPr>
            <p:nvPr/>
          </p:nvSpPr>
          <p:spPr bwMode="auto">
            <a:xfrm>
              <a:off x="6307088" y="31518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7" name="Rectangle 16"/>
            <p:cNvSpPr>
              <a:spLocks noChangeArrowheads="1"/>
            </p:cNvSpPr>
            <p:nvPr/>
          </p:nvSpPr>
          <p:spPr bwMode="auto">
            <a:xfrm>
              <a:off x="6307088" y="36090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8" name="Rectangle 17"/>
            <p:cNvSpPr>
              <a:spLocks noChangeArrowheads="1"/>
            </p:cNvSpPr>
            <p:nvPr/>
          </p:nvSpPr>
          <p:spPr bwMode="auto">
            <a:xfrm>
              <a:off x="6307088" y="40662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9" name="Rectangle 18"/>
            <p:cNvSpPr>
              <a:spLocks noChangeArrowheads="1"/>
            </p:cNvSpPr>
            <p:nvPr/>
          </p:nvSpPr>
          <p:spPr bwMode="auto">
            <a:xfrm>
              <a:off x="6307088" y="45234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20"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21"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22" name="组合 21"/>
          <p:cNvGrpSpPr/>
          <p:nvPr/>
        </p:nvGrpSpPr>
        <p:grpSpPr>
          <a:xfrm>
            <a:off x="6610631" y="5293969"/>
            <a:ext cx="2902909" cy="1184704"/>
            <a:chOff x="7629270" y="5261940"/>
            <a:chExt cx="2902909" cy="1184704"/>
          </a:xfrm>
        </p:grpSpPr>
        <p:grpSp>
          <p:nvGrpSpPr>
            <p:cNvPr id="23" name="组合 22"/>
            <p:cNvGrpSpPr/>
            <p:nvPr/>
          </p:nvGrpSpPr>
          <p:grpSpPr>
            <a:xfrm>
              <a:off x="7629270" y="5261940"/>
              <a:ext cx="781307" cy="743207"/>
              <a:chOff x="7629270" y="5261940"/>
              <a:chExt cx="781307" cy="743207"/>
            </a:xfrm>
          </p:grpSpPr>
          <p:sp>
            <p:nvSpPr>
              <p:cNvPr id="25" name="椭圆 24"/>
              <p:cNvSpPr/>
              <p:nvPr/>
            </p:nvSpPr>
            <p:spPr>
              <a:xfrm>
                <a:off x="7629270" y="5261940"/>
                <a:ext cx="517246" cy="517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6" name="直接箭头连接符 25"/>
              <p:cNvCxnSpPr>
                <a:stCxn id="25" idx="5"/>
              </p:cNvCxnSpPr>
              <p:nvPr/>
            </p:nvCxnSpPr>
            <p:spPr>
              <a:xfrm>
                <a:off x="8070767" y="5703437"/>
                <a:ext cx="339810" cy="30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8039189" y="6077312"/>
              <a:ext cx="249299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行列是否均满足奇偶性</a:t>
              </a:r>
            </a:p>
          </p:txBody>
        </p:sp>
      </p:grpSp>
    </p:spTree>
    <p:extLst>
      <p:ext uri="{BB962C8B-B14F-4D97-AF65-F5344CB8AC3E}">
        <p14:creationId xmlns:p14="http://schemas.microsoft.com/office/powerpoint/2010/main" val="25632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685587"/>
          </a:xfrm>
        </p:spPr>
        <p:txBody>
          <a:bodyPr/>
          <a:lstStyle/>
          <a:p>
            <a:r>
              <a:rPr lang="en-US" altLang="zh-CN" dirty="0">
                <a:ea typeface="宋体" panose="02010600030101010101" pitchFamily="2" charset="-122"/>
              </a:rPr>
              <a:t> All 1-bit errors</a:t>
            </a:r>
          </a:p>
          <a:p>
            <a:endParaRPr lang="zh-CN" altLang="en-US" dirty="0"/>
          </a:p>
        </p:txBody>
      </p:sp>
      <p:grpSp>
        <p:nvGrpSpPr>
          <p:cNvPr id="4" name="组合 3">
            <a:extLst>
              <a:ext uri="{FF2B5EF4-FFF2-40B4-BE49-F238E27FC236}">
                <a16:creationId xmlns:a16="http://schemas.microsoft.com/office/drawing/2014/main" id="{B3CF6D3A-7DF2-4B0E-BB99-DB26DF73D2D7}"/>
              </a:ext>
            </a:extLst>
          </p:cNvPr>
          <p:cNvGrpSpPr/>
          <p:nvPr/>
        </p:nvGrpSpPr>
        <p:grpSpPr>
          <a:xfrm>
            <a:off x="3447716" y="3416911"/>
            <a:ext cx="2025638" cy="389918"/>
            <a:chOff x="3447716" y="3416911"/>
            <a:chExt cx="2025638" cy="389918"/>
          </a:xfrm>
        </p:grpSpPr>
        <p:sp>
          <p:nvSpPr>
            <p:cNvPr id="22" name="Text Box 21"/>
            <p:cNvSpPr txBox="1">
              <a:spLocks noChangeArrowheads="1"/>
            </p:cNvSpPr>
            <p:nvPr/>
          </p:nvSpPr>
          <p:spPr bwMode="auto">
            <a:xfrm>
              <a:off x="3447716"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3" name="Freeform 22"/>
            <p:cNvSpPr>
              <a:spLocks/>
            </p:cNvSpPr>
            <p:nvPr/>
          </p:nvSpPr>
          <p:spPr bwMode="auto">
            <a:xfrm>
              <a:off x="4330354"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28" name="组合 27"/>
          <p:cNvGrpSpPr/>
          <p:nvPr/>
        </p:nvGrpSpPr>
        <p:grpSpPr>
          <a:xfrm>
            <a:off x="4939241" y="1907448"/>
            <a:ext cx="2129394" cy="3399872"/>
            <a:chOff x="5074378" y="2708919"/>
            <a:chExt cx="1613711" cy="2576513"/>
          </a:xfrm>
        </p:grpSpPr>
        <p:sp>
          <p:nvSpPr>
            <p:cNvPr id="29"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0"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1"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2"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6"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0110</a:t>
              </a:r>
            </a:p>
          </p:txBody>
        </p:sp>
        <p:sp>
          <p:nvSpPr>
            <p:cNvPr id="37"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38"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39"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0"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1"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3"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4"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5"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5" name="组合 4">
            <a:extLst>
              <a:ext uri="{FF2B5EF4-FFF2-40B4-BE49-F238E27FC236}">
                <a16:creationId xmlns:a16="http://schemas.microsoft.com/office/drawing/2014/main" id="{FBEEB8F2-C1E1-476C-BE1D-16B1F9419123}"/>
              </a:ext>
            </a:extLst>
          </p:cNvPr>
          <p:cNvGrpSpPr/>
          <p:nvPr/>
        </p:nvGrpSpPr>
        <p:grpSpPr>
          <a:xfrm>
            <a:off x="7091784" y="2943083"/>
            <a:ext cx="2318445" cy="366767"/>
            <a:chOff x="7091784" y="2943083"/>
            <a:chExt cx="2318445" cy="366767"/>
          </a:xfrm>
        </p:grpSpPr>
        <p:sp>
          <p:nvSpPr>
            <p:cNvPr id="51" name="Text Box 21"/>
            <p:cNvSpPr txBox="1">
              <a:spLocks noChangeArrowheads="1"/>
            </p:cNvSpPr>
            <p:nvPr/>
          </p:nvSpPr>
          <p:spPr bwMode="auto">
            <a:xfrm>
              <a:off x="7164973" y="294308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2" name="直接箭头连接符 51"/>
            <p:cNvCxnSpPr/>
            <p:nvPr/>
          </p:nvCxnSpPr>
          <p:spPr>
            <a:xfrm flipH="1">
              <a:off x="7091784" y="330985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BB12A1CD-553B-460F-A4B3-64B03385BBC9}"/>
              </a:ext>
            </a:extLst>
          </p:cNvPr>
          <p:cNvGrpSpPr/>
          <p:nvPr/>
        </p:nvGrpSpPr>
        <p:grpSpPr>
          <a:xfrm>
            <a:off x="5473354" y="5318895"/>
            <a:ext cx="2212246" cy="571069"/>
            <a:chOff x="5473354" y="5318895"/>
            <a:chExt cx="2212246" cy="571069"/>
          </a:xfrm>
        </p:grpSpPr>
        <p:sp>
          <p:nvSpPr>
            <p:cNvPr id="48" name="Text Box 21"/>
            <p:cNvSpPr txBox="1">
              <a:spLocks noChangeArrowheads="1"/>
            </p:cNvSpPr>
            <p:nvPr/>
          </p:nvSpPr>
          <p:spPr bwMode="auto">
            <a:xfrm>
              <a:off x="5493444" y="552319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0" name="直接箭头连接符 49"/>
            <p:cNvCxnSpPr/>
            <p:nvPr/>
          </p:nvCxnSpPr>
          <p:spPr>
            <a:xfrm flipV="1">
              <a:off x="5473354"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473354" y="586364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869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671723"/>
          </a:xfrm>
        </p:spPr>
        <p:txBody>
          <a:bodyPr/>
          <a:lstStyle/>
          <a:p>
            <a:r>
              <a:rPr lang="en-US" altLang="zh-CN" dirty="0">
                <a:ea typeface="宋体" panose="02010600030101010101" pitchFamily="2" charset="-122"/>
              </a:rPr>
              <a:t> All 2-bit errors</a:t>
            </a:r>
          </a:p>
          <a:p>
            <a:endParaRPr lang="zh-CN" altLang="en-US" dirty="0"/>
          </a:p>
        </p:txBody>
      </p:sp>
      <p:grpSp>
        <p:nvGrpSpPr>
          <p:cNvPr id="4" name="组合 3">
            <a:extLst>
              <a:ext uri="{FF2B5EF4-FFF2-40B4-BE49-F238E27FC236}">
                <a16:creationId xmlns:a16="http://schemas.microsoft.com/office/drawing/2014/main" id="{528D1086-E6A0-4BD0-8011-1182798411F4}"/>
              </a:ext>
            </a:extLst>
          </p:cNvPr>
          <p:cNvGrpSpPr/>
          <p:nvPr/>
        </p:nvGrpSpPr>
        <p:grpSpPr>
          <a:xfrm>
            <a:off x="3436141" y="3416911"/>
            <a:ext cx="2730002" cy="389918"/>
            <a:chOff x="3436141" y="3416911"/>
            <a:chExt cx="2730002" cy="389918"/>
          </a:xfrm>
        </p:grpSpPr>
        <p:sp>
          <p:nvSpPr>
            <p:cNvPr id="25" name="Freeform 24"/>
            <p:cNvSpPr>
              <a:spLocks/>
            </p:cNvSpPr>
            <p:nvPr/>
          </p:nvSpPr>
          <p:spPr bwMode="auto">
            <a:xfrm>
              <a:off x="5023143" y="343089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8"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a:spLocks/>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30" name="组合 29"/>
          <p:cNvGrpSpPr/>
          <p:nvPr/>
        </p:nvGrpSpPr>
        <p:grpSpPr>
          <a:xfrm>
            <a:off x="4927666" y="190744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8" name="Text Box 11"/>
            <p:cNvSpPr txBox="1">
              <a:spLocks noChangeArrowheads="1"/>
            </p:cNvSpPr>
            <p:nvPr/>
          </p:nvSpPr>
          <p:spPr bwMode="auto">
            <a:xfrm>
              <a:off x="5081402"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5" name="组合 4">
            <a:extLst>
              <a:ext uri="{FF2B5EF4-FFF2-40B4-BE49-F238E27FC236}">
                <a16:creationId xmlns:a16="http://schemas.microsoft.com/office/drawing/2014/main" id="{0D66B3DD-142C-432D-9412-DEC353FF4D15}"/>
              </a:ext>
            </a:extLst>
          </p:cNvPr>
          <p:cNvGrpSpPr/>
          <p:nvPr/>
        </p:nvGrpSpPr>
        <p:grpSpPr>
          <a:xfrm>
            <a:off x="4908141" y="5307320"/>
            <a:ext cx="2172069" cy="958525"/>
            <a:chOff x="4908141" y="5307320"/>
            <a:chExt cx="2172069" cy="958525"/>
          </a:xfrm>
        </p:grpSpPr>
        <p:sp>
          <p:nvSpPr>
            <p:cNvPr id="48" name="Text Box 21"/>
            <p:cNvSpPr txBox="1">
              <a:spLocks noChangeArrowheads="1"/>
            </p:cNvSpPr>
            <p:nvPr/>
          </p:nvSpPr>
          <p:spPr bwMode="auto">
            <a:xfrm>
              <a:off x="4908141" y="5899078"/>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49" name="直接箭头连接符 48"/>
            <p:cNvCxnSpPr/>
            <p:nvPr/>
          </p:nvCxnSpPr>
          <p:spPr>
            <a:xfrm flipV="1">
              <a:off x="5461779"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166590" y="530732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82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595524"/>
          </a:xfrm>
        </p:spPr>
        <p:txBody>
          <a:bodyPr/>
          <a:lstStyle/>
          <a:p>
            <a:r>
              <a:rPr lang="en-US" altLang="zh-CN" dirty="0">
                <a:ea typeface="宋体" panose="02010600030101010101" pitchFamily="2" charset="-122"/>
              </a:rPr>
              <a:t> All 3-bit errors</a:t>
            </a:r>
          </a:p>
          <a:p>
            <a:pPr lvl="8"/>
            <a:endParaRPr lang="zh-CN" altLang="en-US" dirty="0"/>
          </a:p>
        </p:txBody>
      </p:sp>
      <p:grpSp>
        <p:nvGrpSpPr>
          <p:cNvPr id="31" name="组合 30"/>
          <p:cNvGrpSpPr/>
          <p:nvPr/>
        </p:nvGrpSpPr>
        <p:grpSpPr>
          <a:xfrm>
            <a:off x="4927666" y="1907448"/>
            <a:ext cx="2129394" cy="3399872"/>
            <a:chOff x="5074378" y="2708919"/>
            <a:chExt cx="1613711" cy="2576513"/>
          </a:xfrm>
        </p:grpSpPr>
        <p:sp>
          <p:nvSpPr>
            <p:cNvPr id="32"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3"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8"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9"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40"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p>
          </p:txBody>
        </p:sp>
        <p:sp>
          <p:nvSpPr>
            <p:cNvPr id="41"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2"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3"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4"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5"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6"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7"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8"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4" name="组合 3">
            <a:extLst>
              <a:ext uri="{FF2B5EF4-FFF2-40B4-BE49-F238E27FC236}">
                <a16:creationId xmlns:a16="http://schemas.microsoft.com/office/drawing/2014/main" id="{934A4711-57CA-42F1-8E84-CA8883A77A3B}"/>
              </a:ext>
            </a:extLst>
          </p:cNvPr>
          <p:cNvGrpSpPr/>
          <p:nvPr/>
        </p:nvGrpSpPr>
        <p:grpSpPr>
          <a:xfrm>
            <a:off x="3436141" y="3416911"/>
            <a:ext cx="2730002" cy="413068"/>
            <a:chOff x="3436141" y="3416911"/>
            <a:chExt cx="2730002" cy="413068"/>
          </a:xfrm>
        </p:grpSpPr>
        <p:sp>
          <p:nvSpPr>
            <p:cNvPr id="28" name="Freeform 24"/>
            <p:cNvSpPr>
              <a:spLocks/>
            </p:cNvSpPr>
            <p:nvPr/>
          </p:nvSpPr>
          <p:spPr bwMode="auto">
            <a:xfrm>
              <a:off x="5023143" y="342454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9"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30" name="Freeform 22"/>
            <p:cNvSpPr>
              <a:spLocks/>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2" name="Line 26"/>
            <p:cNvSpPr>
              <a:spLocks noChangeShapeType="1"/>
            </p:cNvSpPr>
            <p:nvPr/>
          </p:nvSpPr>
          <p:spPr bwMode="auto">
            <a:xfrm flipH="1">
              <a:off x="5461779" y="3586997"/>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5" name="组合 4">
            <a:extLst>
              <a:ext uri="{FF2B5EF4-FFF2-40B4-BE49-F238E27FC236}">
                <a16:creationId xmlns:a16="http://schemas.microsoft.com/office/drawing/2014/main" id="{F0924203-8C0F-46E6-B023-D66A69BC5D72}"/>
              </a:ext>
            </a:extLst>
          </p:cNvPr>
          <p:cNvGrpSpPr/>
          <p:nvPr/>
        </p:nvGrpSpPr>
        <p:grpSpPr>
          <a:xfrm>
            <a:off x="6156262" y="5330470"/>
            <a:ext cx="2212246" cy="567897"/>
            <a:chOff x="6156262" y="5330470"/>
            <a:chExt cx="2212246" cy="567897"/>
          </a:xfrm>
        </p:grpSpPr>
        <p:sp>
          <p:nvSpPr>
            <p:cNvPr id="49" name="Text Box 21"/>
            <p:cNvSpPr txBox="1">
              <a:spLocks noChangeArrowheads="1"/>
            </p:cNvSpPr>
            <p:nvPr/>
          </p:nvSpPr>
          <p:spPr bwMode="auto">
            <a:xfrm>
              <a:off x="6184865" y="5531600"/>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1" name="直接箭头连接符 50"/>
            <p:cNvCxnSpPr/>
            <p:nvPr/>
          </p:nvCxnSpPr>
          <p:spPr>
            <a:xfrm flipV="1">
              <a:off x="6166590" y="533047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156262" y="5898367"/>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410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校验性能？</a:t>
            </a:r>
          </a:p>
        </p:txBody>
      </p:sp>
      <p:sp>
        <p:nvSpPr>
          <p:cNvPr id="3" name="内容占位符 2"/>
          <p:cNvSpPr>
            <a:spLocks noGrp="1"/>
          </p:cNvSpPr>
          <p:nvPr>
            <p:ph idx="1"/>
          </p:nvPr>
        </p:nvSpPr>
        <p:spPr>
          <a:xfrm>
            <a:off x="487822" y="942764"/>
            <a:ext cx="10515599" cy="748167"/>
          </a:xfrm>
        </p:spPr>
        <p:txBody>
          <a:bodyPr/>
          <a:lstStyle/>
          <a:p>
            <a:r>
              <a:rPr lang="en-US" altLang="zh-CN" dirty="0">
                <a:ea typeface="宋体" panose="02010600030101010101" pitchFamily="2" charset="-122"/>
              </a:rPr>
              <a:t>Most 4-bit errors</a:t>
            </a:r>
          </a:p>
          <a:p>
            <a:endParaRPr lang="zh-CN" altLang="en-US" dirty="0"/>
          </a:p>
        </p:txBody>
      </p:sp>
      <p:grpSp>
        <p:nvGrpSpPr>
          <p:cNvPr id="53" name="组合 52"/>
          <p:cNvGrpSpPr/>
          <p:nvPr/>
        </p:nvGrpSpPr>
        <p:grpSpPr>
          <a:xfrm>
            <a:off x="2335618" y="2176015"/>
            <a:ext cx="2129394" cy="3399872"/>
            <a:chOff x="5074378" y="2708919"/>
            <a:chExt cx="1613711" cy="2576513"/>
          </a:xfrm>
        </p:grpSpPr>
        <p:sp>
          <p:nvSpPr>
            <p:cNvPr id="54"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55"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6"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7"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8"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9"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60"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61"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62"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p>
          </p:txBody>
        </p:sp>
        <p:sp>
          <p:nvSpPr>
            <p:cNvPr id="63"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a:t>
              </a:r>
              <a:r>
                <a:rPr lang="en-US" altLang="zh-CN" sz="2000" b="1" spc="300" dirty="0">
                  <a:solidFill>
                    <a:srgbClr val="FF0000"/>
                  </a:solidFill>
                  <a:latin typeface="Consolas" panose="020B0609020204030204" pitchFamily="49" charset="0"/>
                  <a:ea typeface="宋体" panose="02010600030101010101" pitchFamily="2" charset="-122"/>
                </a:rPr>
                <a:t>0</a:t>
              </a:r>
            </a:p>
          </p:txBody>
        </p:sp>
        <p:sp>
          <p:nvSpPr>
            <p:cNvPr id="64"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65"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66"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67"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68"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69"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70"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grpSp>
        <p:nvGrpSpPr>
          <p:cNvPr id="6" name="组合 5">
            <a:extLst>
              <a:ext uri="{FF2B5EF4-FFF2-40B4-BE49-F238E27FC236}">
                <a16:creationId xmlns:a16="http://schemas.microsoft.com/office/drawing/2014/main" id="{0473F52E-9E86-4E9F-A887-762A89039760}"/>
              </a:ext>
            </a:extLst>
          </p:cNvPr>
          <p:cNvGrpSpPr/>
          <p:nvPr/>
        </p:nvGrpSpPr>
        <p:grpSpPr>
          <a:xfrm>
            <a:off x="4476802" y="3838951"/>
            <a:ext cx="1114156" cy="366767"/>
            <a:chOff x="4476802" y="3838951"/>
            <a:chExt cx="1114156" cy="366767"/>
          </a:xfrm>
        </p:grpSpPr>
        <p:sp>
          <p:nvSpPr>
            <p:cNvPr id="75" name="Text Box 21"/>
            <p:cNvSpPr txBox="1">
              <a:spLocks noChangeArrowheads="1"/>
            </p:cNvSpPr>
            <p:nvPr/>
          </p:nvSpPr>
          <p:spPr bwMode="auto">
            <a:xfrm>
              <a:off x="4484885" y="3838951"/>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76" name="直接箭头连接符 75"/>
            <p:cNvCxnSpPr/>
            <p:nvPr/>
          </p:nvCxnSpPr>
          <p:spPr>
            <a:xfrm flipH="1">
              <a:off x="4476802" y="4205718"/>
              <a:ext cx="1044281"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F6AD8CEE-6DA7-41A9-8761-CDA20C7E2967}"/>
              </a:ext>
            </a:extLst>
          </p:cNvPr>
          <p:cNvGrpSpPr/>
          <p:nvPr/>
        </p:nvGrpSpPr>
        <p:grpSpPr>
          <a:xfrm>
            <a:off x="844093" y="3696364"/>
            <a:ext cx="2732836" cy="988486"/>
            <a:chOff x="844093" y="3696364"/>
            <a:chExt cx="2732836" cy="988486"/>
          </a:xfrm>
        </p:grpSpPr>
        <p:sp>
          <p:nvSpPr>
            <p:cNvPr id="50" name="Freeform 24"/>
            <p:cNvSpPr>
              <a:spLocks/>
            </p:cNvSpPr>
            <p:nvPr/>
          </p:nvSpPr>
          <p:spPr bwMode="auto">
            <a:xfrm>
              <a:off x="2430185" y="3710564"/>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1" name="Text Box 21"/>
            <p:cNvSpPr txBox="1">
              <a:spLocks noChangeArrowheads="1"/>
            </p:cNvSpPr>
            <p:nvPr/>
          </p:nvSpPr>
          <p:spPr bwMode="auto">
            <a:xfrm>
              <a:off x="844093" y="370862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52" name="Freeform 22"/>
            <p:cNvSpPr>
              <a:spLocks/>
            </p:cNvSpPr>
            <p:nvPr/>
          </p:nvSpPr>
          <p:spPr bwMode="auto">
            <a:xfrm>
              <a:off x="1726731" y="3696364"/>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73" name="Line 26"/>
            <p:cNvSpPr>
              <a:spLocks noChangeShapeType="1"/>
            </p:cNvSpPr>
            <p:nvPr/>
          </p:nvSpPr>
          <p:spPr bwMode="auto">
            <a:xfrm flipH="1">
              <a:off x="2869731" y="3855564"/>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7" name="Line 26"/>
            <p:cNvSpPr>
              <a:spLocks noChangeShapeType="1"/>
            </p:cNvSpPr>
            <p:nvPr/>
          </p:nvSpPr>
          <p:spPr bwMode="auto">
            <a:xfrm flipH="1">
              <a:off x="3576929" y="3846556"/>
              <a:ext cx="0" cy="838294"/>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4" name="组合 3">
            <a:extLst>
              <a:ext uri="{FF2B5EF4-FFF2-40B4-BE49-F238E27FC236}">
                <a16:creationId xmlns:a16="http://schemas.microsoft.com/office/drawing/2014/main" id="{8FBCED0C-42D0-4144-9232-887A0BD63DF6}"/>
              </a:ext>
            </a:extLst>
          </p:cNvPr>
          <p:cNvGrpSpPr/>
          <p:nvPr/>
        </p:nvGrpSpPr>
        <p:grpSpPr>
          <a:xfrm>
            <a:off x="6474897" y="2199165"/>
            <a:ext cx="3620919" cy="3993277"/>
            <a:chOff x="6224526" y="2199165"/>
            <a:chExt cx="3620919" cy="3993277"/>
          </a:xfrm>
        </p:grpSpPr>
        <p:sp>
          <p:nvSpPr>
            <p:cNvPr id="106" name="Freeform 24"/>
            <p:cNvSpPr>
              <a:spLocks/>
            </p:cNvSpPr>
            <p:nvPr/>
          </p:nvSpPr>
          <p:spPr bwMode="auto">
            <a:xfrm>
              <a:off x="7811528" y="3716266"/>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107" name="Text Box 21"/>
            <p:cNvSpPr txBox="1">
              <a:spLocks noChangeArrowheads="1"/>
            </p:cNvSpPr>
            <p:nvPr/>
          </p:nvSpPr>
          <p:spPr bwMode="auto">
            <a:xfrm>
              <a:off x="6224526" y="373177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108" name="Freeform 22"/>
            <p:cNvSpPr>
              <a:spLocks/>
            </p:cNvSpPr>
            <p:nvPr/>
          </p:nvSpPr>
          <p:spPr bwMode="auto">
            <a:xfrm>
              <a:off x="7107164" y="3708628"/>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109" name="组合 108"/>
            <p:cNvGrpSpPr/>
            <p:nvPr/>
          </p:nvGrpSpPr>
          <p:grpSpPr>
            <a:xfrm>
              <a:off x="7716051" y="2199165"/>
              <a:ext cx="2129394" cy="3399872"/>
              <a:chOff x="5074378" y="2708919"/>
              <a:chExt cx="1613711" cy="2576513"/>
            </a:xfrm>
          </p:grpSpPr>
          <p:sp>
            <p:nvSpPr>
              <p:cNvPr id="110"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111"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2"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3"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4"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5"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6"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117"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p>
            </p:txBody>
          </p:sp>
          <p:sp>
            <p:nvSpPr>
              <p:cNvPr id="118"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a:t>
                </a:r>
                <a:r>
                  <a:rPr lang="en-US" altLang="zh-CN" sz="2000" b="1" spc="300" dirty="0">
                    <a:solidFill>
                      <a:srgbClr val="FF0000"/>
                    </a:solidFill>
                    <a:latin typeface="Consolas" panose="020B0609020204030204" pitchFamily="49" charset="0"/>
                    <a:ea typeface="宋体" panose="02010600030101010101" pitchFamily="2" charset="-122"/>
                  </a:rPr>
                  <a:t>0</a:t>
                </a:r>
              </a:p>
            </p:txBody>
          </p:sp>
          <p:sp>
            <p:nvSpPr>
              <p:cNvPr id="119"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120"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21"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2"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23"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24"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5"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126"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
          <p:nvSpPr>
            <p:cNvPr id="127" name="Text Box 21"/>
            <p:cNvSpPr txBox="1">
              <a:spLocks noChangeArrowheads="1"/>
            </p:cNvSpPr>
            <p:nvPr/>
          </p:nvSpPr>
          <p:spPr bwMode="auto">
            <a:xfrm>
              <a:off x="8098793" y="5825675"/>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无法检错</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29" name="Line 26"/>
            <p:cNvSpPr>
              <a:spLocks noChangeShapeType="1"/>
            </p:cNvSpPr>
            <p:nvPr/>
          </p:nvSpPr>
          <p:spPr bwMode="auto">
            <a:xfrm flipH="1">
              <a:off x="8250164" y="3878714"/>
              <a:ext cx="0" cy="2429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33" name="Line 26"/>
            <p:cNvSpPr>
              <a:spLocks noChangeShapeType="1"/>
            </p:cNvSpPr>
            <p:nvPr/>
          </p:nvSpPr>
          <p:spPr bwMode="auto">
            <a:xfrm flipH="1">
              <a:off x="8957362" y="3869706"/>
              <a:ext cx="0" cy="25199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Tree>
    <p:extLst>
      <p:ext uri="{BB962C8B-B14F-4D97-AF65-F5344CB8AC3E}">
        <p14:creationId xmlns:p14="http://schemas.microsoft.com/office/powerpoint/2010/main" val="329753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二维奇偶校验的启示</a:t>
            </a:r>
            <a:endParaRPr lang="zh-CN" altLang="en-US" dirty="0"/>
          </a:p>
        </p:txBody>
      </p:sp>
      <p:sp>
        <p:nvSpPr>
          <p:cNvPr id="3" name="内容占位符 2"/>
          <p:cNvSpPr>
            <a:spLocks noGrp="1"/>
          </p:cNvSpPr>
          <p:nvPr>
            <p:ph idx="1"/>
          </p:nvPr>
        </p:nvSpPr>
        <p:spPr>
          <a:xfrm>
            <a:off x="487822" y="942764"/>
            <a:ext cx="6687529" cy="2563828"/>
          </a:xfrm>
        </p:spPr>
        <p:txBody>
          <a:bodyPr>
            <a:normAutofit fontScale="77500" lnSpcReduction="20000"/>
          </a:bodyPr>
          <a:lstStyle/>
          <a:p>
            <a:pPr eaLnBrk="1" hangingPunct="1">
              <a:lnSpc>
                <a:spcPct val="150000"/>
              </a:lnSpc>
            </a:pPr>
            <a:r>
              <a:rPr lang="zh-CN" altLang="en-US" sz="3400" dirty="0"/>
              <a:t>多个奇偶校验组</a:t>
            </a:r>
            <a:endParaRPr lang="en-US" altLang="zh-CN" sz="3400" dirty="0"/>
          </a:p>
          <a:p>
            <a:pPr lvl="1" eaLnBrk="1" hangingPunct="1">
              <a:lnSpc>
                <a:spcPct val="150000"/>
              </a:lnSpc>
            </a:pPr>
            <a:r>
              <a:rPr lang="zh-CN" altLang="en-US" sz="2800" dirty="0"/>
              <a:t>一个数据位参加多个校验组</a:t>
            </a:r>
          </a:p>
          <a:p>
            <a:pPr lvl="1" eaLnBrk="1" hangingPunct="1">
              <a:lnSpc>
                <a:spcPct val="150000"/>
              </a:lnSpc>
            </a:pPr>
            <a:r>
              <a:rPr lang="zh-CN" altLang="en-US" sz="2800" dirty="0"/>
              <a:t>一个数据位发生错误可在多个检测码中反应</a:t>
            </a:r>
          </a:p>
          <a:p>
            <a:pPr lvl="1" eaLnBrk="1" hangingPunct="1">
              <a:lnSpc>
                <a:spcPct val="150000"/>
              </a:lnSpc>
            </a:pPr>
            <a:r>
              <a:rPr lang="zh-CN" altLang="en-US" sz="2800" dirty="0"/>
              <a:t>可有效提高检错能力</a:t>
            </a:r>
          </a:p>
          <a:p>
            <a:endParaRPr lang="zh-CN" altLang="en-US" dirty="0"/>
          </a:p>
        </p:txBody>
      </p:sp>
      <p:sp>
        <p:nvSpPr>
          <p:cNvPr id="28" name="Text Box 21"/>
          <p:cNvSpPr txBox="1">
            <a:spLocks noChangeArrowheads="1"/>
          </p:cNvSpPr>
          <p:nvPr/>
        </p:nvSpPr>
        <p:spPr bwMode="auto">
          <a:xfrm>
            <a:off x="5492416" y="362040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a:spLocks/>
          </p:cNvSpPr>
          <p:nvPr/>
        </p:nvSpPr>
        <p:spPr bwMode="auto">
          <a:xfrm>
            <a:off x="6375054" y="359725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30" name="组合 29"/>
          <p:cNvGrpSpPr/>
          <p:nvPr/>
        </p:nvGrpSpPr>
        <p:grpSpPr>
          <a:xfrm>
            <a:off x="6983941" y="208778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8"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0110</a:t>
              </a: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
        <p:nvSpPr>
          <p:cNvPr id="48" name="Text Box 21"/>
          <p:cNvSpPr txBox="1">
            <a:spLocks noChangeArrowheads="1"/>
          </p:cNvSpPr>
          <p:nvPr/>
        </p:nvSpPr>
        <p:spPr bwMode="auto">
          <a:xfrm>
            <a:off x="7538144" y="570353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49" name="直接箭头连接符 48"/>
          <p:cNvCxnSpPr/>
          <p:nvPr/>
        </p:nvCxnSpPr>
        <p:spPr>
          <a:xfrm flipV="1">
            <a:off x="7518054" y="549923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 Box 21"/>
          <p:cNvSpPr txBox="1">
            <a:spLocks noChangeArrowheads="1"/>
          </p:cNvSpPr>
          <p:nvPr/>
        </p:nvSpPr>
        <p:spPr bwMode="auto">
          <a:xfrm>
            <a:off x="9209673" y="312342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1" name="直接箭头连接符 50"/>
          <p:cNvCxnSpPr/>
          <p:nvPr/>
        </p:nvCxnSpPr>
        <p:spPr>
          <a:xfrm flipH="1">
            <a:off x="9136484" y="349019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518054" y="604398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1559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zh-CN" altLang="en-US" dirty="0"/>
              <a:t>奇偶校验</a:t>
            </a:r>
          </a:p>
          <a:p>
            <a:pPr eaLnBrk="1" hangingPunct="1">
              <a:lnSpc>
                <a:spcPct val="150000"/>
              </a:lnSpc>
              <a:defRPr/>
            </a:pPr>
            <a:r>
              <a:rPr lang="zh-CN" altLang="en-US" dirty="0">
                <a:solidFill>
                  <a:srgbClr val="C00000"/>
                </a:solidFill>
              </a:rPr>
              <a:t>海明校验</a:t>
            </a:r>
            <a:endParaRPr lang="en-US" altLang="zh-CN" dirty="0">
              <a:solidFill>
                <a:srgbClr val="C00000"/>
              </a:solidFill>
            </a:endParaRPr>
          </a:p>
          <a:p>
            <a:pPr eaLnBrk="1" hangingPunct="1">
              <a:lnSpc>
                <a:spcPct val="150000"/>
              </a:lnSpc>
              <a:defRPr/>
            </a:pPr>
            <a:r>
              <a:rPr lang="en-US" altLang="zh-CN" dirty="0"/>
              <a:t>CRC</a:t>
            </a:r>
            <a:r>
              <a:rPr lang="zh-CN" altLang="en-US"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702230729"/>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199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字模码</a:t>
            </a:r>
            <a:endParaRPr lang="zh-CN" altLang="en-US" dirty="0"/>
          </a:p>
        </p:txBody>
      </p:sp>
      <p:sp>
        <p:nvSpPr>
          <p:cNvPr id="3" name="内容占位符 2"/>
          <p:cNvSpPr>
            <a:spLocks noGrp="1"/>
          </p:cNvSpPr>
          <p:nvPr>
            <p:ph idx="1"/>
          </p:nvPr>
        </p:nvSpPr>
        <p:spPr>
          <a:xfrm>
            <a:off x="487823" y="942764"/>
            <a:ext cx="6406463" cy="5637024"/>
          </a:xfrm>
        </p:spPr>
        <p:txBody>
          <a:bodyPr>
            <a:normAutofit/>
          </a:bodyPr>
          <a:lstStyle/>
          <a:p>
            <a:pPr algn="just" eaLnBrk="1" hangingPunct="1">
              <a:lnSpc>
                <a:spcPct val="150000"/>
              </a:lnSpc>
            </a:pPr>
            <a:r>
              <a:rPr lang="zh-CN" altLang="en-US" dirty="0"/>
              <a:t>字模码是用点阵表示的汉字字型代码，是汉字的输出形式。 </a:t>
            </a:r>
            <a:endParaRPr lang="en-US" altLang="zh-CN" dirty="0"/>
          </a:p>
          <a:p>
            <a:pPr lvl="1" algn="just">
              <a:lnSpc>
                <a:spcPct val="150000"/>
              </a:lnSpc>
            </a:pPr>
            <a:r>
              <a:rPr lang="zh-CN" altLang="en-US" dirty="0"/>
              <a:t>光栅字体，无法放大，屏幕描述</a:t>
            </a:r>
            <a:endParaRPr lang="en-US" altLang="zh-CN" dirty="0"/>
          </a:p>
          <a:p>
            <a:pPr lvl="1" algn="just">
              <a:lnSpc>
                <a:spcPct val="150000"/>
              </a:lnSpc>
            </a:pPr>
            <a:r>
              <a:rPr lang="zh-CN" altLang="en-US" dirty="0"/>
              <a:t>矢量字体是如何表示的？ </a:t>
            </a:r>
            <a:r>
              <a:rPr lang="en-US" altLang="zh-CN" dirty="0"/>
              <a:t>.TTF  True Type Font</a:t>
            </a:r>
            <a:endParaRPr lang="zh-CN" altLang="en-US" dirty="0"/>
          </a:p>
          <a:p>
            <a:pPr algn="just" eaLnBrk="1" hangingPunct="1">
              <a:lnSpc>
                <a:spcPct val="150000"/>
              </a:lnSpc>
            </a:pPr>
            <a:r>
              <a:rPr lang="zh-CN" altLang="en-US" dirty="0"/>
              <a:t>字模点阵信息量大，占用存储空间大</a:t>
            </a:r>
            <a:endParaRPr lang="en-US" altLang="zh-CN" dirty="0"/>
          </a:p>
          <a:p>
            <a:pPr lvl="1" algn="just">
              <a:lnSpc>
                <a:spcPct val="150000"/>
              </a:lnSpc>
            </a:pPr>
            <a:r>
              <a:rPr lang="zh-CN" altLang="en-US" dirty="0"/>
              <a:t>以</a:t>
            </a:r>
            <a:r>
              <a:rPr lang="en-US" altLang="zh-CN" dirty="0"/>
              <a:t>32*32</a:t>
            </a:r>
            <a:r>
              <a:rPr lang="zh-CN" altLang="en-US" dirty="0"/>
              <a:t>为例，每个汉字要占用</a:t>
            </a:r>
            <a:r>
              <a:rPr lang="en-US" altLang="zh-CN" dirty="0"/>
              <a:t>128</a:t>
            </a:r>
            <a:r>
              <a:rPr lang="zh-CN" altLang="en-US" dirty="0"/>
              <a:t>个字节</a:t>
            </a:r>
          </a:p>
          <a:p>
            <a:pPr algn="just" eaLnBrk="1" hangingPunct="1">
              <a:lnSpc>
                <a:spcPct val="150000"/>
              </a:lnSpc>
            </a:pPr>
            <a:r>
              <a:rPr lang="zh-CN" altLang="en-US" dirty="0"/>
              <a:t>字模点阵只能用来构成汉字库，不能用于机内存储</a:t>
            </a:r>
          </a:p>
        </p:txBody>
      </p:sp>
      <p:pic>
        <p:nvPicPr>
          <p:cNvPr id="4" name="图片 3"/>
          <p:cNvPicPr>
            <a:picLocks noChangeAspect="1"/>
          </p:cNvPicPr>
          <p:nvPr/>
        </p:nvPicPr>
        <p:blipFill rotWithShape="1">
          <a:blip r:embed="rId2"/>
          <a:srcRect t="1677"/>
          <a:stretch/>
        </p:blipFill>
        <p:spPr>
          <a:xfrm>
            <a:off x="8024722" y="3328733"/>
            <a:ext cx="2978700" cy="3006506"/>
          </a:xfrm>
          <a:prstGeom prst="rect">
            <a:avLst/>
          </a:prstGeom>
          <a:ln>
            <a:solidFill>
              <a:schemeClr val="accent1"/>
            </a:solidFill>
          </a:ln>
        </p:spPr>
      </p:pic>
      <p:pic>
        <p:nvPicPr>
          <p:cNvPr id="6" name="图片 5">
            <a:extLst>
              <a:ext uri="{FF2B5EF4-FFF2-40B4-BE49-F238E27FC236}">
                <a16:creationId xmlns:a16="http://schemas.microsoft.com/office/drawing/2014/main" id="{08B3F5C4-B718-4F70-8B78-8E614A9E761E}"/>
              </a:ext>
            </a:extLst>
          </p:cNvPr>
          <p:cNvPicPr>
            <a:picLocks noChangeAspect="1"/>
          </p:cNvPicPr>
          <p:nvPr/>
        </p:nvPicPr>
        <p:blipFill rotWithShape="1">
          <a:blip r:embed="rId3"/>
          <a:srcRect b="7919"/>
          <a:stretch/>
        </p:blipFill>
        <p:spPr>
          <a:xfrm>
            <a:off x="7814541" y="1215435"/>
            <a:ext cx="3370911" cy="1871011"/>
          </a:xfrm>
          <a:prstGeom prst="rect">
            <a:avLst/>
          </a:prstGeom>
        </p:spPr>
      </p:pic>
    </p:spTree>
    <p:extLst>
      <p:ext uri="{BB962C8B-B14F-4D97-AF65-F5344CB8AC3E}">
        <p14:creationId xmlns:p14="http://schemas.microsoft.com/office/powerpoint/2010/main" val="403211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down)">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2.3.2 </a:t>
            </a:r>
            <a:r>
              <a:rPr lang="zh-CN" altLang="en-US" dirty="0"/>
              <a:t>海明校验  </a:t>
            </a:r>
            <a:r>
              <a:rPr lang="en-US" altLang="zh-CN" dirty="0"/>
              <a:t>Hamming Codes</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奇偶校验</a:t>
            </a:r>
          </a:p>
          <a:p>
            <a:pPr lvl="1" eaLnBrk="1" hangingPunct="1">
              <a:lnSpc>
                <a:spcPct val="150000"/>
              </a:lnSpc>
            </a:pPr>
            <a:r>
              <a:rPr lang="zh-CN" altLang="en-US" dirty="0"/>
              <a:t>一个校验位</a:t>
            </a:r>
          </a:p>
          <a:p>
            <a:pPr lvl="1" eaLnBrk="1" hangingPunct="1">
              <a:lnSpc>
                <a:spcPct val="150000"/>
              </a:lnSpc>
            </a:pPr>
            <a:r>
              <a:rPr lang="zh-CN" altLang="en-US" dirty="0"/>
              <a:t>只能检错，无法纠错</a:t>
            </a:r>
          </a:p>
          <a:p>
            <a:pPr eaLnBrk="1" hangingPunct="1">
              <a:lnSpc>
                <a:spcPct val="150000"/>
              </a:lnSpc>
            </a:pPr>
            <a:r>
              <a:rPr lang="zh-CN" altLang="en-US" b="1" dirty="0"/>
              <a:t>海明码</a:t>
            </a:r>
          </a:p>
          <a:p>
            <a:pPr lvl="1" eaLnBrk="1" hangingPunct="1">
              <a:lnSpc>
                <a:spcPct val="150000"/>
              </a:lnSpc>
            </a:pPr>
            <a:r>
              <a:rPr lang="zh-CN" altLang="en-US" dirty="0"/>
              <a:t>多个奇偶校验组</a:t>
            </a:r>
          </a:p>
          <a:p>
            <a:pPr lvl="1" eaLnBrk="1" hangingPunct="1">
              <a:lnSpc>
                <a:spcPct val="150000"/>
              </a:lnSpc>
            </a:pPr>
            <a:r>
              <a:rPr lang="zh-CN" altLang="en-US" dirty="0"/>
              <a:t>既能检错，也能纠错</a:t>
            </a:r>
            <a:endParaRPr lang="en-US" altLang="zh-CN" dirty="0"/>
          </a:p>
          <a:p>
            <a:pPr lvl="1" eaLnBrk="1" hangingPunct="1">
              <a:lnSpc>
                <a:spcPct val="150000"/>
              </a:lnSpc>
            </a:pPr>
            <a:r>
              <a:rPr lang="zh-CN" altLang="en-US" dirty="0"/>
              <a:t>最小码距为</a:t>
            </a:r>
            <a:r>
              <a:rPr lang="en-US" altLang="zh-CN" dirty="0"/>
              <a:t>3</a:t>
            </a:r>
            <a:endParaRPr lang="zh-CN" altLang="en-US" dirty="0"/>
          </a:p>
          <a:p>
            <a:endParaRPr lang="zh-CN" altLang="en-US" dirty="0"/>
          </a:p>
        </p:txBody>
      </p:sp>
      <p:sp>
        <p:nvSpPr>
          <p:cNvPr id="8" name="矩形 7"/>
          <p:cNvSpPr/>
          <p:nvPr/>
        </p:nvSpPr>
        <p:spPr>
          <a:xfrm>
            <a:off x="7000174" y="5924559"/>
            <a:ext cx="2283526" cy="646331"/>
          </a:xfrm>
          <a:prstGeom prst="rect">
            <a:avLst/>
          </a:prstGeom>
        </p:spPr>
        <p:txBody>
          <a:bodyPr wrap="square">
            <a:spAutoFit/>
          </a:bodyPr>
          <a:lstStyle/>
          <a:p>
            <a:r>
              <a:rPr lang="en-US" altLang="zh-CN" b="1" dirty="0">
                <a:latin typeface="Agency FB" panose="020B0503020202020204" pitchFamily="34" charset="0"/>
              </a:rPr>
              <a:t>Richard Wesley Hamming</a:t>
            </a:r>
          </a:p>
          <a:p>
            <a:pPr algn="ctr"/>
            <a:r>
              <a:rPr lang="en-US" altLang="zh-CN" b="1" dirty="0">
                <a:latin typeface="Agency FB" panose="020B0503020202020204" pitchFamily="34" charset="0"/>
              </a:rPr>
              <a:t>1950</a:t>
            </a:r>
            <a:endParaRPr lang="zh-CN" altLang="en-US" b="1" dirty="0">
              <a:latin typeface="Agency FB" panose="020B0503020202020204" pitchFamily="34" charset="0"/>
            </a:endParaRPr>
          </a:p>
        </p:txBody>
      </p:sp>
      <p:pic>
        <p:nvPicPr>
          <p:cNvPr id="11" name="图片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59956" y="4980516"/>
            <a:ext cx="1710974" cy="1160975"/>
          </a:xfrm>
          <a:prstGeom prst="rect">
            <a:avLst/>
          </a:prstGeom>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1888" r="4366" b="17909"/>
          <a:stretch/>
        </p:blipFill>
        <p:spPr>
          <a:xfrm>
            <a:off x="7104609" y="3242924"/>
            <a:ext cx="1800200" cy="25950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27465" y="3361606"/>
            <a:ext cx="1175956" cy="1178847"/>
          </a:xfrm>
          <a:prstGeom prst="rect">
            <a:avLst/>
          </a:prstGeom>
        </p:spPr>
      </p:pic>
    </p:spTree>
    <p:extLst>
      <p:ext uri="{BB962C8B-B14F-4D97-AF65-F5344CB8AC3E}">
        <p14:creationId xmlns:p14="http://schemas.microsoft.com/office/powerpoint/2010/main" val="123758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编码规则：</a:t>
            </a:r>
            <a:r>
              <a:rPr lang="zh-CN" altLang="en-US" dirty="0"/>
              <a:t>分组交叉奇偶校验法</a:t>
            </a:r>
          </a:p>
          <a:p>
            <a:pPr lvl="1">
              <a:lnSpc>
                <a:spcPct val="150000"/>
              </a:lnSpc>
            </a:pPr>
            <a:r>
              <a:rPr lang="zh-CN" altLang="en-US" sz="2200" dirty="0"/>
              <a:t>待编码数据分成 </a:t>
            </a:r>
            <a:r>
              <a:rPr lang="en-US" altLang="zh-CN" sz="2200" dirty="0"/>
              <a:t>r </a:t>
            </a:r>
            <a:r>
              <a:rPr lang="zh-CN" altLang="en-US" sz="2200" dirty="0"/>
              <a:t>个奇偶校验组，</a:t>
            </a:r>
            <a:r>
              <a:rPr lang="en-US" altLang="zh-CN" sz="2200" dirty="0"/>
              <a:t>r&gt;1</a:t>
            </a:r>
          </a:p>
          <a:p>
            <a:pPr lvl="1">
              <a:lnSpc>
                <a:spcPct val="150000"/>
              </a:lnSpc>
            </a:pPr>
            <a:r>
              <a:rPr lang="en-US" altLang="zh-CN" sz="2200" dirty="0"/>
              <a:t>r </a:t>
            </a:r>
            <a:r>
              <a:rPr lang="zh-CN" altLang="en-US" sz="2200" dirty="0"/>
              <a:t>位校验位</a:t>
            </a:r>
            <a:r>
              <a:rPr lang="zh-CN" altLang="en-US" sz="2200" b="1" dirty="0"/>
              <a:t>（冗余）</a:t>
            </a:r>
            <a:r>
              <a:rPr lang="zh-CN" altLang="en-US" sz="2200" dirty="0"/>
              <a:t>，生成</a:t>
            </a:r>
            <a:r>
              <a:rPr lang="en-US" altLang="zh-CN" sz="2200" dirty="0"/>
              <a:t>r</a:t>
            </a:r>
            <a:r>
              <a:rPr lang="zh-CN" altLang="en-US" sz="2200" dirty="0"/>
              <a:t>位检错码</a:t>
            </a:r>
            <a:endParaRPr lang="en-US" altLang="zh-CN" sz="2200" dirty="0"/>
          </a:p>
          <a:p>
            <a:pPr lvl="1">
              <a:lnSpc>
                <a:spcPct val="150000"/>
              </a:lnSpc>
            </a:pPr>
            <a:r>
              <a:rPr lang="zh-CN" altLang="en-US" sz="2200" dirty="0"/>
              <a:t>各数据位至少参加</a:t>
            </a:r>
            <a:r>
              <a:rPr lang="en-US" altLang="zh-CN" sz="2200" dirty="0"/>
              <a:t>2</a:t>
            </a:r>
            <a:r>
              <a:rPr lang="zh-CN" altLang="en-US" sz="2200" dirty="0"/>
              <a:t>个校验组</a:t>
            </a:r>
            <a:endParaRPr lang="en-US" altLang="zh-CN" sz="2200" dirty="0"/>
          </a:p>
          <a:p>
            <a:pPr lvl="1" eaLnBrk="1" hangingPunct="1">
              <a:lnSpc>
                <a:spcPct val="150000"/>
              </a:lnSpc>
            </a:pPr>
            <a:r>
              <a:rPr lang="zh-CN" altLang="en-US" sz="2200" dirty="0"/>
              <a:t>一个数据位出错，可导致多个检错码为</a:t>
            </a:r>
            <a:r>
              <a:rPr lang="en-US" altLang="zh-CN" sz="2200" dirty="0"/>
              <a:t>1</a:t>
            </a:r>
          </a:p>
          <a:p>
            <a:pPr eaLnBrk="1" hangingPunct="1">
              <a:lnSpc>
                <a:spcPct val="150000"/>
              </a:lnSpc>
            </a:pPr>
            <a:r>
              <a:rPr lang="zh-CN" altLang="en-US" b="1" dirty="0"/>
              <a:t>检错纠错：</a:t>
            </a:r>
            <a:r>
              <a:rPr lang="zh-CN" altLang="en-US" dirty="0"/>
              <a:t>检错码值表示出错位置   </a:t>
            </a:r>
            <a:r>
              <a:rPr lang="zh-CN" altLang="en-US" dirty="0">
                <a:solidFill>
                  <a:schemeClr val="bg2">
                    <a:lumMod val="50000"/>
                  </a:schemeClr>
                </a:solidFill>
              </a:rPr>
              <a:t>（假设</a:t>
            </a:r>
            <a:r>
              <a:rPr lang="en-US" altLang="zh-CN" dirty="0">
                <a:solidFill>
                  <a:schemeClr val="bg2">
                    <a:lumMod val="50000"/>
                  </a:schemeClr>
                </a:solidFill>
              </a:rPr>
              <a:t>1</a:t>
            </a:r>
            <a:r>
              <a:rPr lang="zh-CN" altLang="en-US" dirty="0">
                <a:solidFill>
                  <a:schemeClr val="bg2">
                    <a:lumMod val="50000"/>
                  </a:schemeClr>
                </a:solidFill>
              </a:rPr>
              <a:t>位错）</a:t>
            </a:r>
            <a:endParaRPr lang="en-US" altLang="zh-CN" dirty="0">
              <a:solidFill>
                <a:schemeClr val="bg2">
                  <a:lumMod val="50000"/>
                </a:schemeClr>
              </a:solidFill>
            </a:endParaRPr>
          </a:p>
          <a:p>
            <a:pPr lvl="1" eaLnBrk="1" hangingPunct="1">
              <a:lnSpc>
                <a:spcPct val="150000"/>
              </a:lnSpc>
            </a:pPr>
            <a:r>
              <a:rPr lang="zh-CN" altLang="en-US" sz="2200" dirty="0"/>
              <a:t>检错码全零，</a:t>
            </a:r>
            <a:r>
              <a:rPr lang="en-US" altLang="zh-CN" sz="1800" dirty="0"/>
              <a:t> </a:t>
            </a:r>
            <a:r>
              <a:rPr lang="zh-CN" altLang="en-US" sz="2200" dirty="0"/>
              <a:t>数据</a:t>
            </a:r>
            <a:r>
              <a:rPr lang="zh-CN" altLang="en-US" sz="2200" b="1" dirty="0"/>
              <a:t>大概率正常</a:t>
            </a:r>
          </a:p>
          <a:p>
            <a:pPr lvl="1" eaLnBrk="1" hangingPunct="1">
              <a:lnSpc>
                <a:spcPct val="150000"/>
              </a:lnSpc>
            </a:pPr>
            <a:r>
              <a:rPr lang="zh-CN" altLang="en-US" sz="2200" dirty="0"/>
              <a:t>可检错，也可</a:t>
            </a:r>
            <a:r>
              <a:rPr lang="zh-CN" altLang="en-US" sz="2200" b="1" dirty="0"/>
              <a:t>纠错</a:t>
            </a:r>
            <a:r>
              <a:rPr lang="zh-CN" altLang="en-US" sz="2200" dirty="0"/>
              <a:t>，将出错位取反即可</a:t>
            </a:r>
            <a:endParaRPr lang="en-US" altLang="zh-CN" sz="2200" dirty="0"/>
          </a:p>
          <a:p>
            <a:pPr lvl="1" eaLnBrk="1" hangingPunct="1">
              <a:lnSpc>
                <a:spcPct val="130000"/>
              </a:lnSpc>
            </a:pPr>
            <a:endParaRPr lang="zh-CN" altLang="en-US" sz="2200" dirty="0"/>
          </a:p>
          <a:p>
            <a:endParaRPr lang="zh-CN" altLang="en-US" dirty="0"/>
          </a:p>
        </p:txBody>
      </p:sp>
    </p:spTree>
    <p:extLst>
      <p:ext uri="{BB962C8B-B14F-4D97-AF65-F5344CB8AC3E}">
        <p14:creationId xmlns:p14="http://schemas.microsoft.com/office/powerpoint/2010/main" val="2742334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a:t>设海明码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  </a:t>
            </a:r>
            <a:r>
              <a:rPr lang="zh-CN" altLang="en-US" b="1" dirty="0"/>
              <a:t>（冗余位）</a:t>
            </a:r>
            <a:endParaRPr lang="en-US" altLang="zh-CN" b="1" dirty="0"/>
          </a:p>
          <a:p>
            <a:pPr marL="0" indent="0">
              <a:lnSpc>
                <a:spcPct val="150000"/>
              </a:lnSpc>
              <a:buNone/>
            </a:pPr>
            <a:r>
              <a:rPr lang="en-US" altLang="zh-CN" dirty="0"/>
              <a:t>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32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3200" b="1" i="1" dirty="0">
                <a:solidFill>
                  <a:srgbClr val="C00000"/>
                </a:solidFill>
                <a:latin typeface="Segoe UI Black" panose="020B0A02040204020203" pitchFamily="34" charset="0"/>
                <a:cs typeface="Segoe UI Black" panose="020B0A02040204020203" pitchFamily="34" charset="0"/>
              </a:rPr>
              <a:t> −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      </a:t>
            </a:r>
            <a:r>
              <a:rPr lang="zh-CN" altLang="en-US" dirty="0">
                <a:solidFill>
                  <a:schemeClr val="bg2">
                    <a:lumMod val="75000"/>
                  </a:schemeClr>
                </a:solidFill>
              </a:rPr>
              <a:t>（</a:t>
            </a:r>
            <a:r>
              <a:rPr lang="en-US" altLang="zh-CN" dirty="0">
                <a:solidFill>
                  <a:schemeClr val="bg2">
                    <a:lumMod val="75000"/>
                  </a:schemeClr>
                </a:solidFill>
              </a:rPr>
              <a:t>r</a:t>
            </a:r>
            <a:r>
              <a:rPr lang="zh-CN" altLang="en-US" dirty="0">
                <a:solidFill>
                  <a:schemeClr val="bg2">
                    <a:lumMod val="75000"/>
                  </a:schemeClr>
                </a:solidFill>
              </a:rPr>
              <a:t>位可以表示</a:t>
            </a:r>
            <a:r>
              <a:rPr lang="en-US" altLang="zh-CN" dirty="0">
                <a:solidFill>
                  <a:schemeClr val="bg2">
                    <a:lumMod val="75000"/>
                  </a:schemeClr>
                </a:solidFill>
              </a:rPr>
              <a:t>2</a:t>
            </a:r>
            <a:r>
              <a:rPr lang="en-US" altLang="zh-CN" baseline="70000" dirty="0">
                <a:solidFill>
                  <a:schemeClr val="bg2">
                    <a:lumMod val="75000"/>
                  </a:schemeClr>
                </a:solidFill>
              </a:rPr>
              <a:t>r</a:t>
            </a:r>
            <a:r>
              <a:rPr lang="zh-CN" altLang="en-US" dirty="0">
                <a:solidFill>
                  <a:schemeClr val="bg2">
                    <a:lumMod val="75000"/>
                  </a:schemeClr>
                </a:solidFill>
              </a:rPr>
              <a:t>状态，</a:t>
            </a:r>
            <a:r>
              <a:rPr lang="en-US" altLang="zh-CN" dirty="0">
                <a:solidFill>
                  <a:schemeClr val="bg2">
                    <a:lumMod val="75000"/>
                  </a:schemeClr>
                </a:solidFill>
              </a:rPr>
              <a:t>0</a:t>
            </a:r>
            <a:r>
              <a:rPr lang="zh-CN" altLang="en-US" dirty="0">
                <a:solidFill>
                  <a:schemeClr val="bg2">
                    <a:lumMod val="75000"/>
                  </a:schemeClr>
                </a:solidFill>
              </a:rPr>
              <a:t>值去掉）</a:t>
            </a:r>
            <a:endParaRPr lang="en-US" altLang="zh-CN" dirty="0">
              <a:solidFill>
                <a:schemeClr val="bg2">
                  <a:lumMod val="75000"/>
                </a:schemeClr>
              </a:solidFill>
            </a:endParaRPr>
          </a:p>
          <a:p>
            <a:pPr marL="0" indent="0">
              <a:lnSpc>
                <a:spcPct val="150000"/>
              </a:lnSpc>
              <a:buNone/>
            </a:pPr>
            <a:endParaRPr lang="en-US" altLang="zh-CN" baseline="50000" dirty="0">
              <a:solidFill>
                <a:schemeClr val="bg2">
                  <a:lumMod val="75000"/>
                </a:schemeClr>
              </a:solidFill>
            </a:endParaRPr>
          </a:p>
          <a:p>
            <a:pPr eaLnBrk="1" hangingPunct="1">
              <a:lnSpc>
                <a:spcPct val="150000"/>
              </a:lnSpc>
            </a:pPr>
            <a:r>
              <a:rPr lang="zh-CN" altLang="en-US" dirty="0"/>
              <a:t>例：</a:t>
            </a:r>
            <a:r>
              <a:rPr lang="en-US" altLang="zh-CN" dirty="0"/>
              <a:t>4</a:t>
            </a:r>
            <a:r>
              <a:rPr lang="zh-CN" altLang="en-US" dirty="0"/>
              <a:t>位数据位，</a:t>
            </a:r>
            <a:r>
              <a:rPr lang="en-US" altLang="zh-CN" dirty="0"/>
              <a:t>r=</a:t>
            </a:r>
            <a:r>
              <a:rPr lang="zh-CN" altLang="en-US" dirty="0"/>
              <a:t>？</a:t>
            </a:r>
            <a:endParaRPr lang="en-US" altLang="zh-CN" dirty="0"/>
          </a:p>
          <a:p>
            <a:pPr lvl="1">
              <a:lnSpc>
                <a:spcPct val="150000"/>
              </a:lnSpc>
            </a:pPr>
            <a:r>
              <a:rPr lang="en-US" altLang="zh-CN" sz="2200" dirty="0"/>
              <a:t>(4,3)</a:t>
            </a:r>
            <a:r>
              <a:rPr lang="zh-CN" altLang="en-US" sz="2200" dirty="0"/>
              <a:t>海明码    </a:t>
            </a:r>
            <a:r>
              <a:rPr lang="en-US" altLang="zh-CN" sz="2200" dirty="0"/>
              <a:t>D</a:t>
            </a:r>
            <a:r>
              <a:rPr lang="en-US" altLang="zh-CN" sz="2200" baseline="-25000" dirty="0"/>
              <a:t>4</a:t>
            </a:r>
            <a:r>
              <a:rPr lang="en-US" altLang="zh-CN" sz="2200" dirty="0"/>
              <a:t>D</a:t>
            </a:r>
            <a:r>
              <a:rPr lang="en-US" altLang="zh-CN" sz="2200" baseline="-25000" dirty="0"/>
              <a:t>3</a:t>
            </a:r>
            <a:r>
              <a:rPr lang="en-US" altLang="zh-CN" sz="2200" dirty="0"/>
              <a:t>D</a:t>
            </a:r>
            <a:r>
              <a:rPr lang="en-US" altLang="zh-CN" sz="2200" baseline="-25000" dirty="0"/>
              <a:t>2</a:t>
            </a:r>
            <a:r>
              <a:rPr lang="en-US" altLang="zh-CN" sz="2200" dirty="0"/>
              <a:t>D</a:t>
            </a:r>
            <a:r>
              <a:rPr lang="en-US" altLang="zh-CN" sz="2200" baseline="-25000" dirty="0"/>
              <a:t>1</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p>
          <a:p>
            <a:pPr lvl="1">
              <a:lnSpc>
                <a:spcPct val="150000"/>
              </a:lnSpc>
            </a:pPr>
            <a:r>
              <a:rPr lang="en-US" altLang="zh-CN" sz="2200" dirty="0"/>
              <a:t>3</a:t>
            </a:r>
            <a:r>
              <a:rPr lang="zh-CN" altLang="en-US" sz="2200" dirty="0"/>
              <a:t>个校验组</a:t>
            </a:r>
            <a:r>
              <a:rPr lang="en-US" altLang="zh-CN" sz="2200" dirty="0"/>
              <a:t>G</a:t>
            </a:r>
            <a:r>
              <a:rPr lang="en-US" altLang="zh-CN" sz="2200" baseline="-25000" dirty="0"/>
              <a:t>3</a:t>
            </a:r>
            <a:r>
              <a:rPr lang="en-US" altLang="zh-CN" sz="2200" dirty="0"/>
              <a:t>G</a:t>
            </a:r>
            <a:r>
              <a:rPr lang="en-US" altLang="zh-CN" sz="2200" baseline="-25000" dirty="0"/>
              <a:t>2</a:t>
            </a:r>
            <a:r>
              <a:rPr lang="en-US" altLang="zh-CN" sz="2200" dirty="0"/>
              <a:t>G</a:t>
            </a:r>
            <a:r>
              <a:rPr lang="en-US" altLang="zh-CN" sz="2200" baseline="-25000" dirty="0"/>
              <a:t>1</a:t>
            </a:r>
            <a:r>
              <a:rPr lang="zh-CN" altLang="en-US" sz="2200" dirty="0"/>
              <a:t>，  </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r>
              <a:rPr lang="zh-CN" altLang="en-US" sz="2200" dirty="0"/>
              <a:t>分属其中一组</a:t>
            </a:r>
          </a:p>
          <a:p>
            <a:pPr lvl="1">
              <a:lnSpc>
                <a:spcPct val="150000"/>
              </a:lnSpc>
            </a:pPr>
            <a:r>
              <a:rPr lang="en-US" altLang="zh-CN" sz="2200" dirty="0"/>
              <a:t>H</a:t>
            </a:r>
            <a:r>
              <a:rPr lang="en-US" altLang="zh-CN" sz="2200" baseline="-25000" dirty="0"/>
              <a:t>7</a:t>
            </a:r>
            <a:r>
              <a:rPr lang="en-US" altLang="zh-CN" sz="2200" dirty="0"/>
              <a:t>H</a:t>
            </a:r>
            <a:r>
              <a:rPr lang="en-US" altLang="zh-CN" sz="2200" baseline="-25000" dirty="0"/>
              <a:t>6</a:t>
            </a:r>
            <a:r>
              <a:rPr lang="en-US" altLang="zh-CN" sz="2200" dirty="0"/>
              <a:t>H</a:t>
            </a:r>
            <a:r>
              <a:rPr lang="en-US" altLang="zh-CN" sz="2200" baseline="-25000" dirty="0"/>
              <a:t>5</a:t>
            </a:r>
            <a:r>
              <a:rPr lang="en-US" altLang="zh-CN" sz="2200" dirty="0"/>
              <a:t>H</a:t>
            </a:r>
            <a:r>
              <a:rPr lang="en-US" altLang="zh-CN" sz="2200" baseline="-25000" dirty="0"/>
              <a:t>4</a:t>
            </a:r>
            <a:r>
              <a:rPr lang="en-US" altLang="zh-CN" sz="2200" dirty="0"/>
              <a:t>H</a:t>
            </a:r>
            <a:r>
              <a:rPr lang="en-US" altLang="zh-CN" sz="2200" baseline="-25000" dirty="0"/>
              <a:t>3</a:t>
            </a:r>
            <a:r>
              <a:rPr lang="en-US" altLang="zh-CN" sz="2200" dirty="0"/>
              <a:t>H</a:t>
            </a:r>
            <a:r>
              <a:rPr lang="en-US" altLang="zh-CN" sz="2200" baseline="-25000" dirty="0"/>
              <a:t>2</a:t>
            </a:r>
            <a:r>
              <a:rPr lang="en-US" altLang="zh-CN" sz="2200" dirty="0"/>
              <a:t>H</a:t>
            </a:r>
            <a:r>
              <a:rPr lang="en-US" altLang="zh-CN" sz="2200" baseline="-25000" dirty="0"/>
              <a:t>1       </a:t>
            </a:r>
            <a:r>
              <a:rPr lang="zh-CN" altLang="en-US" sz="2200" dirty="0"/>
              <a:t>最低位</a:t>
            </a:r>
            <a:r>
              <a:rPr lang="zh-CN" altLang="en-US" sz="2200" b="1" dirty="0">
                <a:solidFill>
                  <a:schemeClr val="tx1"/>
                </a:solidFill>
              </a:rPr>
              <a:t>为什么从</a:t>
            </a:r>
            <a:r>
              <a:rPr lang="en-US" altLang="zh-CN" sz="2200" b="1" dirty="0">
                <a:solidFill>
                  <a:schemeClr val="tx1"/>
                </a:solidFill>
              </a:rPr>
              <a:t>1</a:t>
            </a:r>
            <a:r>
              <a:rPr lang="zh-CN" altLang="en-US" sz="2200" b="1" dirty="0">
                <a:solidFill>
                  <a:schemeClr val="tx1"/>
                </a:solidFill>
              </a:rPr>
              <a:t>开始？</a:t>
            </a:r>
            <a:endParaRPr lang="en-US" altLang="zh-CN" sz="2200" b="1" dirty="0">
              <a:solidFill>
                <a:schemeClr val="tx1"/>
              </a:solidFill>
            </a:endParaRPr>
          </a:p>
          <a:p>
            <a:pPr lvl="1">
              <a:lnSpc>
                <a:spcPct val="150000"/>
              </a:lnSpc>
            </a:pPr>
            <a:r>
              <a:rPr lang="zh-CN" altLang="en-US" sz="2200" dirty="0"/>
              <a:t>校验组如何分组，</a:t>
            </a:r>
            <a:r>
              <a:rPr lang="en-US" altLang="zh-CN" sz="2200" dirty="0">
                <a:sym typeface="Wingdings" panose="05000000000000000000" pitchFamily="2" charset="2"/>
              </a:rPr>
              <a:t>  D</a:t>
            </a:r>
            <a:r>
              <a:rPr lang="en-US" altLang="zh-CN" sz="2200" baseline="-25000" dirty="0">
                <a:sym typeface="Wingdings" panose="05000000000000000000" pitchFamily="2" charset="2"/>
              </a:rPr>
              <a:t>i </a:t>
            </a:r>
            <a:r>
              <a:rPr lang="en-US" altLang="zh-CN" sz="2200" dirty="0">
                <a:sym typeface="Wingdings" panose="05000000000000000000" pitchFamily="2" charset="2"/>
              </a:rPr>
              <a:t>, </a:t>
            </a:r>
            <a:r>
              <a:rPr lang="en-US" altLang="zh-CN" sz="2200" dirty="0" err="1">
                <a:sym typeface="Wingdings" panose="05000000000000000000" pitchFamily="2" charset="2"/>
              </a:rPr>
              <a:t>P</a:t>
            </a:r>
            <a:r>
              <a:rPr lang="en-US" altLang="zh-CN" sz="2200" baseline="-25000" dirty="0" err="1">
                <a:sym typeface="Wingdings" panose="05000000000000000000" pitchFamily="2" charset="2"/>
              </a:rPr>
              <a:t>j</a:t>
            </a:r>
            <a:r>
              <a:rPr lang="en-US" altLang="zh-CN" sz="2200" dirty="0">
                <a:sym typeface="Wingdings" panose="05000000000000000000" pitchFamily="2" charset="2"/>
              </a:rPr>
              <a:t>  </a:t>
            </a:r>
            <a:r>
              <a:rPr lang="en-US" altLang="zh-CN" sz="2200" dirty="0" err="1"/>
              <a:t>H</a:t>
            </a:r>
            <a:r>
              <a:rPr lang="en-US" altLang="zh-CN" sz="2200" baseline="-25000" dirty="0" err="1"/>
              <a:t>k</a:t>
            </a:r>
            <a:r>
              <a:rPr lang="en-US" altLang="zh-CN" sz="2200" dirty="0"/>
              <a:t>  </a:t>
            </a:r>
            <a:r>
              <a:rPr lang="zh-CN" altLang="en-US" sz="2200" dirty="0">
                <a:sym typeface="Wingdings" panose="05000000000000000000" pitchFamily="2" charset="2"/>
              </a:rPr>
              <a:t>如何映射</a:t>
            </a:r>
            <a:endParaRPr lang="en-US" altLang="zh-CN" sz="2200" dirty="0"/>
          </a:p>
          <a:p>
            <a:endParaRPr lang="zh-CN" altLang="en-US" dirty="0"/>
          </a:p>
        </p:txBody>
      </p:sp>
    </p:spTree>
    <p:extLst>
      <p:ext uri="{BB962C8B-B14F-4D97-AF65-F5344CB8AC3E}">
        <p14:creationId xmlns:p14="http://schemas.microsoft.com/office/powerpoint/2010/main" val="12819837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码分组依据</a:t>
            </a:r>
          </a:p>
        </p:txBody>
      </p:sp>
      <p:sp>
        <p:nvSpPr>
          <p:cNvPr id="7" name="Rectangle 159"/>
          <p:cNvSpPr>
            <a:spLocks noChangeArrowheads="1"/>
          </p:cNvSpPr>
          <p:nvPr/>
        </p:nvSpPr>
        <p:spPr bwMode="auto">
          <a:xfrm>
            <a:off x="4317291" y="4058131"/>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0" name="Rectangle 153"/>
          <p:cNvSpPr>
            <a:spLocks noChangeArrowheads="1"/>
          </p:cNvSpPr>
          <p:nvPr/>
        </p:nvSpPr>
        <p:spPr bwMode="auto">
          <a:xfrm>
            <a:off x="4290816" y="2459239"/>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位出错</a:t>
            </a:r>
          </a:p>
        </p:txBody>
      </p:sp>
      <p:sp>
        <p:nvSpPr>
          <p:cNvPr id="11" name="Rectangle 151"/>
          <p:cNvSpPr>
            <a:spLocks noChangeArrowheads="1"/>
          </p:cNvSpPr>
          <p:nvPr/>
        </p:nvSpPr>
        <p:spPr bwMode="auto">
          <a:xfrm>
            <a:off x="4317291" y="1869816"/>
            <a:ext cx="4091513"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12" name="Rectangle 149"/>
          <p:cNvSpPr>
            <a:spLocks noChangeArrowheads="1"/>
          </p:cNvSpPr>
          <p:nvPr/>
        </p:nvSpPr>
        <p:spPr bwMode="auto">
          <a:xfrm>
            <a:off x="4317291" y="1307107"/>
            <a:ext cx="4091513"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dirty="0">
                <a:solidFill>
                  <a:schemeClr val="bg1"/>
                </a:solidFill>
                <a:latin typeface="微软雅黑" panose="020B0503020204020204" pitchFamily="34" charset="-122"/>
                <a:ea typeface="微软雅黑" panose="020B0503020204020204" pitchFamily="34" charset="-122"/>
              </a:rPr>
              <a:t>备注   </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假设只有</a:t>
            </a:r>
            <a:r>
              <a:rPr lang="en-US" altLang="zh-CN" sz="2200" dirty="0">
                <a:solidFill>
                  <a:schemeClr val="bg1"/>
                </a:solidFill>
                <a:latin typeface="微软雅黑" panose="020B0503020204020204" pitchFamily="34" charset="-122"/>
                <a:ea typeface="微软雅黑" panose="020B0503020204020204" pitchFamily="34" charset="-122"/>
              </a:rPr>
              <a:t>1</a:t>
            </a:r>
            <a:r>
              <a:rPr lang="zh-CN" altLang="en-US" sz="2200" dirty="0">
                <a:solidFill>
                  <a:schemeClr val="bg1"/>
                </a:solidFill>
                <a:latin typeface="微软雅黑" panose="020B0503020204020204" pitchFamily="34" charset="-122"/>
                <a:ea typeface="微软雅黑" panose="020B0503020204020204" pitchFamily="34" charset="-122"/>
              </a:rPr>
              <a:t>位错</a:t>
            </a:r>
            <a:r>
              <a:rPr lang="en-US" altLang="zh-CN" sz="2200" dirty="0">
                <a:solidFill>
                  <a:schemeClr val="bg1"/>
                </a:solidFill>
                <a:latin typeface="微软雅黑" panose="020B0503020204020204" pitchFamily="34" charset="-122"/>
                <a:ea typeface="微软雅黑" panose="020B0503020204020204" pitchFamily="34" charset="-122"/>
              </a:rPr>
              <a:t>)</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323501" y="5640751"/>
            <a:ext cx="9679921" cy="531448"/>
            <a:chOff x="1323501" y="5640751"/>
            <a:chExt cx="9679921" cy="531448"/>
          </a:xfrm>
        </p:grpSpPr>
        <p:sp>
          <p:nvSpPr>
            <p:cNvPr id="4" name="Rectangle 165"/>
            <p:cNvSpPr>
              <a:spLocks noChangeArrowheads="1"/>
            </p:cNvSpPr>
            <p:nvPr/>
          </p:nvSpPr>
          <p:spPr bwMode="auto">
            <a:xfrm>
              <a:off x="4317291" y="5640751"/>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     H</a:t>
              </a:r>
              <a:r>
                <a:rPr lang="en-US" altLang="zh-CN" sz="2100" baseline="-25000" dirty="0">
                  <a:solidFill>
                    <a:srgbClr val="C00000"/>
                  </a:solidFill>
                  <a:latin typeface="微软雅黑" panose="020B0503020204020204" pitchFamily="34" charset="-122"/>
                  <a:ea typeface="微软雅黑" panose="020B0503020204020204" pitchFamily="34" charset="-122"/>
                </a:rPr>
                <a:t>7</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三校验组</a:t>
              </a:r>
            </a:p>
          </p:txBody>
        </p:sp>
        <p:sp>
          <p:nvSpPr>
            <p:cNvPr id="13" name="Rectangle 35"/>
            <p:cNvSpPr>
              <a:spLocks noChangeArrowheads="1"/>
            </p:cNvSpPr>
            <p:nvPr/>
          </p:nvSpPr>
          <p:spPr bwMode="auto">
            <a:xfrm>
              <a:off x="8408804" y="5640751"/>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4</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7</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4" name="Rectangle 34"/>
            <p:cNvSpPr>
              <a:spLocks noChangeArrowheads="1"/>
            </p:cNvSpPr>
            <p:nvPr/>
          </p:nvSpPr>
          <p:spPr bwMode="auto">
            <a:xfrm>
              <a:off x="2720603" y="5640751"/>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7</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5" name="Rectangle 33"/>
            <p:cNvSpPr>
              <a:spLocks noChangeArrowheads="1"/>
            </p:cNvSpPr>
            <p:nvPr/>
          </p:nvSpPr>
          <p:spPr bwMode="auto">
            <a:xfrm>
              <a:off x="1323501" y="5640751"/>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111</a:t>
              </a:r>
            </a:p>
          </p:txBody>
        </p:sp>
      </p:grpSp>
      <p:grpSp>
        <p:nvGrpSpPr>
          <p:cNvPr id="50" name="组合 49"/>
          <p:cNvGrpSpPr/>
          <p:nvPr/>
        </p:nvGrpSpPr>
        <p:grpSpPr>
          <a:xfrm>
            <a:off x="1323501" y="5109303"/>
            <a:ext cx="9679921" cy="531448"/>
            <a:chOff x="1323501" y="5109303"/>
            <a:chExt cx="9679921" cy="531448"/>
          </a:xfrm>
        </p:grpSpPr>
        <p:sp>
          <p:nvSpPr>
            <p:cNvPr id="5" name="Rectangle 163"/>
            <p:cNvSpPr>
              <a:spLocks noChangeArrowheads="1"/>
            </p:cNvSpPr>
            <p:nvPr/>
          </p:nvSpPr>
          <p:spPr bwMode="auto">
            <a:xfrm>
              <a:off x="4317291" y="5109303"/>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6" name="Rectangle 32"/>
            <p:cNvSpPr>
              <a:spLocks noChangeArrowheads="1"/>
            </p:cNvSpPr>
            <p:nvPr/>
          </p:nvSpPr>
          <p:spPr bwMode="auto">
            <a:xfrm>
              <a:off x="8408804" y="5109303"/>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7" name="Rectangle 31"/>
            <p:cNvSpPr>
              <a:spLocks noChangeArrowheads="1"/>
            </p:cNvSpPr>
            <p:nvPr/>
          </p:nvSpPr>
          <p:spPr bwMode="auto">
            <a:xfrm>
              <a:off x="2720603" y="5109303"/>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6</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8" name="Rectangle 30"/>
            <p:cNvSpPr>
              <a:spLocks noChangeArrowheads="1"/>
            </p:cNvSpPr>
            <p:nvPr/>
          </p:nvSpPr>
          <p:spPr bwMode="auto">
            <a:xfrm>
              <a:off x="1323501" y="5109303"/>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110</a:t>
              </a:r>
            </a:p>
          </p:txBody>
        </p:sp>
      </p:grpSp>
      <p:grpSp>
        <p:nvGrpSpPr>
          <p:cNvPr id="49" name="组合 48"/>
          <p:cNvGrpSpPr/>
          <p:nvPr/>
        </p:nvGrpSpPr>
        <p:grpSpPr>
          <a:xfrm>
            <a:off x="4317291" y="4589580"/>
            <a:ext cx="6686131" cy="519725"/>
            <a:chOff x="4317291" y="4589580"/>
            <a:chExt cx="6686131" cy="519725"/>
          </a:xfrm>
        </p:grpSpPr>
        <p:sp>
          <p:nvSpPr>
            <p:cNvPr id="6" name="Rectangle 161"/>
            <p:cNvSpPr>
              <a:spLocks noChangeArrowheads="1"/>
            </p:cNvSpPr>
            <p:nvPr/>
          </p:nvSpPr>
          <p:spPr bwMode="auto">
            <a:xfrm>
              <a:off x="4317291" y="4589580"/>
              <a:ext cx="4091513"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9" name="Rectangle 29"/>
            <p:cNvSpPr>
              <a:spLocks noChangeArrowheads="1"/>
            </p:cNvSpPr>
            <p:nvPr/>
          </p:nvSpPr>
          <p:spPr bwMode="auto">
            <a:xfrm>
              <a:off x="8408804" y="4589580"/>
              <a:ext cx="259461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323501" y="4589580"/>
            <a:ext cx="2993790" cy="519725"/>
            <a:chOff x="1323501" y="4589580"/>
            <a:chExt cx="2993790" cy="519725"/>
          </a:xfrm>
        </p:grpSpPr>
        <p:sp>
          <p:nvSpPr>
            <p:cNvPr id="20" name="Rectangle 28"/>
            <p:cNvSpPr>
              <a:spLocks noChangeArrowheads="1"/>
            </p:cNvSpPr>
            <p:nvPr/>
          </p:nvSpPr>
          <p:spPr bwMode="auto">
            <a:xfrm>
              <a:off x="2720603" y="4589580"/>
              <a:ext cx="159668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5</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1" name="Rectangle 27"/>
            <p:cNvSpPr>
              <a:spLocks noChangeArrowheads="1"/>
            </p:cNvSpPr>
            <p:nvPr/>
          </p:nvSpPr>
          <p:spPr bwMode="auto">
            <a:xfrm>
              <a:off x="1323501" y="4589580"/>
              <a:ext cx="1397102"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101</a:t>
              </a:r>
            </a:p>
          </p:txBody>
        </p:sp>
      </p:grpSp>
      <p:sp>
        <p:nvSpPr>
          <p:cNvPr id="22" name="Rectangle 26"/>
          <p:cNvSpPr>
            <a:spLocks noChangeArrowheads="1"/>
          </p:cNvSpPr>
          <p:nvPr/>
        </p:nvSpPr>
        <p:spPr bwMode="auto">
          <a:xfrm>
            <a:off x="8408804" y="4058131"/>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323501" y="4058131"/>
            <a:ext cx="2993790" cy="531448"/>
            <a:chOff x="1323501" y="4058131"/>
            <a:chExt cx="2993790" cy="531448"/>
          </a:xfrm>
        </p:grpSpPr>
        <p:sp>
          <p:nvSpPr>
            <p:cNvPr id="23" name="Rectangle 25"/>
            <p:cNvSpPr>
              <a:spLocks noChangeArrowheads="1"/>
            </p:cNvSpPr>
            <p:nvPr/>
          </p:nvSpPr>
          <p:spPr bwMode="auto">
            <a:xfrm>
              <a:off x="2720603" y="4058131"/>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3</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4" name="Rectangle 24"/>
            <p:cNvSpPr>
              <a:spLocks noChangeArrowheads="1"/>
            </p:cNvSpPr>
            <p:nvPr/>
          </p:nvSpPr>
          <p:spPr bwMode="auto">
            <a:xfrm>
              <a:off x="1323501" y="4058131"/>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011</a:t>
              </a:r>
            </a:p>
          </p:txBody>
        </p:sp>
      </p:grpSp>
      <p:grpSp>
        <p:nvGrpSpPr>
          <p:cNvPr id="46" name="组合 45"/>
          <p:cNvGrpSpPr/>
          <p:nvPr/>
        </p:nvGrpSpPr>
        <p:grpSpPr>
          <a:xfrm>
            <a:off x="1323501" y="3526683"/>
            <a:ext cx="9679921" cy="531448"/>
            <a:chOff x="1323501" y="3526683"/>
            <a:chExt cx="9679921" cy="531448"/>
          </a:xfrm>
        </p:grpSpPr>
        <p:sp>
          <p:nvSpPr>
            <p:cNvPr id="8" name="Rectangle 157"/>
            <p:cNvSpPr>
              <a:spLocks noChangeArrowheads="1"/>
            </p:cNvSpPr>
            <p:nvPr/>
          </p:nvSpPr>
          <p:spPr bwMode="auto">
            <a:xfrm>
              <a:off x="4317291" y="3526683"/>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 </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位出错</a:t>
              </a:r>
            </a:p>
          </p:txBody>
        </p:sp>
        <p:sp>
          <p:nvSpPr>
            <p:cNvPr id="25" name="Rectangle 23"/>
            <p:cNvSpPr>
              <a:spLocks noChangeArrowheads="1"/>
            </p:cNvSpPr>
            <p:nvPr/>
          </p:nvSpPr>
          <p:spPr bwMode="auto">
            <a:xfrm>
              <a:off x="8408804" y="3526683"/>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4</a:t>
              </a:r>
              <a:r>
                <a:rPr lang="zh-CN" altLang="en-US" sz="2100" dirty="0">
                  <a:latin typeface="微软雅黑" panose="020B0503020204020204" pitchFamily="34" charset="-122"/>
                  <a:ea typeface="微软雅黑" panose="020B0503020204020204" pitchFamily="34" charset="-122"/>
                </a:rPr>
                <a:t>位置</a:t>
              </a:r>
            </a:p>
          </p:txBody>
        </p:sp>
        <p:sp>
          <p:nvSpPr>
            <p:cNvPr id="26" name="Rectangle 22"/>
            <p:cNvSpPr>
              <a:spLocks noChangeArrowheads="1"/>
            </p:cNvSpPr>
            <p:nvPr/>
          </p:nvSpPr>
          <p:spPr bwMode="auto">
            <a:xfrm>
              <a:off x="2720603" y="3526683"/>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H</a:t>
              </a:r>
              <a:r>
                <a:rPr lang="en-US" altLang="zh-CN" sz="2100" baseline="-25000">
                  <a:latin typeface="微软雅黑" panose="020B0503020204020204" pitchFamily="34" charset="-122"/>
                  <a:ea typeface="微软雅黑" panose="020B0503020204020204" pitchFamily="34" charset="-122"/>
                </a:rPr>
                <a:t>4</a:t>
              </a:r>
              <a:r>
                <a:rPr lang="zh-CN" altLang="en-US" sz="2100">
                  <a:latin typeface="微软雅黑" panose="020B0503020204020204" pitchFamily="34" charset="-122"/>
                  <a:ea typeface="微软雅黑" panose="020B0503020204020204" pitchFamily="34" charset="-122"/>
                </a:rPr>
                <a:t>出错</a:t>
              </a:r>
            </a:p>
          </p:txBody>
        </p:sp>
        <p:sp>
          <p:nvSpPr>
            <p:cNvPr id="27" name="Rectangle 21"/>
            <p:cNvSpPr>
              <a:spLocks noChangeArrowheads="1"/>
            </p:cNvSpPr>
            <p:nvPr/>
          </p:nvSpPr>
          <p:spPr bwMode="auto">
            <a:xfrm>
              <a:off x="1323501" y="3526683"/>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100</a:t>
              </a:r>
            </a:p>
          </p:txBody>
        </p:sp>
      </p:grpSp>
      <p:grpSp>
        <p:nvGrpSpPr>
          <p:cNvPr id="45" name="组合 44"/>
          <p:cNvGrpSpPr/>
          <p:nvPr/>
        </p:nvGrpSpPr>
        <p:grpSpPr>
          <a:xfrm>
            <a:off x="1323501" y="2995235"/>
            <a:ext cx="9679921" cy="531448"/>
            <a:chOff x="1323501" y="2995235"/>
            <a:chExt cx="9679921" cy="531448"/>
          </a:xfrm>
        </p:grpSpPr>
        <p:sp>
          <p:nvSpPr>
            <p:cNvPr id="9" name="Rectangle 155"/>
            <p:cNvSpPr>
              <a:spLocks noChangeArrowheads="1"/>
            </p:cNvSpPr>
            <p:nvPr/>
          </p:nvSpPr>
          <p:spPr bwMode="auto">
            <a:xfrm>
              <a:off x="4317291" y="2995235"/>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 </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位出错</a:t>
              </a:r>
            </a:p>
          </p:txBody>
        </p:sp>
        <p:sp>
          <p:nvSpPr>
            <p:cNvPr id="28" name="Rectangle 20"/>
            <p:cNvSpPr>
              <a:spLocks noChangeArrowheads="1"/>
            </p:cNvSpPr>
            <p:nvPr/>
          </p:nvSpPr>
          <p:spPr bwMode="auto">
            <a:xfrm>
              <a:off x="8408804" y="2995235"/>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位置</a:t>
              </a:r>
            </a:p>
          </p:txBody>
        </p:sp>
        <p:sp>
          <p:nvSpPr>
            <p:cNvPr id="29" name="Rectangle 19"/>
            <p:cNvSpPr>
              <a:spLocks noChangeArrowheads="1"/>
            </p:cNvSpPr>
            <p:nvPr/>
          </p:nvSpPr>
          <p:spPr bwMode="auto">
            <a:xfrm>
              <a:off x="2720603" y="2995235"/>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出错</a:t>
              </a:r>
            </a:p>
          </p:txBody>
        </p:sp>
        <p:sp>
          <p:nvSpPr>
            <p:cNvPr id="30" name="Rectangle 18"/>
            <p:cNvSpPr>
              <a:spLocks noChangeArrowheads="1"/>
            </p:cNvSpPr>
            <p:nvPr/>
          </p:nvSpPr>
          <p:spPr bwMode="auto">
            <a:xfrm>
              <a:off x="1323501" y="2995235"/>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010</a:t>
              </a:r>
            </a:p>
          </p:txBody>
        </p:sp>
      </p:grpSp>
      <p:sp>
        <p:nvSpPr>
          <p:cNvPr id="31" name="Rectangle 17"/>
          <p:cNvSpPr>
            <a:spLocks noChangeArrowheads="1"/>
          </p:cNvSpPr>
          <p:nvPr/>
        </p:nvSpPr>
        <p:spPr bwMode="auto">
          <a:xfrm>
            <a:off x="8408804" y="2463787"/>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位置</a:t>
            </a:r>
          </a:p>
        </p:txBody>
      </p:sp>
      <p:grpSp>
        <p:nvGrpSpPr>
          <p:cNvPr id="44" name="组合 43"/>
          <p:cNvGrpSpPr/>
          <p:nvPr/>
        </p:nvGrpSpPr>
        <p:grpSpPr>
          <a:xfrm>
            <a:off x="1323501" y="2463787"/>
            <a:ext cx="2993790" cy="531448"/>
            <a:chOff x="1323501" y="2463787"/>
            <a:chExt cx="2993790" cy="531448"/>
          </a:xfrm>
        </p:grpSpPr>
        <p:sp>
          <p:nvSpPr>
            <p:cNvPr id="32" name="Rectangle 16"/>
            <p:cNvSpPr>
              <a:spLocks noChangeArrowheads="1"/>
            </p:cNvSpPr>
            <p:nvPr/>
          </p:nvSpPr>
          <p:spPr bwMode="auto">
            <a:xfrm>
              <a:off x="2720603" y="2463787"/>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出错</a:t>
              </a:r>
            </a:p>
          </p:txBody>
        </p:sp>
        <p:sp>
          <p:nvSpPr>
            <p:cNvPr id="33" name="Rectangle 15"/>
            <p:cNvSpPr>
              <a:spLocks noChangeArrowheads="1"/>
            </p:cNvSpPr>
            <p:nvPr/>
          </p:nvSpPr>
          <p:spPr bwMode="auto">
            <a:xfrm>
              <a:off x="1323501" y="2463787"/>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001</a:t>
              </a:r>
            </a:p>
          </p:txBody>
        </p:sp>
      </p:grpSp>
      <p:sp>
        <p:nvSpPr>
          <p:cNvPr id="34" name="Rectangle 14"/>
          <p:cNvSpPr>
            <a:spLocks noChangeArrowheads="1"/>
          </p:cNvSpPr>
          <p:nvPr/>
        </p:nvSpPr>
        <p:spPr bwMode="auto">
          <a:xfrm>
            <a:off x="8408804" y="1869816"/>
            <a:ext cx="259461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35" name="Rectangle 13"/>
          <p:cNvSpPr>
            <a:spLocks noChangeArrowheads="1"/>
          </p:cNvSpPr>
          <p:nvPr/>
        </p:nvSpPr>
        <p:spPr bwMode="auto">
          <a:xfrm>
            <a:off x="2720603" y="1869816"/>
            <a:ext cx="159668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solidFill>
                  <a:srgbClr val="009900"/>
                </a:solidFill>
                <a:latin typeface="微软雅黑" panose="020B0503020204020204" pitchFamily="34" charset="-122"/>
                <a:ea typeface="微软雅黑" panose="020B0503020204020204" pitchFamily="34" charset="-122"/>
              </a:rPr>
              <a:t>数据正常</a:t>
            </a:r>
          </a:p>
        </p:txBody>
      </p:sp>
      <p:sp>
        <p:nvSpPr>
          <p:cNvPr id="36" name="Rectangle 12"/>
          <p:cNvSpPr>
            <a:spLocks noChangeArrowheads="1"/>
          </p:cNvSpPr>
          <p:nvPr/>
        </p:nvSpPr>
        <p:spPr bwMode="auto">
          <a:xfrm>
            <a:off x="1323501" y="1869816"/>
            <a:ext cx="1397102"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9900"/>
                </a:solidFill>
                <a:latin typeface="微软雅黑" panose="020B0503020204020204" pitchFamily="34" charset="-122"/>
                <a:ea typeface="微软雅黑" panose="020B0503020204020204" pitchFamily="34" charset="-122"/>
              </a:rPr>
              <a:t>000</a:t>
            </a:r>
          </a:p>
        </p:txBody>
      </p:sp>
      <p:sp>
        <p:nvSpPr>
          <p:cNvPr id="37" name="Rectangle 11"/>
          <p:cNvSpPr>
            <a:spLocks noChangeArrowheads="1"/>
          </p:cNvSpPr>
          <p:nvPr/>
        </p:nvSpPr>
        <p:spPr bwMode="auto">
          <a:xfrm>
            <a:off x="8408804" y="1307107"/>
            <a:ext cx="259461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200">
              <a:solidFill>
                <a:schemeClr val="bg1"/>
              </a:solidFill>
              <a:latin typeface="微软雅黑" panose="020B0503020204020204" pitchFamily="34" charset="-122"/>
              <a:ea typeface="微软雅黑" panose="020B0503020204020204" pitchFamily="34" charset="-122"/>
            </a:endParaRPr>
          </a:p>
        </p:txBody>
      </p:sp>
      <p:sp>
        <p:nvSpPr>
          <p:cNvPr id="38" name="Rectangle 10"/>
          <p:cNvSpPr>
            <a:spLocks noChangeArrowheads="1"/>
          </p:cNvSpPr>
          <p:nvPr/>
        </p:nvSpPr>
        <p:spPr bwMode="auto">
          <a:xfrm>
            <a:off x="2720603" y="1307107"/>
            <a:ext cx="159668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a:solidFill>
                  <a:schemeClr val="bg1"/>
                </a:solidFill>
                <a:latin typeface="微软雅黑" panose="020B0503020204020204" pitchFamily="34" charset="-122"/>
                <a:ea typeface="微软雅黑" panose="020B0503020204020204" pitchFamily="34" charset="-122"/>
              </a:rPr>
              <a:t>出错位</a:t>
            </a:r>
          </a:p>
        </p:txBody>
      </p:sp>
      <p:sp>
        <p:nvSpPr>
          <p:cNvPr id="39" name="Rectangle 9"/>
          <p:cNvSpPr>
            <a:spLocks noChangeArrowheads="1"/>
          </p:cNvSpPr>
          <p:nvPr/>
        </p:nvSpPr>
        <p:spPr bwMode="auto">
          <a:xfrm>
            <a:off x="1323501" y="1307107"/>
            <a:ext cx="1397102"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3</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2</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1</a:t>
            </a:r>
          </a:p>
        </p:txBody>
      </p:sp>
      <p:sp>
        <p:nvSpPr>
          <p:cNvPr id="40" name="Line 37"/>
          <p:cNvSpPr>
            <a:spLocks noChangeShapeType="1"/>
          </p:cNvSpPr>
          <p:nvPr/>
        </p:nvSpPr>
        <p:spPr bwMode="auto">
          <a:xfrm>
            <a:off x="1323501" y="1869816"/>
            <a:ext cx="967992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ctr"/>
            <a:endParaRPr lang="zh-CN" altLang="en-US" sz="2100">
              <a:latin typeface="微软雅黑" panose="020B0503020204020204" pitchFamily="34" charset="-122"/>
              <a:ea typeface="微软雅黑" panose="020B0503020204020204" pitchFamily="34" charset="-122"/>
            </a:endParaRPr>
          </a:p>
        </p:txBody>
      </p:sp>
      <p:sp>
        <p:nvSpPr>
          <p:cNvPr id="41" name="Line 47"/>
          <p:cNvSpPr>
            <a:spLocks noChangeShapeType="1"/>
          </p:cNvSpPr>
          <p:nvPr/>
        </p:nvSpPr>
        <p:spPr bwMode="auto">
          <a:xfrm>
            <a:off x="2720603" y="1307108"/>
            <a:ext cx="0" cy="4865092"/>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
        <p:nvSpPr>
          <p:cNvPr id="42" name="Line 48"/>
          <p:cNvSpPr>
            <a:spLocks noChangeShapeType="1"/>
          </p:cNvSpPr>
          <p:nvPr/>
        </p:nvSpPr>
        <p:spPr bwMode="auto">
          <a:xfrm>
            <a:off x="4317291" y="1307108"/>
            <a:ext cx="0" cy="4865092"/>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12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left)">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1" grpId="0" animBg="1"/>
      <p:bldP spid="35" grpId="0" animBg="1"/>
      <p:bldP spid="36"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码数据位映射</a:t>
            </a:r>
          </a:p>
        </p:txBody>
      </p:sp>
      <p:sp>
        <p:nvSpPr>
          <p:cNvPr id="3" name="内容占位符 2"/>
          <p:cNvSpPr>
            <a:spLocks noGrp="1"/>
          </p:cNvSpPr>
          <p:nvPr>
            <p:ph idx="1"/>
          </p:nvPr>
        </p:nvSpPr>
        <p:spPr>
          <a:xfrm>
            <a:off x="7237410" y="1454552"/>
            <a:ext cx="3563939" cy="1512168"/>
          </a:xfrm>
        </p:spPr>
        <p:txBody>
          <a:bodyPr>
            <a:noAutofit/>
          </a:bodyPr>
          <a:lstStyle/>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1</a:t>
            </a:r>
            <a:r>
              <a:rPr lang="en-US" altLang="zh-CN" sz="2800" dirty="0">
                <a:latin typeface="Consolas" panose="020B0609020204030204" pitchFamily="49" charset="0"/>
              </a:rPr>
              <a:t>(P</a:t>
            </a:r>
            <a:r>
              <a:rPr lang="en-US" altLang="zh-CN" sz="2800" baseline="-25000" dirty="0">
                <a:latin typeface="Consolas" panose="020B0609020204030204" pitchFamily="49" charset="0"/>
              </a:rPr>
              <a:t>1</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2</a:t>
            </a:r>
            <a:r>
              <a:rPr lang="en-US" altLang="zh-CN" sz="2800" dirty="0">
                <a:latin typeface="Consolas" panose="020B0609020204030204" pitchFamily="49" charset="0"/>
              </a:rPr>
              <a:t>(P</a:t>
            </a:r>
            <a:r>
              <a:rPr lang="en-US" altLang="zh-CN" sz="2800" baseline="-25000" dirty="0">
                <a:latin typeface="Consolas" panose="020B0609020204030204" pitchFamily="49" charset="0"/>
              </a:rPr>
              <a:t>2</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3</a:t>
            </a:r>
            <a:r>
              <a:rPr lang="en-US" altLang="zh-CN" sz="2800" dirty="0">
                <a:latin typeface="Consolas" panose="020B0609020204030204" pitchFamily="49" charset="0"/>
              </a:rPr>
              <a:t>(P</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endParaRPr lang="zh-CN" altLang="en-US" sz="2800" dirty="0">
              <a:latin typeface="Consolas" panose="020B0609020204030204" pitchFamily="49" charset="0"/>
            </a:endParaRPr>
          </a:p>
        </p:txBody>
      </p:sp>
      <p:sp>
        <p:nvSpPr>
          <p:cNvPr id="53" name="Rectangle 19"/>
          <p:cNvSpPr>
            <a:spLocks noChangeArrowheads="1"/>
          </p:cNvSpPr>
          <p:nvPr/>
        </p:nvSpPr>
        <p:spPr bwMode="auto">
          <a:xfrm>
            <a:off x="5006931" y="5106076"/>
            <a:ext cx="500062"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1</a:t>
            </a:r>
          </a:p>
        </p:txBody>
      </p:sp>
      <p:sp>
        <p:nvSpPr>
          <p:cNvPr id="54" name="Rectangle 18"/>
          <p:cNvSpPr>
            <a:spLocks noChangeArrowheads="1"/>
          </p:cNvSpPr>
          <p:nvPr/>
        </p:nvSpPr>
        <p:spPr bwMode="auto">
          <a:xfrm>
            <a:off x="4505281" y="5106076"/>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2</a:t>
            </a:r>
          </a:p>
        </p:txBody>
      </p:sp>
      <p:sp>
        <p:nvSpPr>
          <p:cNvPr id="55" name="Rectangle 17"/>
          <p:cNvSpPr>
            <a:spLocks noChangeArrowheads="1"/>
          </p:cNvSpPr>
          <p:nvPr/>
        </p:nvSpPr>
        <p:spPr bwMode="auto">
          <a:xfrm>
            <a:off x="4005219" y="5106076"/>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1</a:t>
            </a:r>
          </a:p>
        </p:txBody>
      </p:sp>
      <p:sp>
        <p:nvSpPr>
          <p:cNvPr id="56" name="Rectangle 16"/>
          <p:cNvSpPr>
            <a:spLocks noChangeArrowheads="1"/>
          </p:cNvSpPr>
          <p:nvPr/>
        </p:nvSpPr>
        <p:spPr bwMode="auto">
          <a:xfrm>
            <a:off x="3503568" y="5106076"/>
            <a:ext cx="501650" cy="457200"/>
          </a:xfrm>
          <a:prstGeom prst="rect">
            <a:avLst/>
          </a:prstGeom>
          <a:solidFill>
            <a:schemeClr val="accent4">
              <a:lumMod val="60000"/>
              <a:lumOff val="40000"/>
            </a:schemeClr>
          </a:solidFill>
          <a:ln>
            <a:noFill/>
          </a:ln>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3</a:t>
            </a:r>
          </a:p>
        </p:txBody>
      </p:sp>
      <p:sp>
        <p:nvSpPr>
          <p:cNvPr id="57" name="Rectangle 15"/>
          <p:cNvSpPr>
            <a:spLocks noChangeArrowheads="1"/>
          </p:cNvSpPr>
          <p:nvPr/>
        </p:nvSpPr>
        <p:spPr bwMode="auto">
          <a:xfrm>
            <a:off x="3003506" y="5106076"/>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p>
        </p:txBody>
      </p:sp>
      <p:sp>
        <p:nvSpPr>
          <p:cNvPr id="58" name="Rectangle 14"/>
          <p:cNvSpPr>
            <a:spLocks noChangeArrowheads="1"/>
          </p:cNvSpPr>
          <p:nvPr/>
        </p:nvSpPr>
        <p:spPr bwMode="auto">
          <a:xfrm>
            <a:off x="2482806"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p>
        </p:txBody>
      </p:sp>
      <p:sp>
        <p:nvSpPr>
          <p:cNvPr id="59" name="Rectangle 13"/>
          <p:cNvSpPr>
            <a:spLocks noChangeArrowheads="1"/>
          </p:cNvSpPr>
          <p:nvPr/>
        </p:nvSpPr>
        <p:spPr bwMode="auto">
          <a:xfrm>
            <a:off x="2001793"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p>
        </p:txBody>
      </p:sp>
      <p:grpSp>
        <p:nvGrpSpPr>
          <p:cNvPr id="60" name="Group 249"/>
          <p:cNvGrpSpPr>
            <a:grpSpLocks/>
          </p:cNvGrpSpPr>
          <p:nvPr/>
        </p:nvGrpSpPr>
        <p:grpSpPr bwMode="auto">
          <a:xfrm>
            <a:off x="2001793" y="4648876"/>
            <a:ext cx="3505200" cy="914400"/>
            <a:chOff x="0" y="0"/>
            <a:chExt cx="2208" cy="576"/>
          </a:xfrm>
        </p:grpSpPr>
        <p:grpSp>
          <p:nvGrpSpPr>
            <p:cNvPr id="61" name="Group 248"/>
            <p:cNvGrpSpPr>
              <a:grpSpLocks/>
            </p:cNvGrpSpPr>
            <p:nvPr/>
          </p:nvGrpSpPr>
          <p:grpSpPr bwMode="auto">
            <a:xfrm>
              <a:off x="0" y="0"/>
              <a:ext cx="2208" cy="288"/>
              <a:chOff x="0" y="0"/>
              <a:chExt cx="2208" cy="288"/>
            </a:xfrm>
          </p:grpSpPr>
          <p:sp>
            <p:nvSpPr>
              <p:cNvPr id="71" name="Rectangle 12"/>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p>
            </p:txBody>
          </p:sp>
          <p:sp>
            <p:nvSpPr>
              <p:cNvPr id="72" name="Rectangle 11"/>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p>
            </p:txBody>
          </p:sp>
          <p:sp>
            <p:nvSpPr>
              <p:cNvPr id="73" name="Rectangle 10"/>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p>
            </p:txBody>
          </p:sp>
          <p:sp>
            <p:nvSpPr>
              <p:cNvPr id="74" name="Rectangle 9"/>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p>
            </p:txBody>
          </p:sp>
          <p:sp>
            <p:nvSpPr>
              <p:cNvPr id="75" name="Rectangle 8"/>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p>
            </p:txBody>
          </p:sp>
          <p:sp>
            <p:nvSpPr>
              <p:cNvPr id="76" name="Rectangle 7"/>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p>
            </p:txBody>
          </p:sp>
          <p:sp>
            <p:nvSpPr>
              <p:cNvPr id="77" name="Rectangle 6"/>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p>
            </p:txBody>
          </p:sp>
          <p:sp>
            <p:nvSpPr>
              <p:cNvPr id="78" name="Line 20"/>
              <p:cNvSpPr>
                <a:spLocks noChangeShapeType="1"/>
              </p:cNvSpPr>
              <p:nvPr/>
            </p:nvSpPr>
            <p:spPr bwMode="auto">
              <a:xfrm>
                <a:off x="0" y="0"/>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9" name="Line 21"/>
              <p:cNvSpPr>
                <a:spLocks noChangeShapeType="1"/>
              </p:cNvSpPr>
              <p:nvPr/>
            </p:nvSpPr>
            <p:spPr bwMode="auto">
              <a:xfrm>
                <a:off x="0" y="288"/>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62" name="Line 22"/>
            <p:cNvSpPr>
              <a:spLocks noChangeShapeType="1"/>
            </p:cNvSpPr>
            <p:nvPr/>
          </p:nvSpPr>
          <p:spPr bwMode="auto">
            <a:xfrm>
              <a:off x="0" y="576"/>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3" name="Line 23"/>
            <p:cNvSpPr>
              <a:spLocks noChangeShapeType="1"/>
            </p:cNvSpPr>
            <p:nvPr/>
          </p:nvSpPr>
          <p:spPr bwMode="auto">
            <a:xfrm>
              <a:off x="0"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4" name="Line 24"/>
            <p:cNvSpPr>
              <a:spLocks noChangeShapeType="1"/>
            </p:cNvSpPr>
            <p:nvPr/>
          </p:nvSpPr>
          <p:spPr bwMode="auto">
            <a:xfrm>
              <a:off x="30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5"/>
            <p:cNvSpPr>
              <a:spLocks noChangeShapeType="1"/>
            </p:cNvSpPr>
            <p:nvPr/>
          </p:nvSpPr>
          <p:spPr bwMode="auto">
            <a:xfrm>
              <a:off x="631"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6"/>
            <p:cNvSpPr>
              <a:spLocks noChangeShapeType="1"/>
            </p:cNvSpPr>
            <p:nvPr/>
          </p:nvSpPr>
          <p:spPr bwMode="auto">
            <a:xfrm>
              <a:off x="946"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7"/>
            <p:cNvSpPr>
              <a:spLocks noChangeShapeType="1"/>
            </p:cNvSpPr>
            <p:nvPr/>
          </p:nvSpPr>
          <p:spPr bwMode="auto">
            <a:xfrm>
              <a:off x="1262"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8" name="Line 28"/>
            <p:cNvSpPr>
              <a:spLocks noChangeShapeType="1"/>
            </p:cNvSpPr>
            <p:nvPr/>
          </p:nvSpPr>
          <p:spPr bwMode="auto">
            <a:xfrm>
              <a:off x="1577"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9" name="Line 29"/>
            <p:cNvSpPr>
              <a:spLocks noChangeShapeType="1"/>
            </p:cNvSpPr>
            <p:nvPr/>
          </p:nvSpPr>
          <p:spPr bwMode="auto">
            <a:xfrm>
              <a:off x="189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0" name="Line 30"/>
            <p:cNvSpPr>
              <a:spLocks noChangeShapeType="1"/>
            </p:cNvSpPr>
            <p:nvPr/>
          </p:nvSpPr>
          <p:spPr bwMode="auto">
            <a:xfrm>
              <a:off x="2208"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81" name="Rectangle 242"/>
          <p:cNvSpPr>
            <a:spLocks noChangeArrowheads="1"/>
          </p:cNvSpPr>
          <p:nvPr/>
        </p:nvSpPr>
        <p:spPr bwMode="auto">
          <a:xfrm>
            <a:off x="6781800" y="4343400"/>
            <a:ext cx="3200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en-US" altLang="zh-CN" sz="2600" i="1" baseline="-25000" dirty="0">
              <a:solidFill>
                <a:srgbClr val="0000FF"/>
              </a:solidFill>
            </a:endParaRPr>
          </a:p>
        </p:txBody>
      </p:sp>
      <p:grpSp>
        <p:nvGrpSpPr>
          <p:cNvPr id="82" name="Group 247"/>
          <p:cNvGrpSpPr>
            <a:grpSpLocks/>
          </p:cNvGrpSpPr>
          <p:nvPr/>
        </p:nvGrpSpPr>
        <p:grpSpPr bwMode="auto">
          <a:xfrm>
            <a:off x="963054" y="1445861"/>
            <a:ext cx="5500565" cy="2416915"/>
            <a:chOff x="0" y="0"/>
            <a:chExt cx="3168" cy="1392"/>
          </a:xfrm>
        </p:grpSpPr>
        <p:grpSp>
          <p:nvGrpSpPr>
            <p:cNvPr id="83" name="Group 244"/>
            <p:cNvGrpSpPr>
              <a:grpSpLocks/>
            </p:cNvGrpSpPr>
            <p:nvPr/>
          </p:nvGrpSpPr>
          <p:grpSpPr bwMode="auto">
            <a:xfrm>
              <a:off x="0" y="0"/>
              <a:ext cx="3168" cy="1386"/>
              <a:chOff x="0" y="0"/>
              <a:chExt cx="3168" cy="1386"/>
            </a:xfrm>
          </p:grpSpPr>
          <p:sp>
            <p:nvSpPr>
              <p:cNvPr id="86" name="Rectangle 217"/>
              <p:cNvSpPr>
                <a:spLocks noChangeArrowheads="1"/>
              </p:cNvSpPr>
              <p:nvPr/>
            </p:nvSpPr>
            <p:spPr bwMode="auto">
              <a:xfrm>
                <a:off x="1440" y="1114"/>
                <a:ext cx="172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参与</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3</a:t>
                </a:r>
                <a:r>
                  <a:rPr lang="en-US" altLang="zh-CN" sz="1800">
                    <a:latin typeface="微软雅黑" panose="020B0503020204020204" pitchFamily="34" charset="-122"/>
                    <a:ea typeface="微软雅黑" panose="020B0503020204020204" pitchFamily="34" charset="-122"/>
                  </a:rPr>
                  <a:t> G</a:t>
                </a:r>
                <a:r>
                  <a:rPr lang="en-US" altLang="zh-CN" sz="1800" baseline="-25000">
                    <a:latin typeface="微软雅黑" panose="020B0503020204020204" pitchFamily="34" charset="-122"/>
                    <a:ea typeface="微软雅黑" panose="020B0503020204020204" pitchFamily="34" charset="-122"/>
                  </a:rPr>
                  <a:t>2 </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1</a:t>
                </a:r>
                <a:r>
                  <a:rPr lang="zh-CN" altLang="en-US" sz="1800">
                    <a:latin typeface="微软雅黑" panose="020B0503020204020204" pitchFamily="34" charset="-122"/>
                    <a:ea typeface="微软雅黑" panose="020B0503020204020204" pitchFamily="34" charset="-122"/>
                  </a:rPr>
                  <a:t>校验组</a:t>
                </a:r>
              </a:p>
            </p:txBody>
          </p:sp>
          <p:sp>
            <p:nvSpPr>
              <p:cNvPr id="87" name="Rectangle 218"/>
              <p:cNvSpPr>
                <a:spLocks noChangeArrowheads="1"/>
              </p:cNvSpPr>
              <p:nvPr/>
            </p:nvSpPr>
            <p:spPr bwMode="auto">
              <a:xfrm>
                <a:off x="1440" y="842"/>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参与</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3</a:t>
                </a:r>
                <a:r>
                  <a:rPr lang="en-US" altLang="zh-CN" sz="1800">
                    <a:latin typeface="微软雅黑" panose="020B0503020204020204" pitchFamily="34" charset="-122"/>
                    <a:ea typeface="微软雅黑" panose="020B0503020204020204" pitchFamily="34" charset="-122"/>
                  </a:rPr>
                  <a:t> G</a:t>
                </a:r>
                <a:r>
                  <a:rPr lang="en-US" altLang="zh-CN" sz="1800" baseline="-25000">
                    <a:latin typeface="微软雅黑" panose="020B0503020204020204" pitchFamily="34" charset="-122"/>
                    <a:ea typeface="微软雅黑" panose="020B0503020204020204" pitchFamily="34" charset="-122"/>
                  </a:rPr>
                  <a:t>2</a:t>
                </a:r>
                <a:r>
                  <a:rPr lang="zh-CN" altLang="en-US" sz="1800">
                    <a:latin typeface="微软雅黑" panose="020B0503020204020204" pitchFamily="34" charset="-122"/>
                    <a:ea typeface="微软雅黑" panose="020B0503020204020204" pitchFamily="34" charset="-122"/>
                  </a:rPr>
                  <a:t>校验组</a:t>
                </a:r>
              </a:p>
            </p:txBody>
          </p:sp>
          <p:sp>
            <p:nvSpPr>
              <p:cNvPr id="88" name="Rectangle 219"/>
              <p:cNvSpPr>
                <a:spLocks noChangeArrowheads="1"/>
              </p:cNvSpPr>
              <p:nvPr/>
            </p:nvSpPr>
            <p:spPr bwMode="auto">
              <a:xfrm>
                <a:off x="1440" y="576"/>
                <a:ext cx="172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a:t>
                </a:r>
                <a:r>
                  <a:rPr lang="en-US" altLang="zh-CN" sz="1800" baseline="-25000" dirty="0">
                    <a:latin typeface="微软雅黑" panose="020B0503020204020204" pitchFamily="34" charset="-122"/>
                    <a:ea typeface="微软雅黑" panose="020B0503020204020204" pitchFamily="34" charset="-122"/>
                  </a:rPr>
                  <a:t>3</a:t>
                </a:r>
                <a:r>
                  <a:rPr lang="en-US" altLang="zh-CN" sz="1800" dirty="0">
                    <a:latin typeface="微软雅黑" panose="020B0503020204020204" pitchFamily="34" charset="-122"/>
                    <a:ea typeface="微软雅黑" panose="020B0503020204020204" pitchFamily="34" charset="-122"/>
                  </a:rPr>
                  <a:t> G</a:t>
                </a:r>
                <a:r>
                  <a:rPr lang="en-US" altLang="zh-CN" sz="1800" baseline="-250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校验组</a:t>
                </a:r>
              </a:p>
            </p:txBody>
          </p:sp>
          <p:sp>
            <p:nvSpPr>
              <p:cNvPr id="89" name="Rectangle 220"/>
              <p:cNvSpPr>
                <a:spLocks noChangeArrowheads="1"/>
              </p:cNvSpPr>
              <p:nvPr/>
            </p:nvSpPr>
            <p:spPr bwMode="auto">
              <a:xfrm>
                <a:off x="1440" y="304"/>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a:t>
                </a:r>
                <a:r>
                  <a:rPr lang="en-US" altLang="zh-CN" sz="1800" baseline="-25000" dirty="0">
                    <a:latin typeface="微软雅黑" panose="020B0503020204020204" pitchFamily="34" charset="-122"/>
                    <a:ea typeface="微软雅黑" panose="020B0503020204020204" pitchFamily="34" charset="-122"/>
                  </a:rPr>
                  <a:t>2</a:t>
                </a:r>
                <a:r>
                  <a:rPr lang="en-US" altLang="zh-CN" sz="1800" dirty="0">
                    <a:latin typeface="微软雅黑" panose="020B0503020204020204" pitchFamily="34" charset="-122"/>
                    <a:ea typeface="微软雅黑" panose="020B0503020204020204" pitchFamily="34" charset="-122"/>
                  </a:rPr>
                  <a:t> G</a:t>
                </a:r>
                <a:r>
                  <a:rPr lang="en-US" altLang="zh-CN" sz="1800" baseline="-250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校验组</a:t>
                </a:r>
              </a:p>
            </p:txBody>
          </p:sp>
          <p:sp>
            <p:nvSpPr>
              <p:cNvPr id="90" name="Rectangle 222"/>
              <p:cNvSpPr>
                <a:spLocks noChangeArrowheads="1"/>
              </p:cNvSpPr>
              <p:nvPr/>
            </p:nvSpPr>
            <p:spPr bwMode="auto">
              <a:xfrm>
                <a:off x="672" y="1114"/>
                <a:ext cx="76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出错</a:t>
                </a:r>
              </a:p>
            </p:txBody>
          </p:sp>
          <p:sp>
            <p:nvSpPr>
              <p:cNvPr id="91" name="Rectangle 223"/>
              <p:cNvSpPr>
                <a:spLocks noChangeArrowheads="1"/>
              </p:cNvSpPr>
              <p:nvPr/>
            </p:nvSpPr>
            <p:spPr bwMode="auto">
              <a:xfrm>
                <a:off x="0" y="1114"/>
                <a:ext cx="672"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111</a:t>
                </a:r>
              </a:p>
            </p:txBody>
          </p:sp>
          <p:sp>
            <p:nvSpPr>
              <p:cNvPr id="92" name="Rectangle 225"/>
              <p:cNvSpPr>
                <a:spLocks noChangeArrowheads="1"/>
              </p:cNvSpPr>
              <p:nvPr/>
            </p:nvSpPr>
            <p:spPr bwMode="auto">
              <a:xfrm>
                <a:off x="672" y="842"/>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出错</a:t>
                </a:r>
              </a:p>
            </p:txBody>
          </p:sp>
          <p:sp>
            <p:nvSpPr>
              <p:cNvPr id="93" name="Rectangle 226"/>
              <p:cNvSpPr>
                <a:spLocks noChangeArrowheads="1"/>
              </p:cNvSpPr>
              <p:nvPr/>
            </p:nvSpPr>
            <p:spPr bwMode="auto">
              <a:xfrm>
                <a:off x="0" y="842"/>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110</a:t>
                </a:r>
              </a:p>
            </p:txBody>
          </p:sp>
          <p:sp>
            <p:nvSpPr>
              <p:cNvPr id="94" name="Rectangle 228"/>
              <p:cNvSpPr>
                <a:spLocks noChangeArrowheads="1"/>
              </p:cNvSpPr>
              <p:nvPr/>
            </p:nvSpPr>
            <p:spPr bwMode="auto">
              <a:xfrm>
                <a:off x="672" y="576"/>
                <a:ext cx="76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5</a:t>
                </a:r>
                <a:r>
                  <a:rPr lang="zh-CN" altLang="en-US" sz="1800">
                    <a:latin typeface="微软雅黑" panose="020B0503020204020204" pitchFamily="34" charset="-122"/>
                    <a:ea typeface="微软雅黑" panose="020B0503020204020204" pitchFamily="34" charset="-122"/>
                  </a:rPr>
                  <a:t>出错</a:t>
                </a:r>
              </a:p>
            </p:txBody>
          </p:sp>
          <p:sp>
            <p:nvSpPr>
              <p:cNvPr id="95" name="Rectangle 229"/>
              <p:cNvSpPr>
                <a:spLocks noChangeArrowheads="1"/>
              </p:cNvSpPr>
              <p:nvPr/>
            </p:nvSpPr>
            <p:spPr bwMode="auto">
              <a:xfrm>
                <a:off x="0" y="576"/>
                <a:ext cx="672"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101</a:t>
                </a:r>
              </a:p>
            </p:txBody>
          </p:sp>
          <p:sp>
            <p:nvSpPr>
              <p:cNvPr id="96" name="Rectangle 231"/>
              <p:cNvSpPr>
                <a:spLocks noChangeArrowheads="1"/>
              </p:cNvSpPr>
              <p:nvPr/>
            </p:nvSpPr>
            <p:spPr bwMode="auto">
              <a:xfrm>
                <a:off x="672" y="304"/>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3</a:t>
                </a:r>
                <a:r>
                  <a:rPr lang="zh-CN" altLang="en-US" sz="1800">
                    <a:latin typeface="微软雅黑" panose="020B0503020204020204" pitchFamily="34" charset="-122"/>
                    <a:ea typeface="微软雅黑" panose="020B0503020204020204" pitchFamily="34" charset="-122"/>
                  </a:rPr>
                  <a:t>出错</a:t>
                </a:r>
              </a:p>
            </p:txBody>
          </p:sp>
          <p:sp>
            <p:nvSpPr>
              <p:cNvPr id="97" name="Rectangle 232"/>
              <p:cNvSpPr>
                <a:spLocks noChangeArrowheads="1"/>
              </p:cNvSpPr>
              <p:nvPr/>
            </p:nvSpPr>
            <p:spPr bwMode="auto">
              <a:xfrm>
                <a:off x="0" y="304"/>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011</a:t>
                </a:r>
              </a:p>
            </p:txBody>
          </p:sp>
          <p:sp>
            <p:nvSpPr>
              <p:cNvPr id="98" name="Rectangle 233"/>
              <p:cNvSpPr>
                <a:spLocks noChangeArrowheads="1"/>
              </p:cNvSpPr>
              <p:nvPr/>
            </p:nvSpPr>
            <p:spPr bwMode="auto">
              <a:xfrm>
                <a:off x="1440" y="0"/>
                <a:ext cx="172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备注</a:t>
                </a:r>
              </a:p>
            </p:txBody>
          </p:sp>
          <p:sp>
            <p:nvSpPr>
              <p:cNvPr id="99" name="Rectangle 235"/>
              <p:cNvSpPr>
                <a:spLocks noChangeArrowheads="1"/>
              </p:cNvSpPr>
              <p:nvPr/>
            </p:nvSpPr>
            <p:spPr bwMode="auto">
              <a:xfrm>
                <a:off x="672" y="0"/>
                <a:ext cx="76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出错位</a:t>
                </a:r>
              </a:p>
            </p:txBody>
          </p:sp>
          <p:sp>
            <p:nvSpPr>
              <p:cNvPr id="100" name="Rectangle 236"/>
              <p:cNvSpPr>
                <a:spLocks noChangeArrowheads="1"/>
              </p:cNvSpPr>
              <p:nvPr/>
            </p:nvSpPr>
            <p:spPr bwMode="auto">
              <a:xfrm>
                <a:off x="0" y="0"/>
                <a:ext cx="672"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3</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2</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1</a:t>
                </a:r>
              </a:p>
            </p:txBody>
          </p:sp>
        </p:grpSp>
        <p:sp>
          <p:nvSpPr>
            <p:cNvPr id="84" name="Line 245"/>
            <p:cNvSpPr>
              <a:spLocks noChangeShapeType="1"/>
            </p:cNvSpPr>
            <p:nvPr/>
          </p:nvSpPr>
          <p:spPr bwMode="auto">
            <a:xfrm>
              <a:off x="67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sp>
          <p:nvSpPr>
            <p:cNvPr id="85" name="Line 246"/>
            <p:cNvSpPr>
              <a:spLocks noChangeShapeType="1"/>
            </p:cNvSpPr>
            <p:nvPr/>
          </p:nvSpPr>
          <p:spPr bwMode="auto">
            <a:xfrm>
              <a:off x="139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grpSp>
      <p:sp>
        <p:nvSpPr>
          <p:cNvPr id="101" name="内容占位符 2"/>
          <p:cNvSpPr txBox="1">
            <a:spLocks/>
          </p:cNvSpPr>
          <p:nvPr/>
        </p:nvSpPr>
        <p:spPr bwMode="auto">
          <a:xfrm>
            <a:off x="6885865" y="4219364"/>
            <a:ext cx="4663021" cy="1865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en-US" altLang="zh-CN" sz="2800" kern="0" spc="600" dirty="0">
                <a:latin typeface="Consolas" panose="020B0609020204030204" pitchFamily="49" charset="0"/>
              </a:rPr>
              <a:t>G</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=P</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=P</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=P</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sz="2800" kern="0" spc="600" dirty="0">
              <a:latin typeface="Consolas" panose="020B0609020204030204" pitchFamily="49" charset="0"/>
            </a:endParaRPr>
          </a:p>
        </p:txBody>
      </p:sp>
    </p:spTree>
    <p:extLst>
      <p:ext uri="{BB962C8B-B14F-4D97-AF65-F5344CB8AC3E}">
        <p14:creationId xmlns:p14="http://schemas.microsoft.com/office/powerpoint/2010/main" val="23217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ppt_x"/>
                                          </p:val>
                                        </p:tav>
                                        <p:tav tm="100000">
                                          <p:val>
                                            <p:strVal val="#ppt_x"/>
                                          </p:val>
                                        </p:tav>
                                      </p:tavLst>
                                    </p:anim>
                                    <p:anim calcmode="lin" valueType="num">
                                      <p:cBhvr additive="base">
                                        <p:cTn id="3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ppt_x"/>
                                          </p:val>
                                        </p:tav>
                                        <p:tav tm="100000">
                                          <p:val>
                                            <p:strVal val="#ppt_x"/>
                                          </p:val>
                                        </p:tav>
                                      </p:tavLst>
                                    </p:anim>
                                    <p:anim calcmode="lin" valueType="num">
                                      <p:cBhvr additive="base">
                                        <p:cTn id="4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fill="hold"/>
                                        <p:tgtEl>
                                          <p:spTgt spid="55"/>
                                        </p:tgtEl>
                                        <p:attrNameLst>
                                          <p:attrName>ppt_x</p:attrName>
                                        </p:attrNameLst>
                                      </p:cBhvr>
                                      <p:tavLst>
                                        <p:tav tm="0">
                                          <p:val>
                                            <p:strVal val="#ppt_x"/>
                                          </p:val>
                                        </p:tav>
                                        <p:tav tm="100000">
                                          <p:val>
                                            <p:strVal val="#ppt_x"/>
                                          </p:val>
                                        </p:tav>
                                      </p:tavLst>
                                    </p:anim>
                                    <p:anim calcmode="lin" valueType="num">
                                      <p:cBhvr additive="base">
                                        <p:cTn id="5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additive="base">
                                        <p:cTn id="60" dur="500" fill="hold"/>
                                        <p:tgtEl>
                                          <p:spTgt spid="57"/>
                                        </p:tgtEl>
                                        <p:attrNameLst>
                                          <p:attrName>ppt_x</p:attrName>
                                        </p:attrNameLst>
                                      </p:cBhvr>
                                      <p:tavLst>
                                        <p:tav tm="0">
                                          <p:val>
                                            <p:strVal val="#ppt_x"/>
                                          </p:val>
                                        </p:tav>
                                        <p:tav tm="100000">
                                          <p:val>
                                            <p:strVal val="#ppt_x"/>
                                          </p:val>
                                        </p:tav>
                                      </p:tavLst>
                                    </p:anim>
                                    <p:anim calcmode="lin" valueType="num">
                                      <p:cBhvr additive="base">
                                        <p:cTn id="6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nodePh="1">
                                  <p:stCondLst>
                                    <p:cond delay="0"/>
                                  </p:stCondLst>
                                  <p:endCondLst>
                                    <p:cond evt="begin" delay="0">
                                      <p:tn val="76"/>
                                    </p:cond>
                                  </p:endCondLst>
                                  <p:childTnLst>
                                    <p:set>
                                      <p:cBhvr>
                                        <p:cTn id="77" dur="1" fill="hold">
                                          <p:stCondLst>
                                            <p:cond delay="0"/>
                                          </p:stCondLst>
                                        </p:cTn>
                                        <p:tgtEl>
                                          <p:spTgt spid="81"/>
                                        </p:tgtEl>
                                        <p:attrNameLst>
                                          <p:attrName>style.visibility</p:attrName>
                                        </p:attrNameLst>
                                      </p:cBhvr>
                                      <p:to>
                                        <p:strVal val="visible"/>
                                      </p:to>
                                    </p:set>
                                    <p:anim calcmode="lin" valueType="num">
                                      <p:cBhvr additive="base">
                                        <p:cTn id="78" dur="500" fill="hold"/>
                                        <p:tgtEl>
                                          <p:spTgt spid="81"/>
                                        </p:tgtEl>
                                        <p:attrNameLst>
                                          <p:attrName>ppt_x</p:attrName>
                                        </p:attrNameLst>
                                      </p:cBhvr>
                                      <p:tavLst>
                                        <p:tav tm="0">
                                          <p:val>
                                            <p:strVal val="#ppt_x"/>
                                          </p:val>
                                        </p:tav>
                                        <p:tav tm="100000">
                                          <p:val>
                                            <p:strVal val="#ppt_x"/>
                                          </p:val>
                                        </p:tav>
                                      </p:tavLst>
                                    </p:anim>
                                    <p:anim calcmode="lin" valueType="num">
                                      <p:cBhvr additive="base">
                                        <p:cTn id="7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left)">
                                      <p:cBhvr>
                                        <p:cTn id="8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3" grpId="0" animBg="1" autoUpdateAnimBg="0"/>
      <p:bldP spid="54" grpId="0" animBg="1" autoUpdateAnimBg="0"/>
      <p:bldP spid="55" grpId="0" animBg="1" autoUpdateAnimBg="0"/>
      <p:bldP spid="56" grpId="0" animBg="1" autoUpdateAnimBg="0"/>
      <p:bldP spid="57" grpId="0" animBg="1" autoUpdateAnimBg="0"/>
      <p:bldP spid="58" grpId="0" animBg="1" autoUpdateAnimBg="0"/>
      <p:bldP spid="59" grpId="0" animBg="1" autoUpdateAnimBg="0"/>
      <p:bldP spid="81" grpId="0" autoUpdateAnimBg="0"/>
      <p:bldP spid="10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码编码表</a:t>
            </a:r>
          </a:p>
        </p:txBody>
      </p:sp>
      <p:graphicFrame>
        <p:nvGraphicFramePr>
          <p:cNvPr id="4" name="表格 3"/>
          <p:cNvGraphicFramePr>
            <a:graphicFrameLocks noGrp="1"/>
          </p:cNvGraphicFramePr>
          <p:nvPr>
            <p:extLst>
              <p:ext uri="{D42A27DB-BD31-4B8C-83A1-F6EECF244321}">
                <p14:modId xmlns:p14="http://schemas.microsoft.com/office/powerpoint/2010/main" val="2967344859"/>
              </p:ext>
            </p:extLst>
          </p:nvPr>
        </p:nvGraphicFramePr>
        <p:xfrm>
          <a:off x="796065" y="1086522"/>
          <a:ext cx="10607041" cy="4739697"/>
        </p:xfrm>
        <a:graphic>
          <a:graphicData uri="http://schemas.openxmlformats.org/drawingml/2006/table">
            <a:tbl>
              <a:tblPr firstRow="1" bandRow="1">
                <a:tableStyleId>{5C22544A-7EE6-4342-B048-85BDC9FD1C3A}</a:tableStyleId>
              </a:tblPr>
              <a:tblGrid>
                <a:gridCol w="1533902">
                  <a:extLst>
                    <a:ext uri="{9D8B030D-6E8A-4147-A177-3AD203B41FA5}">
                      <a16:colId xmlns:a16="http://schemas.microsoft.com/office/drawing/2014/main" val="2736890531"/>
                    </a:ext>
                  </a:extLst>
                </a:gridCol>
                <a:gridCol w="2285064">
                  <a:extLst>
                    <a:ext uri="{9D8B030D-6E8A-4147-A177-3AD203B41FA5}">
                      <a16:colId xmlns:a16="http://schemas.microsoft.com/office/drawing/2014/main" val="556003356"/>
                    </a:ext>
                  </a:extLst>
                </a:gridCol>
                <a:gridCol w="1473797">
                  <a:extLst>
                    <a:ext uri="{9D8B030D-6E8A-4147-A177-3AD203B41FA5}">
                      <a16:colId xmlns:a16="http://schemas.microsoft.com/office/drawing/2014/main" val="2087945599"/>
                    </a:ext>
                  </a:extLst>
                </a:gridCol>
                <a:gridCol w="1624405">
                  <a:extLst>
                    <a:ext uri="{9D8B030D-6E8A-4147-A177-3AD203B41FA5}">
                      <a16:colId xmlns:a16="http://schemas.microsoft.com/office/drawing/2014/main" val="2173393932"/>
                    </a:ext>
                  </a:extLst>
                </a:gridCol>
                <a:gridCol w="2205318">
                  <a:extLst>
                    <a:ext uri="{9D8B030D-6E8A-4147-A177-3AD203B41FA5}">
                      <a16:colId xmlns:a16="http://schemas.microsoft.com/office/drawing/2014/main" val="2666073110"/>
                    </a:ext>
                  </a:extLst>
                </a:gridCol>
                <a:gridCol w="1484555">
                  <a:extLst>
                    <a:ext uri="{9D8B030D-6E8A-4147-A177-3AD203B41FA5}">
                      <a16:colId xmlns:a16="http://schemas.microsoft.com/office/drawing/2014/main" val="911256019"/>
                    </a:ext>
                  </a:extLst>
                </a:gridCol>
              </a:tblGrid>
              <a:tr h="460553">
                <a:tc>
                  <a:txBody>
                    <a:bodyPr/>
                    <a:lstStyle/>
                    <a:p>
                      <a:pPr algn="ctr"/>
                      <a:r>
                        <a:rPr lang="zh-CN" altLang="en-US" sz="2100" b="1" dirty="0"/>
                        <a:t>原始数据</a:t>
                      </a:r>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p>
                  </a:txBody>
                  <a:tcPr marL="107287" marR="107287" marT="53644" marB="53644"/>
                </a:tc>
                <a:tc>
                  <a:txBody>
                    <a:bodyPr/>
                    <a:lstStyle/>
                    <a:p>
                      <a:pPr algn="ctr"/>
                      <a:r>
                        <a:rPr lang="zh-CN" altLang="en-US" sz="2100" b="1" dirty="0"/>
                        <a:t>原始数据</a:t>
                      </a:r>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p>
                  </a:txBody>
                  <a:tcPr marL="107287" marR="107287" marT="53644" marB="53644"/>
                </a:tc>
                <a:extLst>
                  <a:ext uri="{0D108BD9-81ED-4DB2-BD59-A6C34878D82A}">
                    <a16:rowId xmlns:a16="http://schemas.microsoft.com/office/drawing/2014/main" val="3931995783"/>
                  </a:ext>
                </a:extLst>
              </a:tr>
              <a:tr h="534893">
                <a:tc>
                  <a:txBody>
                    <a:bodyPr/>
                    <a:lstStyle/>
                    <a:p>
                      <a:pPr algn="ctr"/>
                      <a:r>
                        <a:rPr lang="en-US" altLang="zh-CN" sz="2400" b="1" dirty="0">
                          <a:latin typeface="Consolas" panose="020B0609020204030204" pitchFamily="49" charset="0"/>
                        </a:rPr>
                        <a:t>0000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75</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010282816"/>
                  </a:ext>
                </a:extLst>
              </a:tr>
              <a:tr h="534893">
                <a:tc>
                  <a:txBody>
                    <a:bodyPr/>
                    <a:lstStyle/>
                    <a:p>
                      <a:pPr algn="ctr"/>
                      <a:r>
                        <a:rPr lang="en-US" altLang="zh-CN" sz="2400" b="1" dirty="0">
                          <a:latin typeface="Consolas" panose="020B0609020204030204" pitchFamily="49" charset="0"/>
                        </a:rPr>
                        <a:t>0001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1100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76</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352958856"/>
                  </a:ext>
                </a:extLst>
              </a:tr>
              <a:tr h="534893">
                <a:tc>
                  <a:txBody>
                    <a:bodyPr/>
                    <a:lstStyle/>
                    <a:p>
                      <a:pPr algn="ctr"/>
                      <a:r>
                        <a:rPr lang="en-US" altLang="zh-CN" sz="2400" b="1" kern="1200" dirty="0">
                          <a:solidFill>
                            <a:schemeClr val="dk1"/>
                          </a:solidFill>
                          <a:latin typeface="Consolas" panose="020B0609020204030204" pitchFamily="49" charset="0"/>
                          <a:ea typeface="+mn-ea"/>
                          <a:cs typeface="+mn-cs"/>
                        </a:rPr>
                        <a:t>0010</a:t>
                      </a:r>
                      <a:endParaRPr lang="zh-CN" altLang="en-US" sz="2400" b="1" kern="1200" dirty="0">
                        <a:solidFill>
                          <a:schemeClr val="dk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25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82</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063094531"/>
                  </a:ext>
                </a:extLst>
              </a:tr>
              <a:tr h="534893">
                <a:tc>
                  <a:txBody>
                    <a:bodyPr/>
                    <a:lstStyle/>
                    <a:p>
                      <a:pPr algn="ctr"/>
                      <a:r>
                        <a:rPr lang="en-US" altLang="zh-CN" sz="2400" b="1" dirty="0">
                          <a:latin typeface="Consolas" panose="020B0609020204030204" pitchFamily="49" charset="0"/>
                        </a:rPr>
                        <a:t>0011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30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85</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310782077"/>
                  </a:ext>
                </a:extLst>
              </a:tr>
              <a:tr h="534893">
                <a:tc>
                  <a:txBody>
                    <a:bodyPr/>
                    <a:lstStyle/>
                    <a:p>
                      <a:pPr algn="ctr"/>
                      <a:r>
                        <a:rPr lang="en-US" altLang="zh-CN" sz="2400" b="1" dirty="0">
                          <a:latin typeface="Consolas" panose="020B0609020204030204" pitchFamily="49" charset="0"/>
                        </a:rPr>
                        <a:t>0100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42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kern="1200" dirty="0">
                          <a:solidFill>
                            <a:schemeClr val="tx1"/>
                          </a:solidFill>
                          <a:latin typeface="Consolas" panose="020B0609020204030204" pitchFamily="49" charset="0"/>
                          <a:ea typeface="+mn-ea"/>
                          <a:cs typeface="+mn-cs"/>
                        </a:rPr>
                        <a:t>1100</a:t>
                      </a:r>
                      <a:endParaRPr lang="zh-CN" altLang="en-US" sz="2400" b="1" kern="1200" dirty="0">
                        <a:solidFill>
                          <a:schemeClr val="tx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97</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143074832"/>
                  </a:ext>
                </a:extLst>
              </a:tr>
              <a:tr h="534893">
                <a:tc>
                  <a:txBody>
                    <a:bodyPr/>
                    <a:lstStyle/>
                    <a:p>
                      <a:pPr algn="ctr"/>
                      <a:r>
                        <a:rPr lang="en-US" altLang="zh-CN" sz="2400" b="1" dirty="0">
                          <a:latin typeface="Consolas" panose="020B0609020204030204" pitchFamily="49" charset="0"/>
                        </a:rPr>
                        <a:t>0101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45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1101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102</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4247757070"/>
                  </a:ext>
                </a:extLst>
              </a:tr>
              <a:tr h="534893">
                <a:tc>
                  <a:txBody>
                    <a:bodyPr/>
                    <a:lstStyle/>
                    <a:p>
                      <a:pPr algn="ctr"/>
                      <a:r>
                        <a:rPr lang="en-US" altLang="zh-CN" sz="2400" b="1" dirty="0">
                          <a:latin typeface="Consolas" panose="020B0609020204030204" pitchFamily="49" charset="0"/>
                        </a:rPr>
                        <a:t>0110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51</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120</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82043294"/>
                  </a:ext>
                </a:extLst>
              </a:tr>
              <a:tr h="534893">
                <a:tc>
                  <a:txBody>
                    <a:bodyPr/>
                    <a:lstStyle/>
                    <a:p>
                      <a:pPr algn="ctr"/>
                      <a:r>
                        <a:rPr lang="en-US" altLang="zh-CN" sz="2400" b="1" dirty="0">
                          <a:latin typeface="Consolas" panose="020B0609020204030204" pitchFamily="49" charset="0"/>
                        </a:rPr>
                        <a:t>0111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52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chemeClr val="accent6">
                              <a:lumMod val="75000"/>
                            </a:schemeClr>
                          </a:solidFill>
                          <a:latin typeface="Consolas" panose="020B0609020204030204" pitchFamily="49" charset="0"/>
                        </a:rPr>
                        <a:t>127</a:t>
                      </a:r>
                      <a:endParaRPr lang="zh-CN" altLang="en-US" sz="2400" b="1" dirty="0">
                        <a:solidFill>
                          <a:schemeClr val="accent6">
                            <a:lumMod val="75000"/>
                          </a:schemeClr>
                        </a:solidFill>
                        <a:latin typeface="Consolas" panose="020B0609020204030204" pitchFamily="49" charset="0"/>
                      </a:endParaRPr>
                    </a:p>
                  </a:txBody>
                  <a:tcPr marL="107287" marR="107287" marT="53644" marB="53644"/>
                </a:tc>
                <a:extLst>
                  <a:ext uri="{0D108BD9-81ED-4DB2-BD59-A6C34878D82A}">
                    <a16:rowId xmlns:a16="http://schemas.microsoft.com/office/drawing/2014/main" val="2236541375"/>
                  </a:ext>
                </a:extLst>
              </a:tr>
            </a:tbl>
          </a:graphicData>
        </a:graphic>
      </p:graphicFrame>
      <p:sp>
        <p:nvSpPr>
          <p:cNvPr id="9" name="矩形 8"/>
          <p:cNvSpPr/>
          <p:nvPr/>
        </p:nvSpPr>
        <p:spPr>
          <a:xfrm>
            <a:off x="3305804" y="5826220"/>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extLst>
      <p:ext uri="{BB962C8B-B14F-4D97-AF65-F5344CB8AC3E}">
        <p14:creationId xmlns:p14="http://schemas.microsoft.com/office/powerpoint/2010/main" val="108842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a:t>
            </a:r>
            <a:r>
              <a:rPr lang="zh-CN" altLang="zh-CN" dirty="0"/>
              <a:t>检错、纠错</a:t>
            </a:r>
            <a:r>
              <a:rPr lang="zh-CN" altLang="en-US" dirty="0"/>
              <a:t>性能     </a:t>
            </a:r>
            <a:r>
              <a:rPr lang="zh-CN" altLang="en-US" sz="2400" dirty="0">
                <a:solidFill>
                  <a:schemeClr val="tx1"/>
                </a:solidFill>
              </a:rPr>
              <a:t>最小码距</a:t>
            </a:r>
            <a:r>
              <a:rPr lang="en-US" altLang="zh-CN" sz="2400" dirty="0">
                <a:solidFill>
                  <a:schemeClr val="tx1"/>
                </a:solidFill>
              </a:rPr>
              <a:t>3</a:t>
            </a:r>
            <a:endParaRPr lang="zh-CN" altLang="en-US" sz="2400" dirty="0">
              <a:solidFill>
                <a:schemeClr val="tx1"/>
              </a:solidFill>
            </a:endParaRPr>
          </a:p>
        </p:txBody>
      </p:sp>
      <p:sp>
        <p:nvSpPr>
          <p:cNvPr id="3" name="内容占位符 2"/>
          <p:cNvSpPr>
            <a:spLocks noGrp="1"/>
          </p:cNvSpPr>
          <p:nvPr>
            <p:ph idx="1"/>
          </p:nvPr>
        </p:nvSpPr>
        <p:spPr>
          <a:xfrm>
            <a:off x="487822" y="942764"/>
            <a:ext cx="10515599" cy="6361678"/>
          </a:xfrm>
        </p:spPr>
        <p:txBody>
          <a:bodyPr>
            <a:normAutofit/>
          </a:bodyPr>
          <a:lstStyle/>
          <a:p>
            <a:pPr>
              <a:lnSpc>
                <a:spcPct val="140000"/>
              </a:lnSpc>
            </a:pPr>
            <a:r>
              <a:rPr lang="zh-CN" altLang="en-US" b="1" dirty="0"/>
              <a:t>可检一位错</a:t>
            </a:r>
            <a:endParaRPr lang="en-US" altLang="zh-CN" b="1" dirty="0"/>
          </a:p>
          <a:p>
            <a:pPr lvl="1">
              <a:lnSpc>
                <a:spcPct val="140000"/>
              </a:lnSpc>
            </a:pPr>
            <a:r>
              <a:rPr lang="zh-CN" altLang="en-US" dirty="0"/>
              <a:t>检错码</a:t>
            </a:r>
            <a:r>
              <a:rPr lang="en-US" altLang="zh-CN" dirty="0">
                <a:solidFill>
                  <a:srgbClr val="7030A0"/>
                </a:solidFill>
              </a:rPr>
              <a:t>G</a:t>
            </a:r>
            <a:r>
              <a:rPr lang="en-US" altLang="zh-CN" baseline="-25000" dirty="0">
                <a:solidFill>
                  <a:srgbClr val="7030A0"/>
                </a:solidFill>
              </a:rPr>
              <a:t>3</a:t>
            </a:r>
            <a:r>
              <a:rPr lang="en-US" altLang="zh-CN" dirty="0">
                <a:solidFill>
                  <a:srgbClr val="7030A0"/>
                </a:solidFill>
              </a:rPr>
              <a:t>G</a:t>
            </a:r>
            <a:r>
              <a:rPr lang="en-US" altLang="zh-CN" baseline="-25000" dirty="0">
                <a:solidFill>
                  <a:srgbClr val="7030A0"/>
                </a:solidFill>
              </a:rPr>
              <a:t>2</a:t>
            </a:r>
            <a:r>
              <a:rPr lang="en-US" altLang="zh-CN" dirty="0">
                <a:solidFill>
                  <a:srgbClr val="7030A0"/>
                </a:solidFill>
              </a:rPr>
              <a:t>G</a:t>
            </a:r>
            <a:r>
              <a:rPr lang="en-US" altLang="zh-CN" baseline="-25000" dirty="0">
                <a:solidFill>
                  <a:srgbClr val="7030A0"/>
                </a:solidFill>
              </a:rPr>
              <a:t>1</a:t>
            </a:r>
            <a:r>
              <a:rPr lang="en-US" altLang="zh-CN" dirty="0">
                <a:solidFill>
                  <a:srgbClr val="7030A0"/>
                </a:solidFill>
              </a:rPr>
              <a:t> </a:t>
            </a:r>
            <a:r>
              <a:rPr lang="en-US" altLang="zh-CN" dirty="0"/>
              <a:t>!=000</a:t>
            </a:r>
            <a:r>
              <a:rPr lang="zh-CN" altLang="en-US" dirty="0"/>
              <a:t>，具体值为出错位置，取反即可</a:t>
            </a:r>
            <a:r>
              <a:rPr lang="zh-CN" altLang="en-US" b="1" dirty="0"/>
              <a:t>纠错</a:t>
            </a:r>
          </a:p>
          <a:p>
            <a:pPr eaLnBrk="1" hangingPunct="1">
              <a:lnSpc>
                <a:spcPct val="140000"/>
              </a:lnSpc>
            </a:pPr>
            <a:r>
              <a:rPr lang="zh-CN" altLang="en-US" b="1" dirty="0"/>
              <a:t>可检两位错</a:t>
            </a:r>
            <a:endParaRPr lang="en-US" altLang="zh-CN" b="1" dirty="0"/>
          </a:p>
          <a:p>
            <a:pPr lvl="1">
              <a:lnSpc>
                <a:spcPct val="140000"/>
              </a:lnSpc>
            </a:pPr>
            <a:r>
              <a:rPr lang="zh-CN" altLang="en-US" dirty="0"/>
              <a:t>假设</a:t>
            </a:r>
            <a:r>
              <a:rPr lang="en-US" altLang="zh-CN" dirty="0"/>
              <a:t>D</a:t>
            </a:r>
            <a:r>
              <a:rPr lang="en-US" altLang="zh-CN" baseline="-25000" dirty="0"/>
              <a:t>1 </a:t>
            </a:r>
            <a:r>
              <a:rPr lang="zh-CN" altLang="en-US" dirty="0"/>
              <a:t>，</a:t>
            </a:r>
            <a:r>
              <a:rPr lang="en-US" altLang="zh-CN" dirty="0"/>
              <a:t>D</a:t>
            </a:r>
            <a:r>
              <a:rPr lang="en-US" altLang="zh-CN" baseline="-25000" dirty="0"/>
              <a:t>2</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=110  </a:t>
            </a:r>
            <a:r>
              <a:rPr lang="zh-CN" altLang="en-US" dirty="0"/>
              <a:t>？</a:t>
            </a:r>
            <a:endParaRPr lang="en-US" altLang="zh-CN" dirty="0"/>
          </a:p>
          <a:p>
            <a:pPr>
              <a:lnSpc>
                <a:spcPct val="140000"/>
              </a:lnSpc>
            </a:pPr>
            <a:r>
              <a:rPr lang="zh-CN" altLang="en-US" b="1" dirty="0"/>
              <a:t>大多数三位错</a:t>
            </a:r>
            <a:endParaRPr lang="en-US" altLang="zh-CN" b="1" dirty="0"/>
          </a:p>
          <a:p>
            <a:pPr lvl="1">
              <a:lnSpc>
                <a:spcPct val="140000"/>
              </a:lnSpc>
            </a:pPr>
            <a:r>
              <a:rPr lang="en-US" altLang="zh-CN" dirty="0"/>
              <a:t>D1</a:t>
            </a:r>
            <a:r>
              <a:rPr lang="zh-CN" altLang="en-US" dirty="0"/>
              <a:t>，</a:t>
            </a:r>
            <a:r>
              <a:rPr lang="en-US" altLang="zh-CN" dirty="0"/>
              <a:t>D2</a:t>
            </a:r>
            <a:r>
              <a:rPr lang="zh-CN" altLang="en-US" dirty="0"/>
              <a:t>，</a:t>
            </a:r>
            <a:r>
              <a:rPr lang="en-US" altLang="zh-CN" dirty="0"/>
              <a:t>D3</a:t>
            </a:r>
            <a:r>
              <a:rPr lang="zh-CN" altLang="en-US" dirty="0"/>
              <a:t>同时出错？</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=000  </a:t>
            </a:r>
            <a:r>
              <a:rPr lang="zh-CN" altLang="en-US" dirty="0"/>
              <a:t>？</a:t>
            </a:r>
            <a:endParaRPr lang="en-US" altLang="zh-CN" dirty="0"/>
          </a:p>
          <a:p>
            <a:pPr>
              <a:lnSpc>
                <a:spcPct val="140000"/>
              </a:lnSpc>
            </a:pPr>
            <a:r>
              <a:rPr lang="zh-CN" altLang="en-US" b="1" dirty="0"/>
              <a:t>能否区分区分一位错，两位错？  </a:t>
            </a:r>
            <a:endParaRPr lang="en-US" altLang="zh-CN" b="1" dirty="0"/>
          </a:p>
          <a:p>
            <a:pPr lvl="1">
              <a:lnSpc>
                <a:spcPct val="140000"/>
              </a:lnSpc>
            </a:pPr>
            <a:r>
              <a:rPr lang="zh-CN" altLang="en-US" dirty="0"/>
              <a:t>假设没有</a:t>
            </a:r>
            <a:r>
              <a:rPr lang="en-US" altLang="zh-CN" dirty="0"/>
              <a:t>3</a:t>
            </a:r>
            <a:r>
              <a:rPr lang="zh-CN" altLang="en-US" dirty="0"/>
              <a:t>位错</a:t>
            </a:r>
            <a:endParaRPr lang="en-US" altLang="zh-CN" dirty="0"/>
          </a:p>
          <a:p>
            <a:pPr lvl="1">
              <a:lnSpc>
                <a:spcPct val="140000"/>
              </a:lnSpc>
            </a:pPr>
            <a:r>
              <a:rPr lang="zh-CN" altLang="en-US" dirty="0"/>
              <a:t>引入</a:t>
            </a:r>
            <a:r>
              <a:rPr lang="zh-CN" altLang="en-US" b="1" dirty="0"/>
              <a:t>总偶校验位 </a:t>
            </a:r>
            <a:r>
              <a:rPr lang="en-US" altLang="zh-CN" b="1" dirty="0">
                <a:solidFill>
                  <a:srgbClr val="0000FF"/>
                </a:solidFill>
              </a:rPr>
              <a:t>P</a:t>
            </a:r>
            <a:r>
              <a:rPr lang="en-US" altLang="zh-CN" b="1"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a:t>
            </a:r>
          </a:p>
          <a:p>
            <a:pPr lvl="1">
              <a:lnSpc>
                <a:spcPct val="140000"/>
              </a:lnSpc>
            </a:pPr>
            <a:r>
              <a:rPr lang="en-US" altLang="zh-CN" dirty="0"/>
              <a:t>G</a:t>
            </a:r>
            <a:r>
              <a:rPr lang="en-US" altLang="zh-CN" baseline="-25000" dirty="0"/>
              <a:t>4</a:t>
            </a:r>
            <a:r>
              <a:rPr lang="en-US" altLang="zh-CN" dirty="0"/>
              <a:t>=</a:t>
            </a:r>
            <a:r>
              <a:rPr lang="en-US" altLang="zh-CN" dirty="0">
                <a:solidFill>
                  <a:srgbClr val="0000FF"/>
                </a:solidFill>
              </a:rPr>
              <a:t>P</a:t>
            </a:r>
            <a:r>
              <a:rPr lang="en-US" altLang="zh-CN"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  </a:t>
            </a:r>
            <a:r>
              <a:rPr lang="zh-CN" altLang="en-US" dirty="0"/>
              <a:t>区分一位两位错</a:t>
            </a:r>
            <a:endParaRPr lang="zh-CN" altLang="en-US" baseline="-25000" dirty="0"/>
          </a:p>
        </p:txBody>
      </p:sp>
      <p:grpSp>
        <p:nvGrpSpPr>
          <p:cNvPr id="4" name="组合 3"/>
          <p:cNvGrpSpPr/>
          <p:nvPr/>
        </p:nvGrpSpPr>
        <p:grpSpPr>
          <a:xfrm>
            <a:off x="7535316" y="1927546"/>
            <a:ext cx="4656684" cy="3822325"/>
            <a:chOff x="4219612" y="2078228"/>
            <a:chExt cx="4599009" cy="3774984"/>
          </a:xfrm>
        </p:grpSpPr>
        <p:sp>
          <p:nvSpPr>
            <p:cNvPr id="5" name="Oval 19"/>
            <p:cNvSpPr>
              <a:spLocks noChangeArrowheads="1"/>
            </p:cNvSpPr>
            <p:nvPr/>
          </p:nvSpPr>
          <p:spPr bwMode="auto">
            <a:xfrm>
              <a:off x="5229250" y="3229164"/>
              <a:ext cx="2286000" cy="2293938"/>
            </a:xfrm>
            <a:prstGeom prst="ellipse">
              <a:avLst/>
            </a:prstGeom>
            <a:solidFill>
              <a:srgbClr val="CCFFCC">
                <a:alpha val="50195"/>
              </a:srgbClr>
            </a:solidFill>
            <a:ln w="38100" cap="sq">
              <a:solidFill>
                <a:schemeClr val="accent6">
                  <a:lumMod val="75000"/>
                </a:schemeClr>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6" name="Oval 18"/>
            <p:cNvSpPr>
              <a:spLocks noChangeArrowheads="1"/>
            </p:cNvSpPr>
            <p:nvPr/>
          </p:nvSpPr>
          <p:spPr bwMode="auto">
            <a:xfrm>
              <a:off x="5838850" y="2078228"/>
              <a:ext cx="2286000" cy="2293937"/>
            </a:xfrm>
            <a:prstGeom prst="ellipse">
              <a:avLst/>
            </a:prstGeom>
            <a:solidFill>
              <a:srgbClr val="66FFFF">
                <a:alpha val="50195"/>
              </a:srgbClr>
            </a:solidFill>
            <a:ln w="38100" cap="sq">
              <a:solidFill>
                <a:srgbClr val="0070C0"/>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7" name="Oval 7"/>
            <p:cNvSpPr>
              <a:spLocks noChangeArrowheads="1"/>
            </p:cNvSpPr>
            <p:nvPr/>
          </p:nvSpPr>
          <p:spPr bwMode="auto">
            <a:xfrm>
              <a:off x="4429150" y="2086164"/>
              <a:ext cx="2286000" cy="2293938"/>
            </a:xfrm>
            <a:prstGeom prst="ellipse">
              <a:avLst/>
            </a:prstGeom>
            <a:solidFill>
              <a:srgbClr val="FF6600">
                <a:alpha val="50195"/>
              </a:srgbClr>
            </a:solidFill>
            <a:ln w="38100" cap="sq">
              <a:solidFill>
                <a:schemeClr val="tx1"/>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8" name="Text Box 8"/>
            <p:cNvSpPr txBox="1">
              <a:spLocks noChangeArrowheads="1"/>
            </p:cNvSpPr>
            <p:nvPr/>
          </p:nvSpPr>
          <p:spPr bwMode="auto">
            <a:xfrm>
              <a:off x="5861473" y="2720242"/>
              <a:ext cx="1047750" cy="39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dirty="0">
                  <a:solidFill>
                    <a:srgbClr val="FF0000"/>
                  </a:solidFill>
                  <a:latin typeface="Times New Roman" panose="02020603050405020304" pitchFamily="18" charset="0"/>
                  <a:ea typeface="宋体" panose="02010600030101010101" pitchFamily="2" charset="-122"/>
                </a:rPr>
                <a:t>H</a:t>
              </a:r>
              <a:r>
                <a:rPr lang="en-US" altLang="zh-CN" sz="2000" baseline="-25000" dirty="0">
                  <a:solidFill>
                    <a:srgbClr val="FF0000"/>
                  </a:solidFill>
                  <a:latin typeface="Times New Roman" panose="02020603050405020304" pitchFamily="18" charset="0"/>
                  <a:ea typeface="宋体" panose="02010600030101010101" pitchFamily="2" charset="-122"/>
                </a:rPr>
                <a:t>3</a:t>
              </a:r>
              <a:r>
                <a:rPr lang="en-US" altLang="zh-CN" sz="2000" dirty="0">
                  <a:solidFill>
                    <a:srgbClr val="FF0000"/>
                  </a:solidFill>
                  <a:latin typeface="Times New Roman" panose="02020603050405020304" pitchFamily="18" charset="0"/>
                  <a:ea typeface="宋体" panose="02010600030101010101" pitchFamily="2" charset="-122"/>
                </a:rPr>
                <a:t>/D</a:t>
              </a:r>
              <a:r>
                <a:rPr lang="en-US" altLang="zh-CN" sz="2000" baseline="-25000" dirty="0">
                  <a:solidFill>
                    <a:srgbClr val="FF0000"/>
                  </a:solidFill>
                  <a:latin typeface="Times New Roman" panose="02020603050405020304" pitchFamily="18" charset="0"/>
                  <a:ea typeface="宋体" panose="02010600030101010101" pitchFamily="2" charset="-122"/>
                </a:rPr>
                <a:t>1</a:t>
              </a:r>
            </a:p>
          </p:txBody>
        </p:sp>
        <p:sp>
          <p:nvSpPr>
            <p:cNvPr id="9" name="Text Box 10"/>
            <p:cNvSpPr txBox="1">
              <a:spLocks noChangeArrowheads="1"/>
            </p:cNvSpPr>
            <p:nvPr/>
          </p:nvSpPr>
          <p:spPr bwMode="auto">
            <a:xfrm>
              <a:off x="5305450" y="3762564"/>
              <a:ext cx="9144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dirty="0">
                  <a:solidFill>
                    <a:srgbClr val="FF0000"/>
                  </a:solidFill>
                  <a:latin typeface="Times New Roman" panose="02020603050405020304" pitchFamily="18" charset="0"/>
                  <a:ea typeface="宋体" panose="02010600030101010101" pitchFamily="2" charset="-122"/>
                </a:rPr>
                <a:t>H</a:t>
              </a:r>
              <a:r>
                <a:rPr lang="en-US" altLang="zh-CN" sz="1800" baseline="-25000" dirty="0">
                  <a:solidFill>
                    <a:srgbClr val="FF0000"/>
                  </a:solidFill>
                  <a:latin typeface="Times New Roman" panose="02020603050405020304" pitchFamily="18" charset="0"/>
                  <a:ea typeface="宋体" panose="02010600030101010101" pitchFamily="2" charset="-122"/>
                </a:rPr>
                <a:t>5</a:t>
              </a:r>
              <a:r>
                <a:rPr lang="en-US" altLang="zh-CN" sz="1800" dirty="0">
                  <a:solidFill>
                    <a:srgbClr val="FF0000"/>
                  </a:solidFill>
                  <a:latin typeface="Times New Roman" panose="02020603050405020304" pitchFamily="18" charset="0"/>
                  <a:ea typeface="宋体" panose="02010600030101010101" pitchFamily="2" charset="-122"/>
                </a:rPr>
                <a:t>/D</a:t>
              </a:r>
              <a:r>
                <a:rPr lang="en-US" altLang="zh-CN" sz="1800" baseline="-25000" dirty="0">
                  <a:solidFill>
                    <a:srgbClr val="FF0000"/>
                  </a:solidFill>
                  <a:latin typeface="Times New Roman" panose="02020603050405020304" pitchFamily="18" charset="0"/>
                  <a:ea typeface="宋体" panose="02010600030101010101" pitchFamily="2" charset="-122"/>
                </a:rPr>
                <a:t>2</a:t>
              </a:r>
            </a:p>
          </p:txBody>
        </p:sp>
        <p:sp>
          <p:nvSpPr>
            <p:cNvPr id="10" name="Text Box 11"/>
            <p:cNvSpPr txBox="1">
              <a:spLocks noChangeArrowheads="1"/>
            </p:cNvSpPr>
            <p:nvPr/>
          </p:nvSpPr>
          <p:spPr bwMode="auto">
            <a:xfrm>
              <a:off x="6600850" y="3762565"/>
              <a:ext cx="762000" cy="39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dirty="0">
                  <a:solidFill>
                    <a:srgbClr val="FF0000"/>
                  </a:solidFill>
                  <a:latin typeface="Times New Roman" panose="02020603050405020304" pitchFamily="18" charset="0"/>
                  <a:ea typeface="宋体" panose="02010600030101010101" pitchFamily="2" charset="-122"/>
                </a:rPr>
                <a:t>6/D</a:t>
              </a:r>
              <a:r>
                <a:rPr lang="en-US" altLang="zh-CN" sz="2000" baseline="-25000" dirty="0">
                  <a:solidFill>
                    <a:srgbClr val="FF0000"/>
                  </a:solidFill>
                  <a:latin typeface="Times New Roman" panose="02020603050405020304" pitchFamily="18" charset="0"/>
                  <a:ea typeface="宋体" panose="02010600030101010101" pitchFamily="2" charset="-122"/>
                </a:rPr>
                <a:t>3</a:t>
              </a:r>
            </a:p>
          </p:txBody>
        </p:sp>
        <p:sp>
          <p:nvSpPr>
            <p:cNvPr id="11" name="Text Box 12"/>
            <p:cNvSpPr txBox="1">
              <a:spLocks noChangeArrowheads="1"/>
            </p:cNvSpPr>
            <p:nvPr/>
          </p:nvSpPr>
          <p:spPr bwMode="auto">
            <a:xfrm>
              <a:off x="4219612" y="2181667"/>
              <a:ext cx="9525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2" name="Text Box 13"/>
            <p:cNvSpPr txBox="1">
              <a:spLocks noChangeArrowheads="1"/>
            </p:cNvSpPr>
            <p:nvPr/>
          </p:nvSpPr>
          <p:spPr bwMode="auto">
            <a:xfrm>
              <a:off x="7866121" y="2181667"/>
              <a:ext cx="9525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3" name="Text Box 14"/>
            <p:cNvSpPr txBox="1">
              <a:spLocks noChangeArrowheads="1"/>
            </p:cNvSpPr>
            <p:nvPr/>
          </p:nvSpPr>
          <p:spPr bwMode="auto">
            <a:xfrm>
              <a:off x="6238900" y="5488454"/>
              <a:ext cx="9525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spcBef>
                  <a:spcPct val="50000"/>
                </a:spcBef>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14" name="Text Box 17"/>
            <p:cNvSpPr txBox="1">
              <a:spLocks noChangeArrowheads="1"/>
            </p:cNvSpPr>
            <p:nvPr/>
          </p:nvSpPr>
          <p:spPr bwMode="auto">
            <a:xfrm>
              <a:off x="5991250" y="4676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4</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3</a:t>
              </a:r>
            </a:p>
          </p:txBody>
        </p:sp>
        <p:sp>
          <p:nvSpPr>
            <p:cNvPr id="15" name="Text Box 20"/>
            <p:cNvSpPr txBox="1">
              <a:spLocks noChangeArrowheads="1"/>
            </p:cNvSpPr>
            <p:nvPr/>
          </p:nvSpPr>
          <p:spPr bwMode="auto">
            <a:xfrm>
              <a:off x="4772050" y="2771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1</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1</a:t>
              </a:r>
            </a:p>
          </p:txBody>
        </p:sp>
        <p:sp>
          <p:nvSpPr>
            <p:cNvPr id="16" name="Text Box 21"/>
            <p:cNvSpPr txBox="1">
              <a:spLocks noChangeArrowheads="1"/>
            </p:cNvSpPr>
            <p:nvPr/>
          </p:nvSpPr>
          <p:spPr bwMode="auto">
            <a:xfrm>
              <a:off x="6905650" y="2771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2</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2</a:t>
              </a:r>
            </a:p>
          </p:txBody>
        </p:sp>
        <p:sp>
          <p:nvSpPr>
            <p:cNvPr id="17" name="Text Box 23"/>
            <p:cNvSpPr txBox="1">
              <a:spLocks noChangeArrowheads="1"/>
            </p:cNvSpPr>
            <p:nvPr/>
          </p:nvSpPr>
          <p:spPr bwMode="auto">
            <a:xfrm>
              <a:off x="5915050" y="3305365"/>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a:t>
              </a:r>
              <a:r>
                <a:rPr lang="en-US" altLang="zh-CN" sz="2000" baseline="-25000" dirty="0">
                  <a:latin typeface="Times New Roman" panose="02020603050405020304" pitchFamily="18" charset="0"/>
                  <a:ea typeface="宋体" panose="02010600030101010101" pitchFamily="2" charset="-122"/>
                </a:rPr>
                <a:t>7</a:t>
              </a:r>
              <a:r>
                <a:rPr lang="en-US" altLang="zh-CN" sz="2000" dirty="0">
                  <a:latin typeface="Times New Roman" panose="02020603050405020304" pitchFamily="18" charset="0"/>
                  <a:ea typeface="宋体" panose="02010600030101010101" pitchFamily="2" charset="-122"/>
                </a:rPr>
                <a:t>/D</a:t>
              </a:r>
              <a:r>
                <a:rPr lang="en-US" altLang="zh-CN" sz="2000" baseline="-25000" dirty="0">
                  <a:latin typeface="Times New Roman" panose="02020603050405020304" pitchFamily="18" charset="0"/>
                  <a:ea typeface="宋体" panose="02010600030101010101" pitchFamily="2" charset="-122"/>
                </a:rPr>
                <a:t>4</a:t>
              </a:r>
            </a:p>
          </p:txBody>
        </p:sp>
      </p:grpSp>
      <p:sp>
        <p:nvSpPr>
          <p:cNvPr id="18" name="矩形 17"/>
          <p:cNvSpPr/>
          <p:nvPr/>
        </p:nvSpPr>
        <p:spPr>
          <a:xfrm>
            <a:off x="8017538" y="5849954"/>
            <a:ext cx="3586044"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检错必须有假设前提</a:t>
            </a:r>
          </a:p>
        </p:txBody>
      </p:sp>
    </p:spTree>
    <p:extLst>
      <p:ext uri="{BB962C8B-B14F-4D97-AF65-F5344CB8AC3E}">
        <p14:creationId xmlns:p14="http://schemas.microsoft.com/office/powerpoint/2010/main" val="248312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2" name="表格 81"/>
          <p:cNvGraphicFramePr>
            <a:graphicFrameLocks noGrp="1"/>
          </p:cNvGraphicFramePr>
          <p:nvPr>
            <p:extLst>
              <p:ext uri="{D42A27DB-BD31-4B8C-83A1-F6EECF244321}">
                <p14:modId xmlns:p14="http://schemas.microsoft.com/office/powerpoint/2010/main" val="110684655"/>
              </p:ext>
            </p:extLst>
          </p:nvPr>
        </p:nvGraphicFramePr>
        <p:xfrm>
          <a:off x="578393" y="1670016"/>
          <a:ext cx="11144250" cy="39108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400" b="1" i="0" u="none" strike="noStrike" dirty="0">
                          <a:solidFill>
                            <a:schemeClr val="tx1"/>
                          </a:solidFill>
                          <a:effectLst/>
                          <a:latin typeface="微软雅黑" panose="020B0503020204020204" pitchFamily="34" charset="-122"/>
                          <a:ea typeface="微软雅黑" panose="020B0503020204020204" pitchFamily="34" charset="-122"/>
                          <a:cs typeface="Segoe UI Black" panose="020B0A02040204020203" pitchFamily="34" charset="0"/>
                        </a:rPr>
                        <a:t>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227893710"/>
                  </a:ext>
                </a:extLst>
              </a:tr>
            </a:tbl>
          </a:graphicData>
        </a:graphic>
      </p:graphicFrame>
      <p:sp>
        <p:nvSpPr>
          <p:cNvPr id="2" name="标题 1"/>
          <p:cNvSpPr>
            <a:spLocks noGrp="1"/>
          </p:cNvSpPr>
          <p:nvPr>
            <p:ph type="title"/>
          </p:nvPr>
        </p:nvSpPr>
        <p:spPr/>
        <p:txBody>
          <a:bodyPr/>
          <a:lstStyle/>
          <a:p>
            <a:r>
              <a:rPr lang="zh-CN" altLang="en-US" dirty="0"/>
              <a:t>（</a:t>
            </a:r>
            <a:r>
              <a:rPr lang="en-US" altLang="zh-CN" dirty="0"/>
              <a:t>k</a:t>
            </a:r>
            <a:r>
              <a:rPr lang="zh-CN" altLang="en-US" dirty="0"/>
              <a:t>，</a:t>
            </a:r>
            <a:r>
              <a:rPr lang="en-US" altLang="zh-CN" dirty="0"/>
              <a:t>r</a:t>
            </a:r>
            <a:r>
              <a:rPr lang="zh-CN" altLang="en-US" dirty="0"/>
              <a:t>）码校验分组方法</a:t>
            </a:r>
          </a:p>
        </p:txBody>
      </p:sp>
      <p:sp>
        <p:nvSpPr>
          <p:cNvPr id="3" name="内容占位符 2"/>
          <p:cNvSpPr>
            <a:spLocks noGrp="1"/>
          </p:cNvSpPr>
          <p:nvPr>
            <p:ph idx="1"/>
          </p:nvPr>
        </p:nvSpPr>
        <p:spPr>
          <a:xfrm>
            <a:off x="487823" y="942764"/>
            <a:ext cx="11332702" cy="1921728"/>
          </a:xfrm>
        </p:spPr>
        <p:txBody>
          <a:bodyPr>
            <a:normAutofit/>
          </a:bodyPr>
          <a:lstStyle/>
          <a:p>
            <a:r>
              <a:rPr lang="en-US" altLang="zh-CN" dirty="0">
                <a:solidFill>
                  <a:srgbClr val="C00000"/>
                </a:solidFill>
              </a:rPr>
              <a:t>(k, r) </a:t>
            </a:r>
            <a:r>
              <a:rPr lang="zh-CN" altLang="en-US" dirty="0"/>
              <a:t>海明码的校验如何分组，设检错码为</a:t>
            </a:r>
            <a:r>
              <a:rPr lang="en-US" altLang="zh-CN" dirty="0"/>
              <a:t>G</a:t>
            </a:r>
            <a:r>
              <a:rPr lang="en-US" altLang="zh-CN" baseline="-25000" dirty="0"/>
              <a:t>r</a:t>
            </a:r>
            <a:r>
              <a:rPr lang="en-US" altLang="zh-CN" dirty="0"/>
              <a:t>….G</a:t>
            </a:r>
            <a:r>
              <a:rPr lang="en-US" altLang="zh-CN" baseline="-25000" dirty="0"/>
              <a:t>4</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p>
          <a:p>
            <a:pPr marL="0" indent="0">
              <a:buNone/>
            </a:pPr>
            <a:endParaRPr lang="en-US" altLang="zh-CN" dirty="0"/>
          </a:p>
          <a:p>
            <a:r>
              <a:rPr lang="zh-CN" altLang="en-US" dirty="0"/>
              <a:t>根据编码规则填写海明校验组分布表</a:t>
            </a:r>
            <a:endParaRPr lang="en-US" altLang="zh-CN" dirty="0"/>
          </a:p>
          <a:p>
            <a:pPr marL="0" indent="0">
              <a:buNone/>
            </a:pP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550308199"/>
              </p:ext>
            </p:extLst>
          </p:nvPr>
        </p:nvGraphicFramePr>
        <p:xfrm>
          <a:off x="487822" y="2855859"/>
          <a:ext cx="11144250" cy="349529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200" b="0"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227893710"/>
                  </a:ext>
                </a:extLst>
              </a:tr>
              <a:tr h="391082">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检错码</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665193114"/>
                  </a:ext>
                </a:extLst>
              </a:tr>
              <a:tr h="452188">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对应位</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66FF"/>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87335551"/>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2942347129"/>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2</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480063223"/>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3</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810973706"/>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208021633"/>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5</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2343477129"/>
                  </a:ext>
                </a:extLst>
              </a:tr>
            </a:tbl>
          </a:graphicData>
        </a:graphic>
      </p:graphicFrame>
      <p:grpSp>
        <p:nvGrpSpPr>
          <p:cNvPr id="19" name="组合 18"/>
          <p:cNvGrpSpPr/>
          <p:nvPr/>
        </p:nvGrpSpPr>
        <p:grpSpPr>
          <a:xfrm>
            <a:off x="1263632" y="3657859"/>
            <a:ext cx="387707" cy="2191338"/>
            <a:chOff x="7315973" y="3664074"/>
            <a:chExt cx="387707" cy="2191338"/>
          </a:xfrm>
        </p:grpSpPr>
        <p:sp>
          <p:nvSpPr>
            <p:cNvPr id="20" name="文本框 19"/>
            <p:cNvSpPr txBox="1"/>
            <p:nvPr/>
          </p:nvSpPr>
          <p:spPr>
            <a:xfrm>
              <a:off x="7318638" y="3664074"/>
              <a:ext cx="38504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文本框 20"/>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22" name="文本框 21"/>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3" name="文本框 2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4" name="文本框 23"/>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26" name="组合 25"/>
          <p:cNvGrpSpPr/>
          <p:nvPr/>
        </p:nvGrpSpPr>
        <p:grpSpPr>
          <a:xfrm>
            <a:off x="1756518" y="3657859"/>
            <a:ext cx="401072" cy="2191338"/>
            <a:chOff x="7314221" y="3664074"/>
            <a:chExt cx="401072" cy="2191338"/>
          </a:xfrm>
        </p:grpSpPr>
        <p:sp>
          <p:nvSpPr>
            <p:cNvPr id="27" name="文本框 26"/>
            <p:cNvSpPr txBox="1"/>
            <p:nvPr/>
          </p:nvSpPr>
          <p:spPr>
            <a:xfrm>
              <a:off x="7314221"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文本框 27"/>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9" name="文本框 28"/>
            <p:cNvSpPr txBox="1"/>
            <p:nvPr/>
          </p:nvSpPr>
          <p:spPr>
            <a:xfrm>
              <a:off x="7315973" y="4582910"/>
              <a:ext cx="335349"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p>
          </p:txBody>
        </p:sp>
        <p:sp>
          <p:nvSpPr>
            <p:cNvPr id="30" name="文本框 29"/>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1" name="文本框 3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2" name="组合 31"/>
          <p:cNvGrpSpPr/>
          <p:nvPr/>
        </p:nvGrpSpPr>
        <p:grpSpPr>
          <a:xfrm>
            <a:off x="2739208" y="3657859"/>
            <a:ext cx="401072" cy="2191338"/>
            <a:chOff x="7304124" y="3664074"/>
            <a:chExt cx="401072" cy="2191338"/>
          </a:xfrm>
        </p:grpSpPr>
        <p:sp>
          <p:nvSpPr>
            <p:cNvPr id="33" name="文本框 32"/>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文本框 33"/>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5" name="文本框 34"/>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6" name="文本框 35"/>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37" name="文本框 3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8" name="组合 37"/>
          <p:cNvGrpSpPr/>
          <p:nvPr/>
        </p:nvGrpSpPr>
        <p:grpSpPr>
          <a:xfrm>
            <a:off x="4736474" y="3657859"/>
            <a:ext cx="404278" cy="2191338"/>
            <a:chOff x="7304124" y="3664074"/>
            <a:chExt cx="404278" cy="2191338"/>
          </a:xfrm>
        </p:grpSpPr>
        <p:sp>
          <p:nvSpPr>
            <p:cNvPr id="39" name="文本框 38"/>
            <p:cNvSpPr txBox="1"/>
            <p:nvPr/>
          </p:nvSpPr>
          <p:spPr>
            <a:xfrm>
              <a:off x="7304124" y="3664074"/>
              <a:ext cx="404278"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文本框 3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1" name="文本框 40"/>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2" name="文本框 41"/>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3" name="文本框 42"/>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56" name="组合 55"/>
          <p:cNvGrpSpPr/>
          <p:nvPr/>
        </p:nvGrpSpPr>
        <p:grpSpPr>
          <a:xfrm>
            <a:off x="3228776" y="3657859"/>
            <a:ext cx="421910" cy="2191338"/>
            <a:chOff x="7304124" y="3664074"/>
            <a:chExt cx="421910" cy="2191338"/>
          </a:xfrm>
        </p:grpSpPr>
        <p:sp>
          <p:nvSpPr>
            <p:cNvPr id="57" name="文本框 56"/>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文本框 57"/>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59" name="文本框 58"/>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0" name="文本框 59"/>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1" name="文本框 6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2" name="组合 61"/>
          <p:cNvGrpSpPr/>
          <p:nvPr/>
        </p:nvGrpSpPr>
        <p:grpSpPr>
          <a:xfrm>
            <a:off x="2236642" y="3657859"/>
            <a:ext cx="405880" cy="2191338"/>
            <a:chOff x="7304124" y="3664074"/>
            <a:chExt cx="405880" cy="2191338"/>
          </a:xfrm>
        </p:grpSpPr>
        <p:sp>
          <p:nvSpPr>
            <p:cNvPr id="63" name="文本框 62"/>
            <p:cNvSpPr txBox="1"/>
            <p:nvPr/>
          </p:nvSpPr>
          <p:spPr>
            <a:xfrm>
              <a:off x="7304124" y="3664074"/>
              <a:ext cx="40588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文本框 63"/>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5" name="文本框 64"/>
            <p:cNvSpPr txBox="1"/>
            <p:nvPr/>
          </p:nvSpPr>
          <p:spPr>
            <a:xfrm>
              <a:off x="7315973"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6" name="文本框 65"/>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7" name="文本框 6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8" name="组合 67"/>
          <p:cNvGrpSpPr/>
          <p:nvPr/>
        </p:nvGrpSpPr>
        <p:grpSpPr>
          <a:xfrm>
            <a:off x="3731342" y="3657859"/>
            <a:ext cx="421910" cy="2191338"/>
            <a:chOff x="7304124" y="3664074"/>
            <a:chExt cx="421910" cy="2191338"/>
          </a:xfrm>
        </p:grpSpPr>
        <p:sp>
          <p:nvSpPr>
            <p:cNvPr id="69" name="文本框 68"/>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文本框 6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1" name="文本框 70"/>
            <p:cNvSpPr txBox="1"/>
            <p:nvPr/>
          </p:nvSpPr>
          <p:spPr>
            <a:xfrm>
              <a:off x="7315973" y="4582910"/>
              <a:ext cx="335348" cy="646331"/>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2" name="文本框 71"/>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3" name="文本框 72"/>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74" name="组合 73"/>
          <p:cNvGrpSpPr/>
          <p:nvPr/>
        </p:nvGrpSpPr>
        <p:grpSpPr>
          <a:xfrm>
            <a:off x="4233908" y="3657859"/>
            <a:ext cx="425116" cy="2191338"/>
            <a:chOff x="7304124" y="3664074"/>
            <a:chExt cx="425116" cy="2191338"/>
          </a:xfrm>
        </p:grpSpPr>
        <p:sp>
          <p:nvSpPr>
            <p:cNvPr id="75" name="文本框 74"/>
            <p:cNvSpPr txBox="1"/>
            <p:nvPr/>
          </p:nvSpPr>
          <p:spPr>
            <a:xfrm>
              <a:off x="7304124" y="3664074"/>
              <a:ext cx="425116"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6" name="文本框 75"/>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7" name="文本框 76"/>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8" name="文本框 77"/>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9" name="文本框 78"/>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83" name="组合 82"/>
          <p:cNvGrpSpPr/>
          <p:nvPr/>
        </p:nvGrpSpPr>
        <p:grpSpPr>
          <a:xfrm>
            <a:off x="5226042" y="3657859"/>
            <a:ext cx="421910" cy="2191338"/>
            <a:chOff x="7304124" y="3664074"/>
            <a:chExt cx="421910" cy="2191338"/>
          </a:xfrm>
        </p:grpSpPr>
        <p:sp>
          <p:nvSpPr>
            <p:cNvPr id="84" name="文本框 83"/>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文本框 84"/>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86" name="文本框 85"/>
            <p:cNvSpPr txBox="1"/>
            <p:nvPr/>
          </p:nvSpPr>
          <p:spPr>
            <a:xfrm>
              <a:off x="7391281"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7" name="文本框 86"/>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8" name="文本框 87"/>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89" name="组合 88"/>
          <p:cNvGrpSpPr/>
          <p:nvPr/>
        </p:nvGrpSpPr>
        <p:grpSpPr>
          <a:xfrm>
            <a:off x="5728608" y="3657859"/>
            <a:ext cx="421910" cy="2191338"/>
            <a:chOff x="7304124" y="3664074"/>
            <a:chExt cx="421910" cy="2191338"/>
          </a:xfrm>
        </p:grpSpPr>
        <p:sp>
          <p:nvSpPr>
            <p:cNvPr id="90" name="文本框 89"/>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6</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文本框 90"/>
            <p:cNvSpPr txBox="1"/>
            <p:nvPr/>
          </p:nvSpPr>
          <p:spPr>
            <a:xfrm>
              <a:off x="7391281"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2" name="文本框 91"/>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3" name="文本框 9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4" name="文本框 93"/>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95" name="组合 94"/>
          <p:cNvGrpSpPr/>
          <p:nvPr/>
        </p:nvGrpSpPr>
        <p:grpSpPr>
          <a:xfrm>
            <a:off x="6231177" y="3657859"/>
            <a:ext cx="421910" cy="2191338"/>
            <a:chOff x="7304124" y="3664074"/>
            <a:chExt cx="421910" cy="2191338"/>
          </a:xfrm>
        </p:grpSpPr>
        <p:sp>
          <p:nvSpPr>
            <p:cNvPr id="96" name="文本框 95"/>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7</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文本框 96"/>
            <p:cNvSpPr txBox="1"/>
            <p:nvPr/>
          </p:nvSpPr>
          <p:spPr>
            <a:xfrm>
              <a:off x="7315971"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8" name="文本框 97"/>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9" name="文本框 98"/>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0" name="文本框 99"/>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101" name="组合 100"/>
          <p:cNvGrpSpPr/>
          <p:nvPr/>
        </p:nvGrpSpPr>
        <p:grpSpPr>
          <a:xfrm>
            <a:off x="8704782" y="3657859"/>
            <a:ext cx="401072" cy="2666125"/>
            <a:chOff x="7304124" y="3664074"/>
            <a:chExt cx="401072" cy="2666125"/>
          </a:xfrm>
        </p:grpSpPr>
        <p:sp>
          <p:nvSpPr>
            <p:cNvPr id="102" name="文本框 101"/>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文本框 102"/>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4" name="文本框 103"/>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5" name="文本框 104"/>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6" name="文本框 105"/>
            <p:cNvSpPr txBox="1"/>
            <p:nvPr/>
          </p:nvSpPr>
          <p:spPr>
            <a:xfrm>
              <a:off x="7315973" y="596086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sp>
        <p:nvSpPr>
          <p:cNvPr id="107" name="圆角矩形 106"/>
          <p:cNvSpPr/>
          <p:nvPr/>
        </p:nvSpPr>
        <p:spPr>
          <a:xfrm>
            <a:off x="1168516" y="4092604"/>
            <a:ext cx="10395857" cy="4012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1170093" y="4590057"/>
            <a:ext cx="6553201" cy="501052"/>
            <a:chOff x="5023222" y="5220241"/>
            <a:chExt cx="6553201" cy="501052"/>
          </a:xfrm>
        </p:grpSpPr>
        <p:sp>
          <p:nvSpPr>
            <p:cNvPr id="109" name="矩形 108"/>
            <p:cNvSpPr/>
            <p:nvPr/>
          </p:nvSpPr>
          <p:spPr>
            <a:xfrm>
              <a:off x="5023222" y="5220241"/>
              <a:ext cx="6553201" cy="5010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106311" y="5257778"/>
              <a:ext cx="6426567" cy="400110"/>
            </a:xfrm>
            <a:prstGeom prst="rect">
              <a:avLst/>
            </a:prstGeom>
            <a:noFill/>
          </p:spPr>
          <p:txBody>
            <a:bodyPr wrap="square" rtlCol="0">
              <a:spAutoFit/>
            </a:bodyPr>
            <a:lstStyle/>
            <a:p>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2</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5</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7</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2000" dirty="0">
                <a:solidFill>
                  <a:srgbClr val="FF0000"/>
                </a:solidFill>
                <a:latin typeface="Segoe UI Black" panose="020B0A02040204020203" pitchFamily="34" charset="0"/>
                <a:cs typeface="Segoe UI Black" panose="020B0A02040204020203" pitchFamily="34" charset="0"/>
              </a:endParaRPr>
            </a:p>
          </p:txBody>
        </p:sp>
      </p:grpSp>
      <p:graphicFrame>
        <p:nvGraphicFramePr>
          <p:cNvPr id="81" name="表格 80"/>
          <p:cNvGraphicFramePr>
            <a:graphicFrameLocks noGrp="1"/>
          </p:cNvGraphicFramePr>
          <p:nvPr>
            <p:extLst>
              <p:ext uri="{D42A27DB-BD31-4B8C-83A1-F6EECF244321}">
                <p14:modId xmlns:p14="http://schemas.microsoft.com/office/powerpoint/2010/main" val="3435439104"/>
              </p:ext>
            </p:extLst>
          </p:nvPr>
        </p:nvGraphicFramePr>
        <p:xfrm>
          <a:off x="578393" y="1666736"/>
          <a:ext cx="11144250" cy="39108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200" b="1" i="0" u="none" strike="noStrike" baseline="0" dirty="0">
                          <a:solidFill>
                            <a:schemeClr val="bg1"/>
                          </a:solidFill>
                          <a:effectLst/>
                          <a:latin typeface="微软雅黑" panose="020B0503020204020204" pitchFamily="34" charset="-122"/>
                          <a:ea typeface="微软雅黑" panose="020B0503020204020204" pitchFamily="34" charset="-122"/>
                          <a:cs typeface="Segoe UI Black" panose="020B0A02040204020203" pitchFamily="34" charset="0"/>
                        </a:rPr>
                        <a:t>编码布局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altLang="zh-CN" sz="1600" b="1" i="0" u="none" strike="noStrike" baseline="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altLang="zh-CN"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227893710"/>
                  </a:ext>
                </a:extLst>
              </a:tr>
            </a:tbl>
          </a:graphicData>
        </a:graphic>
      </p:graphicFrame>
    </p:spTree>
    <p:custDataLst>
      <p:tags r:id="rId1"/>
    </p:custDataLst>
    <p:extLst>
      <p:ext uri="{BB962C8B-B14F-4D97-AF65-F5344CB8AC3E}">
        <p14:creationId xmlns:p14="http://schemas.microsoft.com/office/powerpoint/2010/main" val="2036521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up)">
                                      <p:cBhvr>
                                        <p:cTn id="51" dur="500"/>
                                        <p:tgtEl>
                                          <p:spTgt spid="1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up)">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wipe(up)">
                                      <p:cBhvr>
                                        <p:cTn id="66" dur="500"/>
                                        <p:tgtEl>
                                          <p:spTgt spid="68"/>
                                        </p:tgtEl>
                                      </p:cBhvr>
                                    </p:animEffect>
                                  </p:childTnLst>
                                </p:cTn>
                              </p:par>
                              <p:par>
                                <p:cTn id="67" presetID="22" presetClass="entr" presetSubtype="1"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up)">
                                      <p:cBhvr>
                                        <p:cTn id="74" dur="500"/>
                                        <p:tgtEl>
                                          <p:spTgt spid="83"/>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wipe(up)">
                                      <p:cBhvr>
                                        <p:cTn id="78" dur="500"/>
                                        <p:tgtEl>
                                          <p:spTgt spid="89"/>
                                        </p:tgtEl>
                                      </p:cBhvr>
                                    </p:animEffect>
                                  </p:childTnLst>
                                </p:cTn>
                              </p:par>
                            </p:childTnLst>
                          </p:cTn>
                        </p:par>
                        <p:par>
                          <p:cTn id="79" fill="hold">
                            <p:stCondLst>
                              <p:cond delay="1000"/>
                            </p:stCondLst>
                            <p:childTnLst>
                              <p:par>
                                <p:cTn id="80" presetID="22" presetClass="entr" presetSubtype="1"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wipe(up)">
                                      <p:cBhvr>
                                        <p:cTn id="82" dur="500"/>
                                        <p:tgtEl>
                                          <p:spTgt spid="9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wipe(left)">
                                      <p:cBhvr>
                                        <p:cTn id="87" dur="500"/>
                                        <p:tgtEl>
                                          <p:spTgt spid="10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10"/>
                                        </p:tgtEl>
                                        <p:attrNameLst>
                                          <p:attrName>style.visibility</p:attrName>
                                        </p:attrNameLst>
                                      </p:cBhvr>
                                      <p:to>
                                        <p:strVal val="visible"/>
                                      </p:to>
                                    </p:set>
                                    <p:animEffect transition="in" filter="wipe(left)">
                                      <p:cBhvr>
                                        <p:cTn id="9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extLst mod="1"/>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043FC82-9083-44CD-981E-E2D2426675E4}"/>
              </a:ext>
            </a:extLst>
          </p:cNvPr>
          <p:cNvGrpSpPr/>
          <p:nvPr/>
        </p:nvGrpSpPr>
        <p:grpSpPr>
          <a:xfrm>
            <a:off x="7987014" y="4688465"/>
            <a:ext cx="3657999" cy="1508698"/>
            <a:chOff x="7345423" y="1678029"/>
            <a:chExt cx="3657999" cy="1508698"/>
          </a:xfrm>
        </p:grpSpPr>
        <p:pic>
          <p:nvPicPr>
            <p:cNvPr id="8" name="图片 7">
              <a:extLst>
                <a:ext uri="{FF2B5EF4-FFF2-40B4-BE49-F238E27FC236}">
                  <a16:creationId xmlns:a16="http://schemas.microsoft.com/office/drawing/2014/main" id="{4D1B41EF-8967-4794-8BFE-4DFACCE9FDE9}"/>
                </a:ext>
              </a:extLst>
            </p:cNvPr>
            <p:cNvPicPr>
              <a:picLocks noChangeAspect="1"/>
            </p:cNvPicPr>
            <p:nvPr/>
          </p:nvPicPr>
          <p:blipFill rotWithShape="1">
            <a:blip r:embed="rId3">
              <a:extLst>
                <a:ext uri="{28A0092B-C50C-407E-A947-70E740481C1C}">
                  <a14:useLocalDpi xmlns:a14="http://schemas.microsoft.com/office/drawing/2010/main" val="0"/>
                </a:ext>
              </a:extLst>
            </a:blip>
            <a:srcRect l="15406" t="34375" r="14716" b="34375"/>
            <a:stretch/>
          </p:blipFill>
          <p:spPr>
            <a:xfrm rot="20367123">
              <a:off x="7345423" y="1678029"/>
              <a:ext cx="3631019" cy="811905"/>
            </a:xfrm>
            <a:prstGeom prst="rect">
              <a:avLst/>
            </a:prstGeom>
          </p:spPr>
        </p:pic>
        <p:grpSp>
          <p:nvGrpSpPr>
            <p:cNvPr id="9" name="组合 8">
              <a:extLst>
                <a:ext uri="{FF2B5EF4-FFF2-40B4-BE49-F238E27FC236}">
                  <a16:creationId xmlns:a16="http://schemas.microsoft.com/office/drawing/2014/main" id="{294C72F2-CA8B-4AC8-8F15-3E1142ED6EE1}"/>
                </a:ext>
              </a:extLst>
            </p:cNvPr>
            <p:cNvGrpSpPr/>
            <p:nvPr/>
          </p:nvGrpSpPr>
          <p:grpSpPr>
            <a:xfrm>
              <a:off x="9076778" y="2684108"/>
              <a:ext cx="1926644" cy="502619"/>
              <a:chOff x="3069458" y="5287335"/>
              <a:chExt cx="1926644" cy="502619"/>
            </a:xfrm>
          </p:grpSpPr>
          <p:sp>
            <p:nvSpPr>
              <p:cNvPr id="10" name="矩形 9">
                <a:extLst>
                  <a:ext uri="{FF2B5EF4-FFF2-40B4-BE49-F238E27FC236}">
                    <a16:creationId xmlns:a16="http://schemas.microsoft.com/office/drawing/2014/main" id="{D7B79C83-49FB-4C89-BAB3-51343A0FC5DC}"/>
                  </a:ext>
                </a:extLst>
              </p:cNvPr>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A6D4CB4-E345-4037-A22A-7CDCE0773158}"/>
                  </a:ext>
                </a:extLst>
              </p:cNvPr>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12" name="矩形 11">
            <a:extLst>
              <a:ext uri="{FF2B5EF4-FFF2-40B4-BE49-F238E27FC236}">
                <a16:creationId xmlns:a16="http://schemas.microsoft.com/office/drawing/2014/main" id="{7015D15A-69C8-4C74-8C38-8FFDA3108BF1}"/>
              </a:ext>
            </a:extLst>
          </p:cNvPr>
          <p:cNvSpPr/>
          <p:nvPr/>
        </p:nvSpPr>
        <p:spPr>
          <a:xfrm>
            <a:off x="7794715" y="6337179"/>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
        <p:nvSpPr>
          <p:cNvPr id="2" name="标题 1"/>
          <p:cNvSpPr>
            <a:spLocks noGrp="1"/>
          </p:cNvSpPr>
          <p:nvPr>
            <p:ph type="title"/>
          </p:nvPr>
        </p:nvSpPr>
        <p:spPr/>
        <p:txBody>
          <a:bodyPr/>
          <a:lstStyle/>
          <a:p>
            <a:r>
              <a:rPr lang="zh-CN" altLang="en-US" dirty="0"/>
              <a:t>海明码特点</a:t>
            </a:r>
          </a:p>
        </p:txBody>
      </p:sp>
      <p:sp>
        <p:nvSpPr>
          <p:cNvPr id="3" name="内容占位符 2"/>
          <p:cNvSpPr>
            <a:spLocks noGrp="1"/>
          </p:cNvSpPr>
          <p:nvPr>
            <p:ph idx="1"/>
          </p:nvPr>
        </p:nvSpPr>
        <p:spPr>
          <a:xfrm>
            <a:off x="487822" y="2852058"/>
            <a:ext cx="10515599" cy="3727730"/>
          </a:xfrm>
        </p:spPr>
        <p:txBody>
          <a:bodyPr>
            <a:normAutofit/>
          </a:bodyPr>
          <a:lstStyle/>
          <a:p>
            <a:endParaRPr lang="en-US" altLang="zh-CN" dirty="0"/>
          </a:p>
          <a:p>
            <a:r>
              <a:rPr lang="zh-CN" altLang="en-US" b="1" dirty="0"/>
              <a:t>编码效率高：</a:t>
            </a:r>
            <a:r>
              <a:rPr lang="zh-CN" altLang="en-US" dirty="0"/>
              <a:t>数据增加一倍，校验位只增加一位</a:t>
            </a:r>
            <a:endParaRPr lang="en-US" altLang="zh-CN" dirty="0"/>
          </a:p>
          <a:p>
            <a:r>
              <a:rPr lang="zh-CN" altLang="en-US" dirty="0"/>
              <a:t>可纠正一位错</a:t>
            </a:r>
            <a:endParaRPr lang="en-US" altLang="zh-CN" dirty="0"/>
          </a:p>
          <a:p>
            <a:r>
              <a:rPr lang="en-US" altLang="zh-CN" dirty="0"/>
              <a:t>50</a:t>
            </a:r>
            <a:r>
              <a:rPr lang="zh-CN" altLang="en-US" dirty="0"/>
              <a:t>年代发明时用于自动处理穿孔卡片的故障</a:t>
            </a:r>
            <a:endParaRPr lang="en-US" altLang="zh-CN" dirty="0"/>
          </a:p>
          <a:p>
            <a:r>
              <a:rPr lang="zh-CN" altLang="en-US" dirty="0"/>
              <a:t>现在普遍用于</a:t>
            </a:r>
            <a:r>
              <a:rPr lang="en-US" altLang="zh-CN" dirty="0"/>
              <a:t>ECC  DRAM</a:t>
            </a:r>
            <a:r>
              <a:rPr lang="zh-CN" altLang="en-US" dirty="0"/>
              <a:t>芯片</a:t>
            </a:r>
            <a:endParaRPr lang="en-US" altLang="zh-CN" dirty="0"/>
          </a:p>
          <a:p>
            <a:r>
              <a:rPr lang="en-US" altLang="zh-CN" dirty="0"/>
              <a:t>RAID2</a:t>
            </a:r>
            <a:r>
              <a:rPr lang="zh-CN" altLang="en-US" dirty="0"/>
              <a:t>，卫星通讯</a:t>
            </a:r>
          </a:p>
        </p:txBody>
      </p:sp>
      <p:graphicFrame>
        <p:nvGraphicFramePr>
          <p:cNvPr id="4" name="Object 5">
            <a:extLst>
              <a:ext uri="{FF2B5EF4-FFF2-40B4-BE49-F238E27FC236}">
                <a16:creationId xmlns:a16="http://schemas.microsoft.com/office/drawing/2014/main" id="{62415D93-836D-4D15-9AD1-06625F7DE379}"/>
              </a:ext>
            </a:extLst>
          </p:cNvPr>
          <p:cNvGraphicFramePr>
            <a:graphicFrameLocks noChangeAspect="1"/>
          </p:cNvGraphicFramePr>
          <p:nvPr>
            <p:extLst>
              <p:ext uri="{D42A27DB-BD31-4B8C-83A1-F6EECF244321}">
                <p14:modId xmlns:p14="http://schemas.microsoft.com/office/powerpoint/2010/main" val="4263213162"/>
              </p:ext>
            </p:extLst>
          </p:nvPr>
        </p:nvGraphicFramePr>
        <p:xfrm>
          <a:off x="8249823" y="2855442"/>
          <a:ext cx="3136634" cy="1419365"/>
        </p:xfrm>
        <a:graphic>
          <a:graphicData uri="http://schemas.openxmlformats.org/presentationml/2006/ole">
            <mc:AlternateContent xmlns:mc="http://schemas.openxmlformats.org/markup-compatibility/2006">
              <mc:Choice xmlns:v="urn:schemas-microsoft-com:vml" Requires="v">
                <p:oleObj spid="_x0000_s4139" name="Image" r:id="rId4" imgW="5866667" imgH="2653968" progId="">
                  <p:embed/>
                </p:oleObj>
              </mc:Choice>
              <mc:Fallback>
                <p:oleObj name="Image" r:id="rId4" imgW="5866667" imgH="2653968" progId="">
                  <p:embed/>
                  <p:pic>
                    <p:nvPicPr>
                      <p:cNvPr id="8"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9823" y="2855442"/>
                        <a:ext cx="3136634" cy="1419365"/>
                      </a:xfrm>
                      <a:prstGeom prst="rect">
                        <a:avLst/>
                      </a:prstGeom>
                      <a:noFill/>
                      <a:ln>
                        <a:noFill/>
                      </a:ln>
                      <a:effectLst/>
                      <a:extLst/>
                    </p:spPr>
                  </p:pic>
                </p:oleObj>
              </mc:Fallback>
            </mc:AlternateContent>
          </a:graphicData>
        </a:graphic>
      </p:graphicFrame>
      <p:graphicFrame>
        <p:nvGraphicFramePr>
          <p:cNvPr id="6" name="表格 5">
            <a:extLst>
              <a:ext uri="{FF2B5EF4-FFF2-40B4-BE49-F238E27FC236}">
                <a16:creationId xmlns:a16="http://schemas.microsoft.com/office/drawing/2014/main" id="{45877DD2-4F38-4F4D-BF71-F80228044E9F}"/>
              </a:ext>
            </a:extLst>
          </p:cNvPr>
          <p:cNvGraphicFramePr>
            <a:graphicFrameLocks noGrp="1"/>
          </p:cNvGraphicFramePr>
          <p:nvPr>
            <p:extLst>
              <p:ext uri="{D42A27DB-BD31-4B8C-83A1-F6EECF244321}">
                <p14:modId xmlns:p14="http://schemas.microsoft.com/office/powerpoint/2010/main" val="739186318"/>
              </p:ext>
            </p:extLst>
          </p:nvPr>
        </p:nvGraphicFramePr>
        <p:xfrm>
          <a:off x="1488608" y="1706030"/>
          <a:ext cx="9017000" cy="999494"/>
        </p:xfrm>
        <a:graphic>
          <a:graphicData uri="http://schemas.openxmlformats.org/drawingml/2006/table">
            <a:tbl>
              <a:tblPr firstRow="1" bandRow="1">
                <a:tableStyleId>{5C22544A-7EE6-4342-B048-85BDC9FD1C3A}</a:tableStyleId>
              </a:tblPr>
              <a:tblGrid>
                <a:gridCol w="1127125">
                  <a:extLst>
                    <a:ext uri="{9D8B030D-6E8A-4147-A177-3AD203B41FA5}">
                      <a16:colId xmlns:a16="http://schemas.microsoft.com/office/drawing/2014/main" val="3547683538"/>
                    </a:ext>
                  </a:extLst>
                </a:gridCol>
                <a:gridCol w="1127125">
                  <a:extLst>
                    <a:ext uri="{9D8B030D-6E8A-4147-A177-3AD203B41FA5}">
                      <a16:colId xmlns:a16="http://schemas.microsoft.com/office/drawing/2014/main" val="1110785613"/>
                    </a:ext>
                  </a:extLst>
                </a:gridCol>
                <a:gridCol w="1127125">
                  <a:extLst>
                    <a:ext uri="{9D8B030D-6E8A-4147-A177-3AD203B41FA5}">
                      <a16:colId xmlns:a16="http://schemas.microsoft.com/office/drawing/2014/main" val="2013283041"/>
                    </a:ext>
                  </a:extLst>
                </a:gridCol>
                <a:gridCol w="1127125">
                  <a:extLst>
                    <a:ext uri="{9D8B030D-6E8A-4147-A177-3AD203B41FA5}">
                      <a16:colId xmlns:a16="http://schemas.microsoft.com/office/drawing/2014/main" val="4078678578"/>
                    </a:ext>
                  </a:extLst>
                </a:gridCol>
                <a:gridCol w="1127125">
                  <a:extLst>
                    <a:ext uri="{9D8B030D-6E8A-4147-A177-3AD203B41FA5}">
                      <a16:colId xmlns:a16="http://schemas.microsoft.com/office/drawing/2014/main" val="462639160"/>
                    </a:ext>
                  </a:extLst>
                </a:gridCol>
                <a:gridCol w="1127125">
                  <a:extLst>
                    <a:ext uri="{9D8B030D-6E8A-4147-A177-3AD203B41FA5}">
                      <a16:colId xmlns:a16="http://schemas.microsoft.com/office/drawing/2014/main" val="4114319548"/>
                    </a:ext>
                  </a:extLst>
                </a:gridCol>
                <a:gridCol w="1127125">
                  <a:extLst>
                    <a:ext uri="{9D8B030D-6E8A-4147-A177-3AD203B41FA5}">
                      <a16:colId xmlns:a16="http://schemas.microsoft.com/office/drawing/2014/main" val="2150434078"/>
                    </a:ext>
                  </a:extLst>
                </a:gridCol>
                <a:gridCol w="1127125">
                  <a:extLst>
                    <a:ext uri="{9D8B030D-6E8A-4147-A177-3AD203B41FA5}">
                      <a16:colId xmlns:a16="http://schemas.microsoft.com/office/drawing/2014/main" val="1520144291"/>
                    </a:ext>
                  </a:extLst>
                </a:gridCol>
              </a:tblGrid>
              <a:tr h="499747">
                <a:tc>
                  <a:txBody>
                    <a:bodyPr/>
                    <a:lstStyle/>
                    <a:p>
                      <a:pPr algn="ctr">
                        <a:spcAft>
                          <a:spcPts val="0"/>
                        </a:spcAft>
                      </a:pPr>
                      <a:r>
                        <a:rPr lang="en-US" sz="1800" kern="100" dirty="0">
                          <a:effectLst/>
                        </a:rPr>
                        <a:t>k</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r>
                        <a:rPr lang="zh-CN" sz="1800" kern="100" dirty="0">
                          <a:effectLst/>
                        </a:rPr>
                        <a:t>～</a:t>
                      </a: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r>
                        <a:rPr lang="zh-CN" sz="1800" kern="100" dirty="0">
                          <a:effectLst/>
                        </a:rPr>
                        <a:t>～</a:t>
                      </a:r>
                      <a:r>
                        <a:rPr lang="en-US" sz="1800" kern="100" dirty="0">
                          <a:effectLst/>
                        </a:rPr>
                        <a:t>11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12</a:t>
                      </a:r>
                      <a:r>
                        <a:rPr lang="zh-CN" sz="1800" kern="100" dirty="0">
                          <a:effectLst/>
                        </a:rPr>
                        <a:t>～</a:t>
                      </a:r>
                      <a:r>
                        <a:rPr lang="en-US" sz="1800" kern="100" dirty="0">
                          <a:effectLst/>
                        </a:rPr>
                        <a:t>26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a:effectLst/>
                        </a:rPr>
                        <a:t>27</a:t>
                      </a:r>
                      <a:r>
                        <a:rPr lang="zh-CN" sz="1800" kern="100">
                          <a:effectLst/>
                        </a:rPr>
                        <a:t>～</a:t>
                      </a:r>
                      <a:r>
                        <a:rPr lang="en-US" sz="1800" kern="100">
                          <a:effectLst/>
                        </a:rPr>
                        <a:t>57</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58</a:t>
                      </a:r>
                      <a:r>
                        <a:rPr lang="zh-CN" sz="1800" kern="100" dirty="0">
                          <a:effectLst/>
                        </a:rPr>
                        <a:t>～</a:t>
                      </a:r>
                      <a:r>
                        <a:rPr lang="en-US" sz="1800" kern="100" dirty="0">
                          <a:effectLst/>
                        </a:rPr>
                        <a:t>120</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val="431557510"/>
                  </a:ext>
                </a:extLst>
              </a:tr>
              <a:tr h="499747">
                <a:tc>
                  <a:txBody>
                    <a:bodyPr/>
                    <a:lstStyle/>
                    <a:p>
                      <a:pPr algn="ctr">
                        <a:spcAft>
                          <a:spcPts val="0"/>
                        </a:spcAft>
                      </a:pPr>
                      <a:r>
                        <a:rPr lang="en-US" sz="1800" kern="100">
                          <a:effectLst/>
                        </a:rPr>
                        <a:t>r</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3</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7</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val="4270472067"/>
                  </a:ext>
                </a:extLst>
              </a:tr>
            </a:tbl>
          </a:graphicData>
        </a:graphic>
      </p:graphicFrame>
      <p:pic>
        <p:nvPicPr>
          <p:cNvPr id="5" name="图片 4"/>
          <p:cNvPicPr>
            <a:picLocks noChangeAspect="1"/>
          </p:cNvPicPr>
          <p:nvPr/>
        </p:nvPicPr>
        <p:blipFill>
          <a:blip r:embed="rId6"/>
          <a:stretch>
            <a:fillRect/>
          </a:stretch>
        </p:blipFill>
        <p:spPr>
          <a:xfrm>
            <a:off x="1488608" y="1145614"/>
            <a:ext cx="9017000" cy="369145"/>
          </a:xfrm>
          <a:prstGeom prst="rect">
            <a:avLst/>
          </a:prstGeom>
        </p:spPr>
      </p:pic>
    </p:spTree>
    <p:extLst>
      <p:ext uri="{BB962C8B-B14F-4D97-AF65-F5344CB8AC3E}">
        <p14:creationId xmlns:p14="http://schemas.microsoft.com/office/powerpoint/2010/main" val="3913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4">
                                            <p:bg/>
                                          </p:spTgt>
                                        </p:tgtEl>
                                        <p:attrNameLst>
                                          <p:attrName>style.visibility</p:attrName>
                                        </p:attrNameLst>
                                      </p:cBhvr>
                                      <p:to>
                                        <p:strVal val="visible"/>
                                      </p:to>
                                    </p:set>
                                    <p:anim calcmode="lin" valueType="num">
                                      <p:cBhvr additive="base">
                                        <p:cTn id="26"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7"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left)">
                                      <p:cBhvr>
                                        <p:cTn id="4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uiExpand="1" build="p"/>
      <p:bldP spid="4" grpId="0" build="p"/>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海明编解码过程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t>编码</a:t>
            </a:r>
            <a:r>
              <a:rPr lang="zh-CN" altLang="en-US" dirty="0"/>
              <a:t> （按规则增加冗余信息）</a:t>
            </a:r>
            <a:endParaRPr lang="en-US" altLang="zh-CN" dirty="0"/>
          </a:p>
          <a:p>
            <a:r>
              <a:rPr lang="zh-CN" altLang="en-US" b="1" dirty="0"/>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p:blipFill>
        <p:spPr bwMode="auto">
          <a:xfrm>
            <a:off x="574294" y="3171007"/>
            <a:ext cx="11036478" cy="3274828"/>
          </a:xfrm>
          <a:prstGeom prst="rect">
            <a:avLst/>
          </a:prstGeom>
          <a:noFill/>
          <a:ln w="9525">
            <a:noFill/>
            <a:miter lim="800000"/>
            <a:headEnd/>
            <a:tailEnd/>
          </a:ln>
        </p:spPr>
      </p:pic>
      <p:sp>
        <p:nvSpPr>
          <p:cNvPr id="7" name="矩形标注 6"/>
          <p:cNvSpPr/>
          <p:nvPr/>
        </p:nvSpPr>
        <p:spPr>
          <a:xfrm>
            <a:off x="914399" y="3778771"/>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551575"/>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759235"/>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778771"/>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1" name="组合 10"/>
          <p:cNvGrpSpPr/>
          <p:nvPr/>
        </p:nvGrpSpPr>
        <p:grpSpPr>
          <a:xfrm>
            <a:off x="6347669" y="803454"/>
            <a:ext cx="5459098" cy="2303005"/>
            <a:chOff x="6732901" y="4276784"/>
            <a:chExt cx="5459098" cy="2303005"/>
          </a:xfrm>
        </p:grpSpPr>
        <p:pic>
          <p:nvPicPr>
            <p:cNvPr id="12" name="图片 11"/>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306429" y="4276784"/>
              <a:ext cx="2885570" cy="2303005"/>
            </a:xfrm>
            <a:prstGeom prst="rect">
              <a:avLst/>
            </a:prstGeom>
          </p:spPr>
        </p:pic>
        <p:pic>
          <p:nvPicPr>
            <p:cNvPr id="13" name="图片 12"/>
            <p:cNvPicPr>
              <a:picLocks noChangeAspect="1"/>
            </p:cNvPicPr>
            <p:nvPr/>
          </p:nvPicPr>
          <p:blipFill>
            <a:blip r:embed="rId4"/>
            <a:stretch>
              <a:fillRect/>
            </a:stretch>
          </p:blipFill>
          <p:spPr>
            <a:xfrm>
              <a:off x="6732901" y="4437730"/>
              <a:ext cx="2993395" cy="816935"/>
            </a:xfrm>
            <a:prstGeom prst="rect">
              <a:avLst/>
            </a:prstGeom>
          </p:spPr>
        </p:pic>
      </p:grpSp>
    </p:spTree>
    <p:extLst>
      <p:ext uri="{BB962C8B-B14F-4D97-AF65-F5344CB8AC3E}">
        <p14:creationId xmlns:p14="http://schemas.microsoft.com/office/powerpoint/2010/main" val="28654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汉字标准</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t>GB2312-1980(GB0)(</a:t>
            </a:r>
            <a:r>
              <a:rPr lang="zh-CN" altLang="en-US" dirty="0"/>
              <a:t>简体</a:t>
            </a:r>
            <a:r>
              <a:rPr lang="en-US" altLang="zh-CN" dirty="0"/>
              <a:t>)</a:t>
            </a:r>
          </a:p>
          <a:p>
            <a:pPr lvl="1" eaLnBrk="1" hangingPunct="1">
              <a:lnSpc>
                <a:spcPct val="150000"/>
              </a:lnSpc>
            </a:pPr>
            <a:r>
              <a:rPr lang="en-US" altLang="zh-CN" sz="2200" dirty="0"/>
              <a:t>6763</a:t>
            </a:r>
            <a:r>
              <a:rPr lang="zh-CN" altLang="en-US" sz="2200" dirty="0"/>
              <a:t>个汉字 </a:t>
            </a:r>
          </a:p>
          <a:p>
            <a:pPr eaLnBrk="1" hangingPunct="1">
              <a:lnSpc>
                <a:spcPct val="150000"/>
              </a:lnSpc>
            </a:pPr>
            <a:r>
              <a:rPr lang="en-US" altLang="zh-CN" dirty="0"/>
              <a:t>GB13000-1993</a:t>
            </a:r>
          </a:p>
          <a:p>
            <a:pPr lvl="1" eaLnBrk="1" hangingPunct="1">
              <a:lnSpc>
                <a:spcPct val="150000"/>
              </a:lnSpc>
            </a:pPr>
            <a:r>
              <a:rPr lang="en-US" altLang="zh-CN" sz="2200" dirty="0"/>
              <a:t>20902</a:t>
            </a:r>
            <a:r>
              <a:rPr lang="zh-CN" altLang="en-US" sz="2200" dirty="0"/>
              <a:t>个汉字 </a:t>
            </a:r>
            <a:r>
              <a:rPr lang="en-US" altLang="zh-CN" sz="2200" dirty="0"/>
              <a:t>(Unicode 1.1</a:t>
            </a:r>
            <a:r>
              <a:rPr lang="zh-CN" altLang="en-US" sz="2200" dirty="0"/>
              <a:t>版本</a:t>
            </a:r>
            <a:r>
              <a:rPr lang="en-US" altLang="zh-CN" sz="2200" dirty="0"/>
              <a:t>)</a:t>
            </a:r>
          </a:p>
          <a:p>
            <a:pPr eaLnBrk="1" hangingPunct="1">
              <a:lnSpc>
                <a:spcPct val="150000"/>
              </a:lnSpc>
            </a:pPr>
            <a:r>
              <a:rPr lang="zh-CN" altLang="en-US" dirty="0"/>
              <a:t>汉字扩展规范</a:t>
            </a:r>
            <a:r>
              <a:rPr lang="en-US" altLang="zh-CN" sz="2200" dirty="0"/>
              <a:t>GBK1.0 </a:t>
            </a:r>
            <a:r>
              <a:rPr lang="zh-CN" altLang="en-US" dirty="0"/>
              <a:t>标准</a:t>
            </a:r>
            <a:r>
              <a:rPr lang="en-US" altLang="zh-CN" sz="2200" dirty="0"/>
              <a:t>1995</a:t>
            </a:r>
            <a:r>
              <a:rPr lang="zh-CN" altLang="en-US" dirty="0"/>
              <a:t>（非国家标准）</a:t>
            </a:r>
          </a:p>
          <a:p>
            <a:pPr lvl="1" eaLnBrk="1" hangingPunct="1">
              <a:lnSpc>
                <a:spcPct val="150000"/>
              </a:lnSpc>
            </a:pPr>
            <a:r>
              <a:rPr lang="en-US" altLang="zh-CN" sz="2200" dirty="0"/>
              <a:t>21003</a:t>
            </a:r>
            <a:r>
              <a:rPr lang="zh-CN" altLang="en-US" sz="2200" dirty="0"/>
              <a:t>个字符（兼容</a:t>
            </a:r>
            <a:r>
              <a:rPr lang="en-US" altLang="zh-CN" sz="2200" dirty="0"/>
              <a:t>GB2312</a:t>
            </a:r>
            <a:r>
              <a:rPr lang="zh-CN" altLang="en-US" sz="2200" dirty="0"/>
              <a:t>）</a:t>
            </a:r>
          </a:p>
          <a:p>
            <a:pPr eaLnBrk="1" hangingPunct="1">
              <a:lnSpc>
                <a:spcPct val="150000"/>
              </a:lnSpc>
            </a:pPr>
            <a:r>
              <a:rPr lang="en-US" altLang="zh-CN" dirty="0"/>
              <a:t>GB18030-2000   (1/2/4</a:t>
            </a:r>
            <a:r>
              <a:rPr lang="zh-CN" altLang="en-US" dirty="0"/>
              <a:t>字节编码</a:t>
            </a:r>
            <a:r>
              <a:rPr lang="en-US" altLang="zh-CN" dirty="0"/>
              <a:t>)</a:t>
            </a:r>
          </a:p>
          <a:p>
            <a:pPr lvl="1" eaLnBrk="1" hangingPunct="1">
              <a:lnSpc>
                <a:spcPct val="150000"/>
              </a:lnSpc>
            </a:pPr>
            <a:r>
              <a:rPr lang="en-US" altLang="zh-CN" sz="2200" dirty="0"/>
              <a:t>27484</a:t>
            </a:r>
            <a:r>
              <a:rPr lang="zh-CN" altLang="en-US" sz="2200" dirty="0"/>
              <a:t>汉字   （向下兼容</a:t>
            </a:r>
            <a:r>
              <a:rPr lang="en-US" altLang="zh-CN" sz="2200" dirty="0"/>
              <a:t>GB2312 GBK</a:t>
            </a:r>
            <a:r>
              <a:rPr lang="zh-CN" altLang="en-US" sz="2200" dirty="0"/>
              <a:t>，</a:t>
            </a:r>
            <a:r>
              <a:rPr lang="en-US" altLang="zh-CN" sz="2200" dirty="0"/>
              <a:t>GB13000</a:t>
            </a:r>
            <a:r>
              <a:rPr lang="zh-CN" altLang="en-US" sz="2200" dirty="0"/>
              <a:t>）</a:t>
            </a:r>
            <a:endParaRPr lang="zh-CN" altLang="en-US" dirty="0"/>
          </a:p>
        </p:txBody>
      </p:sp>
    </p:spTree>
    <p:extLst>
      <p:ext uri="{BB962C8B-B14F-4D97-AF65-F5344CB8AC3E}">
        <p14:creationId xmlns:p14="http://schemas.microsoft.com/office/powerpoint/2010/main" val="29056704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E8CCD-C7A6-4985-B1F4-1D521864DC81}"/>
              </a:ext>
            </a:extLst>
          </p:cNvPr>
          <p:cNvSpPr>
            <a:spLocks noGrp="1"/>
          </p:cNvSpPr>
          <p:nvPr>
            <p:ph type="title"/>
          </p:nvPr>
        </p:nvSpPr>
        <p:spPr/>
        <p:txBody>
          <a:bodyPr/>
          <a:lstStyle/>
          <a:p>
            <a:r>
              <a:rPr lang="zh-CN" altLang="en-US" dirty="0"/>
              <a:t>海明编码传输实验</a:t>
            </a:r>
          </a:p>
        </p:txBody>
      </p:sp>
      <p:pic>
        <p:nvPicPr>
          <p:cNvPr id="9" name="图片 8">
            <a:extLst>
              <a:ext uri="{FF2B5EF4-FFF2-40B4-BE49-F238E27FC236}">
                <a16:creationId xmlns:a16="http://schemas.microsoft.com/office/drawing/2014/main" id="{B87EB14C-6068-4FD8-BE26-62B8DBCAAC27}"/>
              </a:ext>
            </a:extLst>
          </p:cNvPr>
          <p:cNvPicPr>
            <a:picLocks noChangeAspect="1"/>
          </p:cNvPicPr>
          <p:nvPr/>
        </p:nvPicPr>
        <p:blipFill>
          <a:blip r:embed="rId2"/>
          <a:stretch>
            <a:fillRect/>
          </a:stretch>
        </p:blipFill>
        <p:spPr>
          <a:xfrm>
            <a:off x="1499844" y="875255"/>
            <a:ext cx="9192311" cy="5740206"/>
          </a:xfrm>
          <a:prstGeom prst="rect">
            <a:avLst/>
          </a:prstGeom>
        </p:spPr>
      </p:pic>
    </p:spTree>
    <p:extLst>
      <p:ext uri="{BB962C8B-B14F-4D97-AF65-F5344CB8AC3E}">
        <p14:creationId xmlns:p14="http://schemas.microsoft.com/office/powerpoint/2010/main" val="39772428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数据信息的校验</a:t>
            </a:r>
          </a:p>
        </p:txBody>
      </p:sp>
      <p:sp>
        <p:nvSpPr>
          <p:cNvPr id="3" name="内容占位符 2"/>
          <p:cNvSpPr>
            <a:spLocks noGrp="1"/>
          </p:cNvSpPr>
          <p:nvPr>
            <p:ph idx="1"/>
          </p:nvPr>
        </p:nvSpPr>
        <p:spPr/>
        <p:txBody>
          <a:bodyPr/>
          <a:lstStyle/>
          <a:p>
            <a:pPr>
              <a:lnSpc>
                <a:spcPct val="150000"/>
              </a:lnSpc>
              <a:defRPr/>
            </a:pPr>
            <a:r>
              <a:rPr lang="zh-CN" altLang="en-US" dirty="0"/>
              <a:t>奇偶校验</a:t>
            </a:r>
          </a:p>
          <a:p>
            <a:pPr>
              <a:lnSpc>
                <a:spcPct val="150000"/>
              </a:lnSpc>
              <a:defRPr/>
            </a:pPr>
            <a:r>
              <a:rPr lang="zh-CN" altLang="en-US" dirty="0"/>
              <a:t>海明校验</a:t>
            </a:r>
            <a:endParaRPr lang="en-US" altLang="zh-CN" dirty="0"/>
          </a:p>
          <a:p>
            <a:pPr eaLnBrk="1" hangingPunct="1">
              <a:lnSpc>
                <a:spcPct val="150000"/>
              </a:lnSpc>
              <a:defRPr/>
            </a:pPr>
            <a:r>
              <a:rPr lang="en-US" altLang="zh-CN" dirty="0">
                <a:solidFill>
                  <a:srgbClr val="C00000"/>
                </a:solidFill>
              </a:rPr>
              <a:t>CRC</a:t>
            </a:r>
            <a:r>
              <a:rPr lang="zh-CN" altLang="en-US" dirty="0">
                <a:solidFill>
                  <a:srgbClr val="C00000"/>
                </a:solidFill>
              </a:rPr>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3437657457"/>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69568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循环冗余校验码   </a:t>
            </a:r>
            <a:r>
              <a:rPr lang="en-US" altLang="zh-CN" dirty="0">
                <a:solidFill>
                  <a:srgbClr val="C00000"/>
                </a:solidFill>
              </a:rPr>
              <a:t>C</a:t>
            </a:r>
            <a:r>
              <a:rPr lang="en-US" altLang="zh-CN" dirty="0"/>
              <a:t>yclic </a:t>
            </a:r>
            <a:r>
              <a:rPr lang="en-US" altLang="zh-CN" dirty="0">
                <a:solidFill>
                  <a:srgbClr val="C00000"/>
                </a:solidFill>
              </a:rPr>
              <a:t>r</a:t>
            </a:r>
            <a:r>
              <a:rPr lang="en-US" altLang="zh-CN" dirty="0"/>
              <a:t>edundancy </a:t>
            </a:r>
            <a:r>
              <a:rPr lang="en-US" altLang="zh-CN" dirty="0">
                <a:solidFill>
                  <a:srgbClr val="C00000"/>
                </a:solidFill>
              </a:rPr>
              <a:t>c</a:t>
            </a:r>
            <a:r>
              <a:rPr lang="en-US" altLang="zh-CN" dirty="0"/>
              <a:t>heck </a:t>
            </a:r>
            <a:endParaRPr lang="zh-CN" altLang="en-US" dirty="0"/>
          </a:p>
        </p:txBody>
      </p:sp>
      <p:sp>
        <p:nvSpPr>
          <p:cNvPr id="3" name="内容占位符 2"/>
          <p:cNvSpPr>
            <a:spLocks noGrp="1"/>
          </p:cNvSpPr>
          <p:nvPr>
            <p:ph idx="1"/>
          </p:nvPr>
        </p:nvSpPr>
        <p:spPr>
          <a:xfrm>
            <a:off x="487822" y="942763"/>
            <a:ext cx="11345590" cy="3424841"/>
          </a:xfrm>
        </p:spPr>
        <p:txBody>
          <a:bodyPr>
            <a:normAutofit fontScale="92500" lnSpcReduction="10000"/>
          </a:bodyPr>
          <a:lstStyle/>
          <a:p>
            <a:pPr>
              <a:lnSpc>
                <a:spcPct val="160000"/>
              </a:lnSpc>
            </a:pPr>
            <a:r>
              <a:rPr lang="zh-CN" altLang="en-US" b="1" dirty="0"/>
              <a:t>编码规则：</a:t>
            </a:r>
            <a:r>
              <a:rPr lang="zh-CN" altLang="en-US" dirty="0"/>
              <a:t>编码可被生成多项式整除</a:t>
            </a:r>
            <a:endParaRPr lang="en-US" altLang="zh-CN" dirty="0"/>
          </a:p>
          <a:p>
            <a:pPr lvl="1">
              <a:lnSpc>
                <a:spcPct val="160000"/>
              </a:lnSpc>
            </a:pPr>
            <a:r>
              <a:rPr lang="zh-CN" altLang="en-US" sz="2400" dirty="0"/>
              <a:t>模</a:t>
            </a:r>
            <a:r>
              <a:rPr lang="en-US" altLang="zh-CN" sz="2400" dirty="0"/>
              <a:t>2</a:t>
            </a:r>
            <a:r>
              <a:rPr lang="zh-CN" altLang="en-US" sz="2400" dirty="0"/>
              <a:t>除法，余数为</a:t>
            </a:r>
            <a:r>
              <a:rPr lang="en-US" altLang="zh-CN" sz="2400" dirty="0"/>
              <a:t>0</a:t>
            </a:r>
            <a:r>
              <a:rPr lang="zh-CN" altLang="en-US" sz="2400" dirty="0"/>
              <a:t>（高概率正确），否则出错</a:t>
            </a:r>
            <a:endParaRPr lang="en-US" altLang="zh-CN" sz="2400" dirty="0"/>
          </a:p>
          <a:p>
            <a:pPr>
              <a:lnSpc>
                <a:spcPct val="160000"/>
              </a:lnSpc>
            </a:pPr>
            <a:r>
              <a:rPr lang="zh-CN" altLang="en-US" dirty="0"/>
              <a:t>设</a:t>
            </a:r>
            <a:r>
              <a:rPr lang="en-US" altLang="zh-CN" dirty="0"/>
              <a:t>CRC</a:t>
            </a:r>
            <a:r>
              <a:rPr lang="zh-CN" altLang="en-US" dirty="0"/>
              <a:t>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a:t>
            </a:r>
            <a:r>
              <a:rPr lang="zh-CN" altLang="en-US" b="1" dirty="0"/>
              <a:t>（冗余位）</a:t>
            </a:r>
            <a:endParaRPr lang="en-US" altLang="zh-CN" b="1" dirty="0"/>
          </a:p>
          <a:p>
            <a:pPr marL="0" indent="0">
              <a:lnSpc>
                <a:spcPct val="160000"/>
              </a:lnSpc>
              <a:buNone/>
            </a:pPr>
            <a:r>
              <a:rPr lang="zh-CN" altLang="en-US" dirty="0"/>
              <a:t>        </a:t>
            </a:r>
            <a:r>
              <a:rPr lang="en-US" altLang="zh-CN" sz="28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28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2800" b="1" i="1" dirty="0">
                <a:solidFill>
                  <a:srgbClr val="C00000"/>
                </a:solidFill>
                <a:latin typeface="Segoe UI Black" panose="020B0A02040204020203" pitchFamily="34" charset="0"/>
                <a:cs typeface="Segoe UI Black" panose="020B0A02040204020203" pitchFamily="34" charset="0"/>
              </a:rPr>
              <a:t> − </a:t>
            </a:r>
            <a:r>
              <a:rPr lang="en-US" altLang="zh-CN" sz="20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C00000"/>
                </a:solidFill>
              </a:rPr>
              <a:t>      </a:t>
            </a:r>
            <a:r>
              <a:rPr lang="zh-CN" altLang="en-US" sz="2000" dirty="0">
                <a:solidFill>
                  <a:schemeClr val="bg2">
                    <a:lumMod val="50000"/>
                  </a:schemeClr>
                </a:solidFill>
              </a:rPr>
              <a:t>（</a:t>
            </a:r>
            <a:r>
              <a:rPr lang="en-US" altLang="zh-CN" sz="2000" dirty="0">
                <a:solidFill>
                  <a:schemeClr val="bg2">
                    <a:lumMod val="50000"/>
                  </a:schemeClr>
                </a:solidFill>
              </a:rPr>
              <a:t>2</a:t>
            </a:r>
            <a:r>
              <a:rPr lang="en-US" altLang="zh-CN" sz="1800" b="1" i="1" baseline="70000" dirty="0">
                <a:solidFill>
                  <a:schemeClr val="bg2">
                    <a:lumMod val="50000"/>
                  </a:schemeClr>
                </a:solidFill>
                <a:latin typeface="+mj-ea"/>
                <a:ea typeface="+mj-ea"/>
                <a:cs typeface="Segoe UI Black" panose="020B0A02040204020203" pitchFamily="34" charset="0"/>
              </a:rPr>
              <a:t>r</a:t>
            </a:r>
            <a:r>
              <a:rPr lang="zh-CN" altLang="en-US" sz="2000" dirty="0">
                <a:solidFill>
                  <a:schemeClr val="bg2">
                    <a:lumMod val="50000"/>
                  </a:schemeClr>
                </a:solidFill>
              </a:rPr>
              <a:t>个余数，</a:t>
            </a:r>
            <a:r>
              <a:rPr lang="en-US" altLang="zh-CN" sz="2000" dirty="0">
                <a:solidFill>
                  <a:schemeClr val="bg2">
                    <a:lumMod val="50000"/>
                  </a:schemeClr>
                </a:solidFill>
              </a:rPr>
              <a:t>0</a:t>
            </a:r>
            <a:r>
              <a:rPr lang="zh-CN" altLang="en-US" sz="2000" dirty="0">
                <a:solidFill>
                  <a:schemeClr val="bg2">
                    <a:lumMod val="50000"/>
                  </a:schemeClr>
                </a:solidFill>
              </a:rPr>
              <a:t>表示正确，</a:t>
            </a:r>
            <a:r>
              <a:rPr lang="en-US" altLang="zh-CN" sz="2000" dirty="0">
                <a:solidFill>
                  <a:schemeClr val="bg2">
                    <a:lumMod val="50000"/>
                  </a:schemeClr>
                </a:solidFill>
              </a:rPr>
              <a:t>N</a:t>
            </a:r>
            <a:r>
              <a:rPr lang="zh-CN" altLang="en-US" sz="2000" dirty="0">
                <a:solidFill>
                  <a:schemeClr val="bg2">
                    <a:lumMod val="50000"/>
                  </a:schemeClr>
                </a:solidFill>
              </a:rPr>
              <a:t>位中的每一位出错余数皆不同）</a:t>
            </a:r>
            <a:endParaRPr lang="en-US" altLang="zh-CN" sz="2000" dirty="0">
              <a:solidFill>
                <a:schemeClr val="bg2">
                  <a:lumMod val="50000"/>
                </a:schemeClr>
              </a:solidFill>
            </a:endParaRPr>
          </a:p>
          <a:p>
            <a:pPr>
              <a:lnSpc>
                <a:spcPct val="160000"/>
              </a:lnSpc>
            </a:pPr>
            <a:r>
              <a:rPr lang="zh-CN" altLang="en-US" dirty="0"/>
              <a:t>可检错，可纠错</a:t>
            </a:r>
            <a:endParaRPr lang="en-US" altLang="zh-CN" b="1"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643" y="4098663"/>
            <a:ext cx="4549903" cy="2394685"/>
          </a:xfrm>
          <a:prstGeom prst="rect">
            <a:avLst/>
          </a:prstGeom>
        </p:spPr>
      </p:pic>
      <p:grpSp>
        <p:nvGrpSpPr>
          <p:cNvPr id="7" name="组合 6"/>
          <p:cNvGrpSpPr/>
          <p:nvPr/>
        </p:nvGrpSpPr>
        <p:grpSpPr>
          <a:xfrm>
            <a:off x="4425869" y="4098662"/>
            <a:ext cx="1741182" cy="2672417"/>
            <a:chOff x="3770910" y="4179061"/>
            <a:chExt cx="1520598" cy="2333859"/>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446" y="4179061"/>
              <a:ext cx="1415527" cy="1769409"/>
            </a:xfrm>
            <a:prstGeom prst="rect">
              <a:avLst/>
            </a:prstGeom>
          </p:spPr>
        </p:pic>
        <p:sp>
          <p:nvSpPr>
            <p:cNvPr id="6" name="矩形 5"/>
            <p:cNvSpPr/>
            <p:nvPr/>
          </p:nvSpPr>
          <p:spPr>
            <a:xfrm>
              <a:off x="3770910" y="5948470"/>
              <a:ext cx="1520598" cy="564450"/>
            </a:xfrm>
            <a:prstGeom prst="rect">
              <a:avLst/>
            </a:prstGeom>
          </p:spPr>
          <p:txBody>
            <a:bodyPr wrap="none">
              <a:spAutoFit/>
            </a:bodyPr>
            <a:lstStyle/>
            <a:p>
              <a:pPr algn="ctr"/>
              <a:r>
                <a:rPr lang="en-US" altLang="zh-CN" b="1" dirty="0">
                  <a:latin typeface="Agency FB" panose="020B0503020202020204" pitchFamily="34" charset="0"/>
                  <a:hlinkClick r:id="rId4" tooltip="View page"/>
                </a:rPr>
                <a:t>W. Wesley Peterson</a:t>
              </a:r>
              <a:endParaRPr lang="en-US" altLang="zh-CN" b="1" dirty="0">
                <a:latin typeface="Agency FB" panose="020B0503020202020204" pitchFamily="34" charset="0"/>
              </a:endParaRPr>
            </a:p>
            <a:p>
              <a:pPr algn="ctr"/>
              <a:r>
                <a:rPr lang="en-US" altLang="zh-CN" b="1" dirty="0">
                  <a:latin typeface="Agency FB" panose="020B0503020202020204" pitchFamily="34" charset="0"/>
                </a:rPr>
                <a:t> 1961</a:t>
              </a:r>
              <a:endParaRPr lang="zh-CN" altLang="en-US" b="1" dirty="0">
                <a:latin typeface="Agency FB" panose="020B0503020202020204" pitchFamily="34" charset="0"/>
              </a:endParaRPr>
            </a:p>
          </p:txBody>
        </p:sp>
      </p:grpSp>
    </p:spTree>
    <p:extLst>
      <p:ext uri="{BB962C8B-B14F-4D97-AF65-F5344CB8AC3E}">
        <p14:creationId xmlns:p14="http://schemas.microsoft.com/office/powerpoint/2010/main" val="32090742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a:t>
            </a:r>
            <a:r>
              <a:rPr lang="en-US" altLang="zh-CN" dirty="0"/>
              <a:t>2</a:t>
            </a:r>
            <a:r>
              <a:rPr lang="zh-CN" altLang="en-US" dirty="0"/>
              <a:t>运算规则</a:t>
            </a:r>
          </a:p>
        </p:txBody>
      </p:sp>
      <p:grpSp>
        <p:nvGrpSpPr>
          <p:cNvPr id="48" name="组合 47"/>
          <p:cNvGrpSpPr/>
          <p:nvPr/>
        </p:nvGrpSpPr>
        <p:grpSpPr>
          <a:xfrm>
            <a:off x="6669741" y="1160182"/>
            <a:ext cx="4754881" cy="4793398"/>
            <a:chOff x="6047119" y="1364952"/>
            <a:chExt cx="5759826" cy="4793398"/>
          </a:xfrm>
        </p:grpSpPr>
        <p:sp>
          <p:nvSpPr>
            <p:cNvPr id="5" name="矩形 4">
              <a:extLst>
                <a:ext uri="{FF2B5EF4-FFF2-40B4-BE49-F238E27FC236}">
                  <a16:creationId xmlns:a16="http://schemas.microsoft.com/office/drawing/2014/main" id="{69AD41AF-1F97-4601-9A6F-8BB265A95935}"/>
                </a:ext>
              </a:extLst>
            </p:cNvPr>
            <p:cNvSpPr/>
            <p:nvPr/>
          </p:nvSpPr>
          <p:spPr>
            <a:xfrm>
              <a:off x="6047119" y="1364952"/>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6295420" y="5478699"/>
              <a:ext cx="1651258" cy="502619"/>
              <a:chOff x="3107401" y="5391004"/>
              <a:chExt cx="1651258" cy="502619"/>
            </a:xfrm>
          </p:grpSpPr>
          <p:sp>
            <p:nvSpPr>
              <p:cNvPr id="7" name="矩形 6"/>
              <p:cNvSpPr/>
              <p:nvPr/>
            </p:nvSpPr>
            <p:spPr>
              <a:xfrm>
                <a:off x="3107401" y="5391004"/>
                <a:ext cx="1625196"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85085" y="5447584"/>
                <a:ext cx="1573574" cy="400110"/>
              </a:xfrm>
              <a:prstGeom prst="rect">
                <a:avLst/>
              </a:prstGeom>
              <a:noFill/>
            </p:spPr>
            <p:txBody>
              <a:bodyPr wrap="squar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9491603" y="5372495"/>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8376817"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7517366" y="1786975"/>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8507589" y="265746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8376981" y="2222219"/>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047387" y="439843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9181676" y="529795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25" name="文本框 24"/>
          <p:cNvSpPr txBox="1"/>
          <p:nvPr/>
        </p:nvSpPr>
        <p:spPr>
          <a:xfrm>
            <a:off x="8770404" y="352795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8470671" y="3092707"/>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734326" y="3963195"/>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9014214" y="4833683"/>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9645867" y="221988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9921983" y="223052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0206210" y="225815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996169" y="18074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grpSp>
        <p:nvGrpSpPr>
          <p:cNvPr id="42" name="组合 41"/>
          <p:cNvGrpSpPr/>
          <p:nvPr/>
        </p:nvGrpSpPr>
        <p:grpSpPr>
          <a:xfrm>
            <a:off x="9690302" y="1413824"/>
            <a:ext cx="1239957" cy="369332"/>
            <a:chOff x="6167643" y="1530524"/>
            <a:chExt cx="1239957" cy="369332"/>
          </a:xfrm>
        </p:grpSpPr>
        <p:sp>
          <p:nvSpPr>
            <p:cNvPr id="43" name="文本框 42"/>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8658471"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8940125"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9221779"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3" name="内容占位符 2"/>
          <p:cNvSpPr>
            <a:spLocks noGrp="1"/>
          </p:cNvSpPr>
          <p:nvPr>
            <p:ph idx="1"/>
          </p:nvPr>
        </p:nvSpPr>
        <p:spPr/>
        <p:txBody>
          <a:bodyPr/>
          <a:lstStyle/>
          <a:p>
            <a:pPr eaLnBrk="1" hangingPunct="1">
              <a:lnSpc>
                <a:spcPct val="150000"/>
              </a:lnSpc>
            </a:pPr>
            <a:r>
              <a:rPr lang="zh-CN" altLang="en-US" dirty="0"/>
              <a:t>加法：按位加不考虑进位</a:t>
            </a:r>
          </a:p>
          <a:p>
            <a:pPr eaLnBrk="1" hangingPunct="1">
              <a:lnSpc>
                <a:spcPct val="150000"/>
              </a:lnSpc>
            </a:pPr>
            <a:r>
              <a:rPr lang="zh-CN" altLang="en-US" dirty="0"/>
              <a:t>减法：按位减不考虑借位</a:t>
            </a:r>
          </a:p>
          <a:p>
            <a:pPr lvl="1" eaLnBrk="1" hangingPunct="1">
              <a:lnSpc>
                <a:spcPct val="150000"/>
              </a:lnSpc>
            </a:pPr>
            <a:r>
              <a:rPr lang="zh-CN" altLang="en-US" sz="2400" dirty="0"/>
              <a:t>异或运算，不考虑进位</a:t>
            </a:r>
          </a:p>
          <a:p>
            <a:pPr eaLnBrk="1" hangingPunct="1">
              <a:lnSpc>
                <a:spcPct val="150000"/>
              </a:lnSpc>
            </a:pPr>
            <a:r>
              <a:rPr lang="zh-CN" altLang="en-US" dirty="0"/>
              <a:t>乘法：部分积之和按模</a:t>
            </a:r>
            <a:r>
              <a:rPr lang="en-US" altLang="zh-CN" dirty="0"/>
              <a:t>2</a:t>
            </a:r>
            <a:r>
              <a:rPr lang="zh-CN" altLang="en-US" dirty="0"/>
              <a:t>加法计算</a:t>
            </a:r>
          </a:p>
          <a:p>
            <a:pPr eaLnBrk="1" hangingPunct="1">
              <a:lnSpc>
                <a:spcPct val="150000"/>
              </a:lnSpc>
            </a:pPr>
            <a:r>
              <a:rPr lang="zh-CN" altLang="en-US" b="1" dirty="0"/>
              <a:t>除法</a:t>
            </a:r>
            <a:r>
              <a:rPr lang="zh-CN" altLang="en-US" dirty="0"/>
              <a:t>：余数首位为</a:t>
            </a:r>
            <a:r>
              <a:rPr lang="en-US" altLang="zh-CN" dirty="0"/>
              <a:t>1</a:t>
            </a:r>
            <a:r>
              <a:rPr lang="zh-CN" altLang="en-US" dirty="0"/>
              <a:t>，商上</a:t>
            </a:r>
            <a:r>
              <a:rPr lang="en-US" altLang="zh-CN" dirty="0"/>
              <a:t>1 ,</a:t>
            </a:r>
            <a:r>
              <a:rPr lang="zh-CN" altLang="en-US" dirty="0"/>
              <a:t>否则为</a:t>
            </a:r>
            <a:r>
              <a:rPr lang="en-US" altLang="zh-CN" dirty="0"/>
              <a:t>0 </a:t>
            </a:r>
          </a:p>
          <a:p>
            <a:pPr lvl="1" eaLnBrk="1" hangingPunct="1">
              <a:lnSpc>
                <a:spcPct val="150000"/>
              </a:lnSpc>
            </a:pPr>
            <a:r>
              <a:rPr lang="en-US" altLang="zh-CN" sz="2400" dirty="0"/>
              <a:t>1100000÷1011</a:t>
            </a:r>
          </a:p>
          <a:p>
            <a:pPr lvl="1" eaLnBrk="1" hangingPunct="1">
              <a:lnSpc>
                <a:spcPct val="150000"/>
              </a:lnSpc>
            </a:pPr>
            <a:r>
              <a:rPr lang="en-US" altLang="zh-CN" sz="2400" dirty="0"/>
              <a:t>1100000=1011*</a:t>
            </a:r>
            <a:r>
              <a:rPr lang="en-US" altLang="zh-CN" sz="2400" dirty="0">
                <a:solidFill>
                  <a:schemeClr val="accent1">
                    <a:lumMod val="75000"/>
                  </a:schemeClr>
                </a:solidFill>
              </a:rPr>
              <a:t>1110</a:t>
            </a:r>
            <a:r>
              <a:rPr lang="en-US" altLang="zh-CN" sz="2400" dirty="0"/>
              <a:t>+</a:t>
            </a:r>
            <a:r>
              <a:rPr lang="en-US" altLang="zh-CN" sz="2400" dirty="0">
                <a:solidFill>
                  <a:schemeClr val="tx1"/>
                </a:solidFill>
              </a:rPr>
              <a:t>010</a:t>
            </a:r>
          </a:p>
          <a:p>
            <a:endParaRPr lang="zh-CN" altLang="en-US" dirty="0"/>
          </a:p>
        </p:txBody>
      </p:sp>
    </p:spTree>
    <p:extLst>
      <p:ext uri="{BB962C8B-B14F-4D97-AF65-F5344CB8AC3E}">
        <p14:creationId xmlns:p14="http://schemas.microsoft.com/office/powerpoint/2010/main" val="109615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repeatCount="300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fill="hold"/>
                                        <p:tgtEl>
                                          <p:spTgt spid="46"/>
                                        </p:tgtEl>
                                        <p:attrNameLst>
                                          <p:attrName>ppt_x</p:attrName>
                                        </p:attrNameLst>
                                      </p:cBhvr>
                                      <p:tavLst>
                                        <p:tav tm="0">
                                          <p:val>
                                            <p:strVal val="#ppt_x"/>
                                          </p:val>
                                        </p:tav>
                                        <p:tav tm="100000">
                                          <p:val>
                                            <p:strVal val="#ppt_x"/>
                                          </p:val>
                                        </p:tav>
                                      </p:tavLst>
                                    </p:anim>
                                    <p:anim calcmode="lin" valueType="num">
                                      <p:cBhvr additive="base">
                                        <p:cTn id="63"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repeatCount="300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up)">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repeatCount="300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left)">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left)">
                                      <p:cBhvr>
                                        <p:cTn id="10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39" grpId="0"/>
      <p:bldP spid="45" grpId="0"/>
      <p:bldP spid="46" grpId="0"/>
      <p:bldP spid="4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编码规则</a:t>
            </a:r>
          </a:p>
        </p:txBody>
      </p:sp>
      <p:sp>
        <p:nvSpPr>
          <p:cNvPr id="3" name="内容占位符 2"/>
          <p:cNvSpPr>
            <a:spLocks noGrp="1"/>
          </p:cNvSpPr>
          <p:nvPr>
            <p:ph idx="1"/>
          </p:nvPr>
        </p:nvSpPr>
        <p:spPr>
          <a:xfrm>
            <a:off x="487822" y="942764"/>
            <a:ext cx="11388619" cy="5915236"/>
          </a:xfrm>
        </p:spPr>
        <p:txBody>
          <a:bodyPr>
            <a:normAutofit/>
          </a:bodyPr>
          <a:lstStyle/>
          <a:p>
            <a:pPr eaLnBrk="1" hangingPunct="1">
              <a:lnSpc>
                <a:spcPct val="150000"/>
              </a:lnSpc>
            </a:pPr>
            <a:r>
              <a:rPr lang="zh-CN" altLang="en-US" sz="2400" dirty="0"/>
              <a:t>将待编码的</a:t>
            </a:r>
            <a:r>
              <a:rPr lang="en-US" altLang="zh-CN" sz="2400" dirty="0"/>
              <a:t>k</a:t>
            </a:r>
            <a:r>
              <a:rPr lang="zh-CN" altLang="en-US" sz="2400" dirty="0"/>
              <a:t>位有效信息位组表达为多项式</a:t>
            </a:r>
            <a:r>
              <a:rPr lang="en-US" altLang="zh-CN" sz="2400" dirty="0"/>
              <a:t>M(x)</a:t>
            </a:r>
          </a:p>
          <a:p>
            <a:pPr marL="0" indent="0" eaLnBrk="1" hangingPunct="1">
              <a:lnSpc>
                <a:spcPct val="150000"/>
              </a:lnSpc>
              <a:buNone/>
            </a:pPr>
            <a:r>
              <a:rPr lang="en-US" altLang="zh-CN" sz="2400" dirty="0"/>
              <a:t>            </a:t>
            </a:r>
            <a:r>
              <a:rPr lang="en-US" altLang="zh-CN" sz="2400" dirty="0">
                <a:solidFill>
                  <a:srgbClr val="C00000"/>
                </a:solidFill>
              </a:rPr>
              <a:t>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)=b</a:t>
            </a:r>
            <a:r>
              <a:rPr lang="en-US" altLang="zh-CN" sz="2400" baseline="-25000" dirty="0">
                <a:solidFill>
                  <a:srgbClr val="C00000"/>
                </a:solidFill>
              </a:rPr>
              <a:t>k-1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k-2</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k-2 </a:t>
            </a:r>
            <a:r>
              <a:rPr lang="en-US" altLang="zh-CN" sz="2400" dirty="0">
                <a:solidFill>
                  <a:srgbClr val="C00000"/>
                </a:solidFill>
              </a:rPr>
              <a:t>+</a:t>
            </a:r>
            <a:r>
              <a:rPr lang="en-US" altLang="zh-CN" sz="2400" dirty="0">
                <a:solidFill>
                  <a:srgbClr val="C00000"/>
                </a:solidFill>
                <a:latin typeface="宋体" panose="02010600030101010101" pitchFamily="2" charset="-122"/>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0 </a:t>
            </a:r>
            <a:r>
              <a:rPr lang="en-US" altLang="zh-CN" sz="2400" baseline="-25000" dirty="0"/>
              <a:t>             </a:t>
            </a:r>
            <a:r>
              <a:rPr lang="en-US" altLang="zh-CN" sz="3200" i="1" dirty="0">
                <a:solidFill>
                  <a:srgbClr val="C00000"/>
                </a:solidFill>
                <a:latin typeface="Times New Roman" panose="02020603050405020304" pitchFamily="18" charset="0"/>
                <a:cs typeface="Times New Roman" panose="02020603050405020304" pitchFamily="18" charset="0"/>
              </a:rPr>
              <a:t>x=2</a:t>
            </a:r>
            <a:endParaRPr lang="en-US" altLang="zh-CN" sz="2400" dirty="0">
              <a:solidFill>
                <a:srgbClr val="C00000"/>
              </a:solidFill>
            </a:endParaRPr>
          </a:p>
          <a:p>
            <a:pPr eaLnBrk="1" hangingPunct="1">
              <a:lnSpc>
                <a:spcPct val="150000"/>
              </a:lnSpc>
            </a:pPr>
            <a:r>
              <a:rPr lang="zh-CN" altLang="en-US" sz="2400" dirty="0"/>
              <a:t>将</a:t>
            </a:r>
            <a:r>
              <a:rPr lang="zh-CN" altLang="en-US" sz="2400" b="1" dirty="0"/>
              <a:t>数据左移 </a:t>
            </a:r>
            <a:r>
              <a:rPr lang="en-US" altLang="zh-CN" sz="2400" b="1" dirty="0"/>
              <a:t>r </a:t>
            </a:r>
            <a:r>
              <a:rPr lang="zh-CN" altLang="en-US" sz="2400" b="1" dirty="0"/>
              <a:t>位</a:t>
            </a:r>
            <a:r>
              <a:rPr lang="zh-CN" altLang="en-US" sz="2400" dirty="0"/>
              <a:t>，空出</a:t>
            </a:r>
            <a:r>
              <a:rPr lang="en-US" altLang="zh-CN" sz="2400" dirty="0"/>
              <a:t>r</a:t>
            </a:r>
            <a:r>
              <a:rPr lang="zh-CN" altLang="en-US" sz="2400" dirty="0"/>
              <a:t>位校验位</a:t>
            </a:r>
            <a:r>
              <a:rPr lang="zh-CN" altLang="en-US" sz="2400" b="1" dirty="0"/>
              <a:t>（冗余位）</a:t>
            </a:r>
            <a:r>
              <a:rPr lang="zh-CN" altLang="en-US" sz="2400" dirty="0"/>
              <a:t>，变成 </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endParaRPr lang="en-US" altLang="zh-CN" sz="2400" dirty="0"/>
          </a:p>
          <a:p>
            <a:pPr>
              <a:lnSpc>
                <a:spcPct val="150000"/>
              </a:lnSpc>
            </a:pPr>
            <a:r>
              <a:rPr lang="zh-CN" altLang="en-US" sz="2400" dirty="0"/>
              <a:t>将</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err="1">
                <a:latin typeface="Times New Roman" panose="02020603050405020304" pitchFamily="18" charset="0"/>
                <a:cs typeface="Times New Roman" panose="02020603050405020304" pitchFamily="18" charset="0"/>
              </a:rPr>
              <a:t>x</a:t>
            </a:r>
            <a:r>
              <a:rPr lang="en-US" altLang="zh-CN" sz="2400" baseline="50000" dirty="0" err="1"/>
              <a:t>r</a:t>
            </a:r>
            <a:r>
              <a:rPr lang="en-US" altLang="zh-CN" sz="2400" baseline="50000" dirty="0"/>
              <a:t> </a:t>
            </a:r>
            <a:r>
              <a:rPr lang="zh-CN" altLang="en-US" sz="2400" dirty="0"/>
              <a:t>除以生成多项式 </a:t>
            </a:r>
            <a:r>
              <a:rPr lang="en-US" altLang="zh-CN" sz="2400" dirty="0"/>
              <a:t>G(</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，商为</a:t>
            </a:r>
            <a:r>
              <a:rPr lang="en-US" altLang="zh-CN" sz="2400" dirty="0"/>
              <a:t>Q(</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a:t>
            </a:r>
            <a:r>
              <a:rPr lang="en-US" altLang="zh-CN" sz="2400" dirty="0"/>
              <a:t> </a:t>
            </a:r>
            <a:r>
              <a:rPr lang="zh-CN" altLang="en-US" sz="2400" dirty="0"/>
              <a:t>余数</a:t>
            </a:r>
            <a:r>
              <a:rPr lang="en-US" altLang="zh-CN" sz="2400" dirty="0"/>
              <a:t>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marL="457200" lvl="1" indent="0" eaLnBrk="1" hangingPunct="1">
              <a:lnSpc>
                <a:spcPct val="150000"/>
              </a:lnSpc>
              <a:buNone/>
            </a:pPr>
            <a:r>
              <a:rPr lang="en-US" altLang="zh-CN" sz="2400" dirty="0"/>
              <a:t>       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r>
              <a:rPr lang="en-US" altLang="zh-CN" sz="2400" dirty="0"/>
              <a:t>= Q(</a:t>
            </a:r>
            <a:r>
              <a:rPr lang="en-US" altLang="zh-CN" sz="2400" i="1" dirty="0">
                <a:latin typeface="Times New Roman" panose="02020603050405020304" pitchFamily="18" charset="0"/>
                <a:cs typeface="Times New Roman" panose="02020603050405020304" pitchFamily="18" charset="0"/>
              </a:rPr>
              <a:t>x</a:t>
            </a:r>
            <a:r>
              <a:rPr lang="en-US" altLang="zh-CN" sz="2400" dirty="0"/>
              <a:t>) · G(</a:t>
            </a:r>
            <a:r>
              <a:rPr lang="en-US" altLang="zh-CN" sz="2400" i="1" dirty="0">
                <a:latin typeface="Times New Roman" panose="02020603050405020304" pitchFamily="18" charset="0"/>
                <a:cs typeface="Times New Roman" panose="02020603050405020304" pitchFamily="18" charset="0"/>
              </a:rPr>
              <a:t>x</a:t>
            </a:r>
            <a:r>
              <a:rPr lang="en-US" altLang="zh-CN" sz="2400" dirty="0"/>
              <a:t>) + 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eaLnBrk="1" hangingPunct="1">
              <a:lnSpc>
                <a:spcPct val="150000"/>
              </a:lnSpc>
            </a:pPr>
            <a:r>
              <a:rPr lang="zh-CN" altLang="en-US" sz="2400" dirty="0"/>
              <a:t>将</a:t>
            </a:r>
            <a:r>
              <a:rPr lang="zh-CN" altLang="en-US" sz="2400" b="1" dirty="0"/>
              <a:t>余数填充在校验位</a:t>
            </a:r>
          </a:p>
          <a:p>
            <a:pPr marL="0" indent="0" eaLnBrk="1" hangingPunct="1">
              <a:lnSpc>
                <a:spcPct val="150000"/>
              </a:lnSpc>
              <a:buNone/>
            </a:pPr>
            <a:r>
              <a:rPr lang="en-US" altLang="zh-CN" sz="2400" dirty="0">
                <a:solidFill>
                  <a:srgbClr val="C00000"/>
                </a:solidFill>
              </a:rPr>
              <a:t>            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r>
              <a:rPr lang="en-US" altLang="zh-CN" sz="2400" baseline="50000" dirty="0">
                <a:solidFill>
                  <a:srgbClr val="C00000"/>
                </a:solidFill>
              </a:rPr>
              <a:t>r </a:t>
            </a:r>
            <a:r>
              <a:rPr lang="en-US" altLang="zh-CN" sz="2400" dirty="0">
                <a:solidFill>
                  <a:srgbClr val="C00000"/>
                </a:solidFill>
              </a:rPr>
              <a:t>+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p>
          <a:p>
            <a:pPr eaLnBrk="1" hangingPunct="1">
              <a:lnSpc>
                <a:spcPct val="150000"/>
              </a:lnSpc>
              <a:buNone/>
            </a:pPr>
            <a:r>
              <a:rPr lang="en-US" altLang="zh-CN" sz="2400" b="1" dirty="0">
                <a:solidFill>
                  <a:srgbClr val="C00000"/>
                </a:solidFill>
              </a:rPr>
              <a:t>   </a:t>
            </a:r>
            <a:r>
              <a:rPr lang="zh-CN" altLang="en-US" sz="2400" b="1" dirty="0">
                <a:solidFill>
                  <a:srgbClr val="C00000"/>
                </a:solidFill>
              </a:rPr>
              <a:t>编码规则：</a:t>
            </a:r>
            <a:r>
              <a:rPr lang="en-US" altLang="zh-CN" sz="2400" dirty="0">
                <a:solidFill>
                  <a:srgbClr val="C00000"/>
                </a:solidFill>
              </a:rPr>
              <a:t> </a:t>
            </a:r>
            <a:r>
              <a:rPr lang="en-US" altLang="zh-CN" sz="2400" u="sng" dirty="0">
                <a:solidFill>
                  <a:srgbClr val="C00000"/>
                </a:solidFill>
              </a:rPr>
              <a:t>CRC</a:t>
            </a:r>
            <a:r>
              <a:rPr lang="zh-CN" altLang="en-US" sz="2400" u="sng" dirty="0">
                <a:solidFill>
                  <a:srgbClr val="C00000"/>
                </a:solidFill>
              </a:rPr>
              <a:t>编码可被</a:t>
            </a:r>
            <a:r>
              <a:rPr lang="en-US" altLang="zh-CN" sz="2400" u="sng" dirty="0">
                <a:solidFill>
                  <a:srgbClr val="C00000"/>
                </a:solidFill>
              </a:rPr>
              <a:t>G(</a:t>
            </a:r>
            <a:r>
              <a:rPr lang="en-US" altLang="zh-CN" sz="2400" i="1" u="sng" dirty="0">
                <a:solidFill>
                  <a:srgbClr val="C00000"/>
                </a:solidFill>
                <a:latin typeface="Times New Roman" panose="02020603050405020304" pitchFamily="18" charset="0"/>
                <a:cs typeface="Times New Roman" panose="02020603050405020304" pitchFamily="18" charset="0"/>
              </a:rPr>
              <a:t>x</a:t>
            </a:r>
            <a:r>
              <a:rPr lang="en-US" altLang="zh-CN" sz="2400" u="sng" dirty="0">
                <a:solidFill>
                  <a:srgbClr val="C00000"/>
                </a:solidFill>
              </a:rPr>
              <a:t>)</a:t>
            </a:r>
            <a:r>
              <a:rPr lang="zh-CN" altLang="en-US" sz="2400" u="sng" dirty="0">
                <a:solidFill>
                  <a:srgbClr val="C00000"/>
                </a:solidFill>
              </a:rPr>
              <a:t>表示的编码整除</a:t>
            </a:r>
            <a:endParaRPr lang="zh-CN" altLang="en-US" sz="2400" u="sng" baseline="50000" dirty="0">
              <a:solidFill>
                <a:srgbClr val="C00000"/>
              </a:solidFill>
            </a:endParaRPr>
          </a:p>
        </p:txBody>
      </p:sp>
    </p:spTree>
    <p:extLst>
      <p:ext uri="{BB962C8B-B14F-4D97-AF65-F5344CB8AC3E}">
        <p14:creationId xmlns:p14="http://schemas.microsoft.com/office/powerpoint/2010/main" val="2070696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直接箭头连接符 64"/>
          <p:cNvCxnSpPr/>
          <p:nvPr/>
        </p:nvCxnSpPr>
        <p:spPr>
          <a:xfrm>
            <a:off x="4206759" y="330887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7863905" y="1686631"/>
            <a:ext cx="3496309" cy="3380221"/>
            <a:chOff x="2873613" y="1277257"/>
            <a:chExt cx="5759826" cy="4793398"/>
          </a:xfrm>
        </p:grpSpPr>
        <p:sp>
          <p:nvSpPr>
            <p:cNvPr id="60" name="矩形 59">
              <a:extLst>
                <a:ext uri="{FF2B5EF4-FFF2-40B4-BE49-F238E27FC236}">
                  <a16:creationId xmlns:a16="http://schemas.microsoft.com/office/drawing/2014/main" id="{69AD41AF-1F97-4601-9A6F-8BB265A95935}"/>
                </a:ext>
              </a:extLst>
            </p:cNvPr>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1" name="文本框 60"/>
            <p:cNvSpPr txBox="1"/>
            <p:nvPr/>
          </p:nvSpPr>
          <p:spPr>
            <a:xfrm>
              <a:off x="3069278" y="5447584"/>
              <a:ext cx="1266692" cy="400111"/>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模</a:t>
              </a:r>
              <a:r>
                <a:rPr lang="en-US" altLang="zh-CN" sz="2000" b="1" spc="300" dirty="0">
                  <a:solidFill>
                    <a:schemeClr val="bg1"/>
                  </a:solidFill>
                  <a:latin typeface="微软雅黑" panose="020B0503020204020204" pitchFamily="34" charset="-122"/>
                  <a:ea typeface="微软雅黑" panose="020B0503020204020204" pitchFamily="34" charset="-122"/>
                </a:rPr>
                <a:t>2</a:t>
              </a:r>
              <a:r>
                <a:rPr lang="zh-CN" altLang="en-US" sz="2000" b="1" spc="300" dirty="0">
                  <a:solidFill>
                    <a:schemeClr val="bg1"/>
                  </a:solidFill>
                  <a:latin typeface="微软雅黑" panose="020B0503020204020204" pitchFamily="34" charset="-122"/>
                  <a:ea typeface="微软雅黑" panose="020B0503020204020204" pitchFamily="34" charset="-122"/>
                </a:rPr>
                <a:t>除法</a:t>
              </a:r>
            </a:p>
          </p:txBody>
        </p:sp>
      </p:grpSp>
      <p:grpSp>
        <p:nvGrpSpPr>
          <p:cNvPr id="30" name="组合 29"/>
          <p:cNvGrpSpPr/>
          <p:nvPr/>
        </p:nvGrpSpPr>
        <p:grpSpPr>
          <a:xfrm>
            <a:off x="955950" y="1648688"/>
            <a:ext cx="3496309" cy="3418164"/>
            <a:chOff x="2873613" y="1277257"/>
            <a:chExt cx="5759826" cy="4793398"/>
          </a:xfrm>
        </p:grpSpPr>
        <p:sp>
          <p:nvSpPr>
            <p:cNvPr id="31" name="矩形 30">
              <a:extLst>
                <a:ext uri="{FF2B5EF4-FFF2-40B4-BE49-F238E27FC236}">
                  <a16:creationId xmlns:a16="http://schemas.microsoft.com/office/drawing/2014/main" id="{69AD41AF-1F97-4601-9A6F-8BB265A95935}"/>
                </a:ext>
              </a:extLst>
            </p:cNvPr>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4" name="文本框 33"/>
            <p:cNvSpPr txBox="1"/>
            <p:nvPr/>
          </p:nvSpPr>
          <p:spPr>
            <a:xfrm>
              <a:off x="3069278" y="5447584"/>
              <a:ext cx="1266692"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模</a:t>
              </a:r>
              <a:r>
                <a:rPr lang="en-US" altLang="zh-CN" sz="2000" b="1" spc="300" dirty="0">
                  <a:solidFill>
                    <a:schemeClr val="bg1"/>
                  </a:solidFill>
                  <a:latin typeface="微软雅黑" panose="020B0503020204020204" pitchFamily="34" charset="-122"/>
                  <a:ea typeface="微软雅黑" panose="020B0503020204020204" pitchFamily="34" charset="-122"/>
                </a:rPr>
                <a:t>2</a:t>
              </a:r>
              <a:r>
                <a:rPr lang="zh-CN" altLang="en-US" sz="2000" b="1" spc="300" dirty="0">
                  <a:solidFill>
                    <a:schemeClr val="bg1"/>
                  </a:solidFill>
                  <a:latin typeface="微软雅黑" panose="020B0503020204020204" pitchFamily="34" charset="-122"/>
                  <a:ea typeface="微软雅黑" panose="020B0503020204020204" pitchFamily="34" charset="-122"/>
                </a:rPr>
                <a:t>除法</a:t>
              </a:r>
            </a:p>
          </p:txBody>
        </p:sp>
      </p:grpSp>
      <p:sp>
        <p:nvSpPr>
          <p:cNvPr id="2" name="标题 1"/>
          <p:cNvSpPr>
            <a:spLocks noGrp="1"/>
          </p:cNvSpPr>
          <p:nvPr>
            <p:ph type="title"/>
          </p:nvPr>
        </p:nvSpPr>
        <p:spPr/>
        <p:txBody>
          <a:bodyPr/>
          <a:lstStyle/>
          <a:p>
            <a:r>
              <a:rPr lang="en-US" altLang="zh-CN" dirty="0"/>
              <a:t>CRC</a:t>
            </a:r>
            <a:r>
              <a:rPr lang="zh-CN" altLang="en-US" dirty="0"/>
              <a:t>编码规则</a:t>
            </a:r>
          </a:p>
        </p:txBody>
      </p:sp>
      <p:grpSp>
        <p:nvGrpSpPr>
          <p:cNvPr id="6" name="组合 5"/>
          <p:cNvGrpSpPr/>
          <p:nvPr/>
        </p:nvGrpSpPr>
        <p:grpSpPr>
          <a:xfrm>
            <a:off x="1324088" y="1943237"/>
            <a:ext cx="1858075" cy="426771"/>
            <a:chOff x="1177058" y="3377549"/>
            <a:chExt cx="1613773" cy="426771"/>
          </a:xfrm>
          <a:solidFill>
            <a:schemeClr val="bg1"/>
          </a:solidFill>
        </p:grpSpPr>
        <p:sp>
          <p:nvSpPr>
            <p:cNvPr id="11" name="矩形 10"/>
            <p:cNvSpPr/>
            <p:nvPr/>
          </p:nvSpPr>
          <p:spPr>
            <a:xfrm>
              <a:off x="1177058" y="3377549"/>
              <a:ext cx="1553441" cy="42677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 name="矩形 11"/>
            <p:cNvSpPr/>
            <p:nvPr/>
          </p:nvSpPr>
          <p:spPr>
            <a:xfrm>
              <a:off x="1177058" y="3390995"/>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原始数据</a:t>
              </a:r>
            </a:p>
          </p:txBody>
        </p:sp>
      </p:grpSp>
      <p:grpSp>
        <p:nvGrpSpPr>
          <p:cNvPr id="8" name="组合 7"/>
          <p:cNvGrpSpPr/>
          <p:nvPr/>
        </p:nvGrpSpPr>
        <p:grpSpPr>
          <a:xfrm>
            <a:off x="2028406" y="5474043"/>
            <a:ext cx="1289394" cy="502619"/>
            <a:chOff x="3004438" y="5343114"/>
            <a:chExt cx="1289394" cy="502619"/>
          </a:xfrm>
        </p:grpSpPr>
        <p:sp>
          <p:nvSpPr>
            <p:cNvPr id="9" name="矩形 8"/>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26785" y="5394180"/>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发送方</a:t>
              </a:r>
            </a:p>
          </p:txBody>
        </p:sp>
      </p:grpSp>
      <p:grpSp>
        <p:nvGrpSpPr>
          <p:cNvPr id="17" name="组合 16"/>
          <p:cNvGrpSpPr/>
          <p:nvPr/>
        </p:nvGrpSpPr>
        <p:grpSpPr>
          <a:xfrm>
            <a:off x="3043731" y="1943237"/>
            <a:ext cx="1036504" cy="426771"/>
            <a:chOff x="1114713" y="3377549"/>
            <a:chExt cx="927326" cy="426771"/>
          </a:xfrm>
          <a:solidFill>
            <a:srgbClr val="D696B7"/>
          </a:solidFill>
        </p:grpSpPr>
        <p:sp>
          <p:nvSpPr>
            <p:cNvPr id="18" name="矩形 17"/>
            <p:cNvSpPr/>
            <p:nvPr/>
          </p:nvSpPr>
          <p:spPr>
            <a:xfrm>
              <a:off x="1177059" y="3377549"/>
              <a:ext cx="802634" cy="426771"/>
            </a:xfrm>
            <a:prstGeom prst="rect">
              <a:avLst/>
            </a:prstGeom>
            <a:solidFill>
              <a:srgbClr val="FDD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18"/>
            <p:cNvSpPr/>
            <p:nvPr/>
          </p:nvSpPr>
          <p:spPr>
            <a:xfrm>
              <a:off x="1114713" y="3377549"/>
              <a:ext cx="927326"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400" b="1" dirty="0">
                  <a:solidFill>
                    <a:schemeClr val="tx1"/>
                  </a:solidFill>
                  <a:latin typeface="Times New Roman" panose="02020603050405020304" pitchFamily="18" charset="0"/>
                  <a:cs typeface="Times New Roman" panose="02020603050405020304" pitchFamily="18" charset="0"/>
                </a:rPr>
                <a:t>00…0</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pic>
        <p:nvPicPr>
          <p:cNvPr id="25" name="图片 24"/>
          <p:cNvPicPr>
            <a:picLocks noChangeAspect="1"/>
          </p:cNvPicPr>
          <p:nvPr/>
        </p:nvPicPr>
        <p:blipFill>
          <a:blip r:embed="rId2"/>
          <a:stretch>
            <a:fillRect/>
          </a:stretch>
        </p:blipFill>
        <p:spPr>
          <a:xfrm>
            <a:off x="1315531" y="2372695"/>
            <a:ext cx="2716533" cy="709956"/>
          </a:xfrm>
          <a:prstGeom prst="rect">
            <a:avLst/>
          </a:prstGeom>
        </p:spPr>
      </p:pic>
      <p:sp>
        <p:nvSpPr>
          <p:cNvPr id="26" name="下箭头 25"/>
          <p:cNvSpPr/>
          <p:nvPr/>
        </p:nvSpPr>
        <p:spPr>
          <a:xfrm>
            <a:off x="2523678" y="3522868"/>
            <a:ext cx="321533" cy="520042"/>
          </a:xfrm>
          <a:prstGeom prst="downArrow">
            <a:avLst/>
          </a:prstGeom>
          <a:solidFill>
            <a:srgbClr val="F33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2058828" y="4049078"/>
            <a:ext cx="1251233" cy="426771"/>
            <a:chOff x="1177058" y="3377549"/>
            <a:chExt cx="1613773" cy="426771"/>
          </a:xfrm>
          <a:solidFill>
            <a:schemeClr val="bg1"/>
          </a:solidFill>
        </p:grpSpPr>
        <p:sp>
          <p:nvSpPr>
            <p:cNvPr id="28" name="矩形 27"/>
            <p:cNvSpPr/>
            <p:nvPr/>
          </p:nvSpPr>
          <p:spPr>
            <a:xfrm>
              <a:off x="1177058" y="3377549"/>
              <a:ext cx="1553441" cy="426771"/>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29" name="矩形 28"/>
            <p:cNvSpPr/>
            <p:nvPr/>
          </p:nvSpPr>
          <p:spPr>
            <a:xfrm>
              <a:off x="1177058" y="3380237"/>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b="1" dirty="0">
                  <a:solidFill>
                    <a:schemeClr val="tx1"/>
                  </a:solidFill>
                  <a:latin typeface="Times New Roman" panose="02020603050405020304" pitchFamily="18" charset="0"/>
                  <a:cs typeface="Times New Roman" panose="02020603050405020304" pitchFamily="18" charset="0"/>
                </a:rPr>
                <a:t>CRC</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a:off x="8279379" y="1951307"/>
            <a:ext cx="1891139" cy="426771"/>
            <a:chOff x="1177058" y="3377549"/>
            <a:chExt cx="1642490" cy="426771"/>
          </a:xfrm>
          <a:solidFill>
            <a:schemeClr val="accent6">
              <a:lumMod val="40000"/>
              <a:lumOff val="60000"/>
            </a:schemeClr>
          </a:solidFill>
        </p:grpSpPr>
        <p:sp>
          <p:nvSpPr>
            <p:cNvPr id="36" name="矩形 35"/>
            <p:cNvSpPr/>
            <p:nvPr/>
          </p:nvSpPr>
          <p:spPr>
            <a:xfrm>
              <a:off x="1177058" y="3377549"/>
              <a:ext cx="1553441" cy="42677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7" name="矩形 36"/>
            <p:cNvSpPr/>
            <p:nvPr/>
          </p:nvSpPr>
          <p:spPr>
            <a:xfrm>
              <a:off x="1205775" y="3404789"/>
              <a:ext cx="1613773" cy="3645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接收数据</a:t>
              </a:r>
            </a:p>
          </p:txBody>
        </p:sp>
      </p:grpSp>
      <p:grpSp>
        <p:nvGrpSpPr>
          <p:cNvPr id="38" name="组合 37"/>
          <p:cNvGrpSpPr/>
          <p:nvPr/>
        </p:nvGrpSpPr>
        <p:grpSpPr>
          <a:xfrm>
            <a:off x="9999022" y="1951307"/>
            <a:ext cx="1036504" cy="426771"/>
            <a:chOff x="1114713" y="3377549"/>
            <a:chExt cx="927326" cy="426771"/>
          </a:xfrm>
          <a:solidFill>
            <a:srgbClr val="D696B7"/>
          </a:solidFill>
        </p:grpSpPr>
        <p:sp>
          <p:nvSpPr>
            <p:cNvPr id="39" name="矩形 38"/>
            <p:cNvSpPr/>
            <p:nvPr/>
          </p:nvSpPr>
          <p:spPr>
            <a:xfrm>
              <a:off x="1177059" y="3377549"/>
              <a:ext cx="802634" cy="426771"/>
            </a:xfrm>
            <a:prstGeom prst="rect">
              <a:avLst/>
            </a:prstGeom>
            <a:solidFill>
              <a:srgbClr val="FDD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0" name="矩形 39"/>
            <p:cNvSpPr/>
            <p:nvPr/>
          </p:nvSpPr>
          <p:spPr>
            <a:xfrm>
              <a:off x="1114713" y="3377549"/>
              <a:ext cx="927326"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b="1" dirty="0">
                  <a:solidFill>
                    <a:schemeClr val="tx1"/>
                  </a:solidFill>
                  <a:latin typeface="Times New Roman" panose="02020603050405020304" pitchFamily="18" charset="0"/>
                  <a:cs typeface="Times New Roman" panose="02020603050405020304" pitchFamily="18" charset="0"/>
                </a:rPr>
                <a:t>CRC</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grpSp>
      <p:sp>
        <p:nvSpPr>
          <p:cNvPr id="45" name="下箭头 44"/>
          <p:cNvSpPr/>
          <p:nvPr/>
        </p:nvSpPr>
        <p:spPr>
          <a:xfrm>
            <a:off x="9482329" y="3530938"/>
            <a:ext cx="321533" cy="520042"/>
          </a:xfrm>
          <a:prstGeom prst="downArrow">
            <a:avLst/>
          </a:prstGeom>
          <a:solidFill>
            <a:srgbClr val="F33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9017479" y="4057148"/>
            <a:ext cx="1251233" cy="426771"/>
            <a:chOff x="1177058" y="3377549"/>
            <a:chExt cx="1613773" cy="426771"/>
          </a:xfrm>
          <a:solidFill>
            <a:schemeClr val="bg1"/>
          </a:solidFill>
        </p:grpSpPr>
        <p:sp>
          <p:nvSpPr>
            <p:cNvPr id="47" name="矩形 46"/>
            <p:cNvSpPr/>
            <p:nvPr/>
          </p:nvSpPr>
          <p:spPr>
            <a:xfrm>
              <a:off x="1177058" y="3377549"/>
              <a:ext cx="1553441" cy="426771"/>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8" name="矩形 47"/>
            <p:cNvSpPr/>
            <p:nvPr/>
          </p:nvSpPr>
          <p:spPr>
            <a:xfrm>
              <a:off x="117705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余数</a:t>
              </a:r>
            </a:p>
          </p:txBody>
        </p:sp>
      </p:grpSp>
      <p:grpSp>
        <p:nvGrpSpPr>
          <p:cNvPr id="62" name="组合 61"/>
          <p:cNvGrpSpPr/>
          <p:nvPr/>
        </p:nvGrpSpPr>
        <p:grpSpPr>
          <a:xfrm>
            <a:off x="8973642" y="5473854"/>
            <a:ext cx="1289394" cy="502619"/>
            <a:chOff x="3004438" y="5343114"/>
            <a:chExt cx="1289394" cy="502619"/>
          </a:xfrm>
        </p:grpSpPr>
        <p:sp>
          <p:nvSpPr>
            <p:cNvPr id="63" name="矩形 62"/>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3126785" y="5394180"/>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接收方</a:t>
              </a:r>
            </a:p>
          </p:txBody>
        </p:sp>
      </p:grpSp>
      <p:cxnSp>
        <p:nvCxnSpPr>
          <p:cNvPr id="66" name="直接箭头连接符 65"/>
          <p:cNvCxnSpPr/>
          <p:nvPr/>
        </p:nvCxnSpPr>
        <p:spPr>
          <a:xfrm>
            <a:off x="7228763" y="330887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4831143" y="3076992"/>
            <a:ext cx="2754793" cy="432430"/>
            <a:chOff x="4834599" y="3345933"/>
            <a:chExt cx="2754793" cy="432430"/>
          </a:xfrm>
        </p:grpSpPr>
        <p:grpSp>
          <p:nvGrpSpPr>
            <p:cNvPr id="52" name="组合 51"/>
            <p:cNvGrpSpPr/>
            <p:nvPr/>
          </p:nvGrpSpPr>
          <p:grpSpPr>
            <a:xfrm>
              <a:off x="4834599" y="3351592"/>
              <a:ext cx="1858075" cy="426771"/>
              <a:chOff x="1177058" y="3377549"/>
              <a:chExt cx="1613773" cy="426771"/>
            </a:xfrm>
            <a:solidFill>
              <a:schemeClr val="bg1"/>
            </a:solidFill>
          </p:grpSpPr>
          <p:sp>
            <p:nvSpPr>
              <p:cNvPr id="53" name="矩形 52"/>
              <p:cNvSpPr/>
              <p:nvPr/>
            </p:nvSpPr>
            <p:spPr>
              <a:xfrm>
                <a:off x="1177058" y="3377549"/>
                <a:ext cx="1553441" cy="42677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4" name="矩形 53"/>
              <p:cNvSpPr/>
              <p:nvPr/>
            </p:nvSpPr>
            <p:spPr>
              <a:xfrm>
                <a:off x="117705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原始数据</a:t>
                </a:r>
              </a:p>
            </p:txBody>
          </p:sp>
        </p:grpSp>
        <p:grpSp>
          <p:nvGrpSpPr>
            <p:cNvPr id="55" name="组合 54"/>
            <p:cNvGrpSpPr/>
            <p:nvPr/>
          </p:nvGrpSpPr>
          <p:grpSpPr>
            <a:xfrm>
              <a:off x="6552888" y="3345933"/>
              <a:ext cx="1036504" cy="432430"/>
              <a:chOff x="1113501" y="3371890"/>
              <a:chExt cx="927326" cy="432430"/>
            </a:xfrm>
            <a:solidFill>
              <a:srgbClr val="D696B7"/>
            </a:solidFill>
          </p:grpSpPr>
          <p:sp>
            <p:nvSpPr>
              <p:cNvPr id="56" name="矩形 55"/>
              <p:cNvSpPr/>
              <p:nvPr/>
            </p:nvSpPr>
            <p:spPr>
              <a:xfrm>
                <a:off x="1177059" y="3377549"/>
                <a:ext cx="802634" cy="426771"/>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56"/>
              <p:cNvSpPr/>
              <p:nvPr/>
            </p:nvSpPr>
            <p:spPr>
              <a:xfrm>
                <a:off x="1113501" y="3371890"/>
                <a:ext cx="927326"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b="1" dirty="0">
                    <a:solidFill>
                      <a:schemeClr val="tx1"/>
                    </a:solidFill>
                    <a:latin typeface="Times New Roman" panose="02020603050405020304" pitchFamily="18" charset="0"/>
                    <a:cs typeface="Times New Roman" panose="02020603050405020304" pitchFamily="18" charset="0"/>
                  </a:rPr>
                  <a:t>CRC</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grpSp>
      </p:grpSp>
      <p:sp>
        <p:nvSpPr>
          <p:cNvPr id="67" name="文本框 66"/>
          <p:cNvSpPr txBox="1"/>
          <p:nvPr/>
        </p:nvSpPr>
        <p:spPr>
          <a:xfrm>
            <a:off x="3400159" y="2430390"/>
            <a:ext cx="513282"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r</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a:t>
            </a:r>
          </a:p>
        </p:txBody>
      </p:sp>
      <p:sp>
        <p:nvSpPr>
          <p:cNvPr id="68" name="文本框 67"/>
          <p:cNvSpPr txBox="1"/>
          <p:nvPr/>
        </p:nvSpPr>
        <p:spPr>
          <a:xfrm>
            <a:off x="1507118" y="2441499"/>
            <a:ext cx="553357"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k</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a:t>
            </a:r>
          </a:p>
        </p:txBody>
      </p:sp>
      <p:sp>
        <p:nvSpPr>
          <p:cNvPr id="69" name="文本框 68"/>
          <p:cNvSpPr txBox="1"/>
          <p:nvPr/>
        </p:nvSpPr>
        <p:spPr>
          <a:xfrm>
            <a:off x="3479314" y="3122590"/>
            <a:ext cx="832279"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r+1</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a:t>
            </a:r>
          </a:p>
        </p:txBody>
      </p:sp>
      <p:sp>
        <p:nvSpPr>
          <p:cNvPr id="70" name="文本框 69"/>
          <p:cNvSpPr txBox="1"/>
          <p:nvPr/>
        </p:nvSpPr>
        <p:spPr>
          <a:xfrm>
            <a:off x="2172994" y="4540292"/>
            <a:ext cx="974947"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r</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位余数</a:t>
            </a:r>
          </a:p>
        </p:txBody>
      </p:sp>
      <p:sp>
        <p:nvSpPr>
          <p:cNvPr id="71" name="文本框 70"/>
          <p:cNvSpPr txBox="1"/>
          <p:nvPr/>
        </p:nvSpPr>
        <p:spPr>
          <a:xfrm>
            <a:off x="8418406" y="4599538"/>
            <a:ext cx="2941808" cy="369332"/>
          </a:xfrm>
          <a:prstGeom prst="rect">
            <a:avLst/>
          </a:prstGeom>
          <a:noFill/>
        </p:spPr>
        <p:txBody>
          <a:bodyPr wrap="square" rtlCol="0">
            <a:spAutoFit/>
          </a:bodyPr>
          <a:lstStyle/>
          <a:p>
            <a:r>
              <a:rPr lang="zh-CN" altLang="en-US" b="1" dirty="0">
                <a:solidFill>
                  <a:schemeClr val="bg2">
                    <a:lumMod val="50000"/>
                  </a:schemeClr>
                </a:solidFill>
                <a:latin typeface="微软雅黑" panose="020B0503020204020204" pitchFamily="34" charset="-122"/>
                <a:ea typeface="微软雅黑" panose="020B0503020204020204" pitchFamily="34" charset="-122"/>
              </a:rPr>
              <a:t>余数为</a:t>
            </a:r>
            <a:r>
              <a:rPr lang="en-US" altLang="zh-CN" b="1" dirty="0">
                <a:solidFill>
                  <a:schemeClr val="bg2">
                    <a:lumMod val="50000"/>
                  </a:schemeClr>
                </a:solidFill>
                <a:latin typeface="微软雅黑" panose="020B0503020204020204" pitchFamily="34" charset="-122"/>
                <a:ea typeface="微软雅黑" panose="020B0503020204020204" pitchFamily="34" charset="-122"/>
              </a:rPr>
              <a:t>0</a:t>
            </a:r>
            <a:r>
              <a:rPr lang="zh-CN" altLang="en-US" b="1" dirty="0">
                <a:solidFill>
                  <a:schemeClr val="bg2">
                    <a:lumMod val="50000"/>
                  </a:schemeClr>
                </a:solidFill>
                <a:latin typeface="微软雅黑" panose="020B0503020204020204" pitchFamily="34" charset="-122"/>
                <a:ea typeface="微软雅黑" panose="020B0503020204020204" pitchFamily="34" charset="-122"/>
              </a:rPr>
              <a:t>正确，否则拒绝</a:t>
            </a:r>
          </a:p>
        </p:txBody>
      </p:sp>
      <p:grpSp>
        <p:nvGrpSpPr>
          <p:cNvPr id="20" name="组合 19"/>
          <p:cNvGrpSpPr/>
          <p:nvPr/>
        </p:nvGrpSpPr>
        <p:grpSpPr>
          <a:xfrm>
            <a:off x="1843022" y="3096096"/>
            <a:ext cx="1682844" cy="426771"/>
            <a:chOff x="1131388" y="3377549"/>
            <a:chExt cx="1613773" cy="426771"/>
          </a:xfrm>
          <a:solidFill>
            <a:schemeClr val="bg1"/>
          </a:solidFill>
        </p:grpSpPr>
        <p:sp>
          <p:nvSpPr>
            <p:cNvPr id="21" name="矩形 20"/>
            <p:cNvSpPr/>
            <p:nvPr/>
          </p:nvSpPr>
          <p:spPr>
            <a:xfrm>
              <a:off x="1177058" y="3377549"/>
              <a:ext cx="1553441" cy="42677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a:p>
          </p:txBody>
        </p:sp>
        <p:sp>
          <p:nvSpPr>
            <p:cNvPr id="22" name="矩形 21"/>
            <p:cNvSpPr/>
            <p:nvPr/>
          </p:nvSpPr>
          <p:spPr>
            <a:xfrm>
              <a:off x="113138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300" dirty="0">
                  <a:solidFill>
                    <a:schemeClr val="tx1"/>
                  </a:solidFill>
                  <a:latin typeface="Consolas" panose="020B0609020204030204" pitchFamily="49" charset="0"/>
                </a:rPr>
                <a:t>模</a:t>
              </a:r>
              <a:r>
                <a:rPr lang="en-US" altLang="zh-CN" b="1" spc="300" dirty="0">
                  <a:solidFill>
                    <a:schemeClr val="tx1"/>
                  </a:solidFill>
                  <a:latin typeface="Consolas" panose="020B0609020204030204" pitchFamily="49" charset="0"/>
                </a:rPr>
                <a:t>2</a:t>
              </a:r>
              <a:r>
                <a:rPr lang="zh-CN" altLang="en-US" b="1" spc="300" dirty="0">
                  <a:solidFill>
                    <a:schemeClr val="tx1"/>
                  </a:solidFill>
                  <a:latin typeface="Consolas" panose="020B0609020204030204" pitchFamily="49" charset="0"/>
                </a:rPr>
                <a:t>除法器</a:t>
              </a:r>
            </a:p>
          </p:txBody>
        </p:sp>
      </p:grpSp>
      <p:grpSp>
        <p:nvGrpSpPr>
          <p:cNvPr id="41" name="组合 40"/>
          <p:cNvGrpSpPr/>
          <p:nvPr/>
        </p:nvGrpSpPr>
        <p:grpSpPr>
          <a:xfrm>
            <a:off x="8801673" y="3104166"/>
            <a:ext cx="1682844" cy="426771"/>
            <a:chOff x="1177058" y="3377549"/>
            <a:chExt cx="1613773" cy="426771"/>
          </a:xfrm>
          <a:solidFill>
            <a:schemeClr val="bg1"/>
          </a:solidFill>
        </p:grpSpPr>
        <p:sp>
          <p:nvSpPr>
            <p:cNvPr id="42" name="矩形 41"/>
            <p:cNvSpPr/>
            <p:nvPr/>
          </p:nvSpPr>
          <p:spPr>
            <a:xfrm>
              <a:off x="1177058" y="3377549"/>
              <a:ext cx="1553441" cy="42677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3" name="矩形 42"/>
            <p:cNvSpPr/>
            <p:nvPr/>
          </p:nvSpPr>
          <p:spPr>
            <a:xfrm>
              <a:off x="117705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300" dirty="0">
                  <a:solidFill>
                    <a:schemeClr val="tx1"/>
                  </a:solidFill>
                  <a:latin typeface="Consolas" panose="020B0609020204030204" pitchFamily="49" charset="0"/>
                </a:rPr>
                <a:t>模</a:t>
              </a:r>
              <a:r>
                <a:rPr lang="en-US" altLang="zh-CN" b="1" spc="300" dirty="0">
                  <a:solidFill>
                    <a:schemeClr val="tx1"/>
                  </a:solidFill>
                  <a:latin typeface="Consolas" panose="020B0609020204030204" pitchFamily="49" charset="0"/>
                </a:rPr>
                <a:t>2</a:t>
              </a:r>
              <a:r>
                <a:rPr lang="zh-CN" altLang="en-US" b="1" spc="300" dirty="0">
                  <a:solidFill>
                    <a:schemeClr val="tx1"/>
                  </a:solidFill>
                  <a:latin typeface="Consolas" panose="020B0609020204030204" pitchFamily="49" charset="0"/>
                </a:rPr>
                <a:t>除法器</a:t>
              </a:r>
            </a:p>
          </p:txBody>
        </p:sp>
      </p:grpSp>
      <p:pic>
        <p:nvPicPr>
          <p:cNvPr id="44" name="图片 43"/>
          <p:cNvPicPr>
            <a:picLocks noChangeAspect="1"/>
          </p:cNvPicPr>
          <p:nvPr/>
        </p:nvPicPr>
        <p:blipFill>
          <a:blip r:embed="rId2"/>
          <a:stretch>
            <a:fillRect/>
          </a:stretch>
        </p:blipFill>
        <p:spPr>
          <a:xfrm>
            <a:off x="8270822" y="2380637"/>
            <a:ext cx="2716533" cy="709956"/>
          </a:xfrm>
          <a:prstGeom prst="rect">
            <a:avLst/>
          </a:prstGeom>
        </p:spPr>
      </p:pic>
      <p:sp>
        <p:nvSpPr>
          <p:cNvPr id="72" name="文本框 71"/>
          <p:cNvSpPr txBox="1"/>
          <p:nvPr/>
        </p:nvSpPr>
        <p:spPr>
          <a:xfrm>
            <a:off x="5509089" y="3515081"/>
            <a:ext cx="1388633"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不可靠传输</a:t>
            </a:r>
          </a:p>
        </p:txBody>
      </p:sp>
    </p:spTree>
    <p:extLst>
      <p:ext uri="{BB962C8B-B14F-4D97-AF65-F5344CB8AC3E}">
        <p14:creationId xmlns:p14="http://schemas.microsoft.com/office/powerpoint/2010/main" val="30821612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6725E-933B-4DC8-A9EA-F034AE240048}"/>
              </a:ext>
            </a:extLst>
          </p:cNvPr>
          <p:cNvSpPr>
            <a:spLocks noGrp="1"/>
          </p:cNvSpPr>
          <p:nvPr>
            <p:ph type="title"/>
          </p:nvPr>
        </p:nvSpPr>
        <p:spPr/>
        <p:txBody>
          <a:bodyPr/>
          <a:lstStyle/>
          <a:p>
            <a:r>
              <a:rPr lang="en-US" altLang="zh-CN" dirty="0"/>
              <a:t>CRC </a:t>
            </a:r>
            <a:r>
              <a:rPr lang="zh-CN" altLang="en-US" dirty="0"/>
              <a:t>编解码过程</a:t>
            </a:r>
          </a:p>
        </p:txBody>
      </p:sp>
      <p:grpSp>
        <p:nvGrpSpPr>
          <p:cNvPr id="4" name="组合 3">
            <a:extLst>
              <a:ext uri="{FF2B5EF4-FFF2-40B4-BE49-F238E27FC236}">
                <a16:creationId xmlns:a16="http://schemas.microsoft.com/office/drawing/2014/main" id="{B0163EA1-4977-4DD1-9EBF-23ACB2998EBA}"/>
              </a:ext>
            </a:extLst>
          </p:cNvPr>
          <p:cNvGrpSpPr/>
          <p:nvPr/>
        </p:nvGrpSpPr>
        <p:grpSpPr>
          <a:xfrm>
            <a:off x="1378216" y="976855"/>
            <a:ext cx="9695509" cy="5294057"/>
            <a:chOff x="1384278" y="767241"/>
            <a:chExt cx="9801083" cy="5351704"/>
          </a:xfrm>
        </p:grpSpPr>
        <p:sp>
          <p:nvSpPr>
            <p:cNvPr id="5" name="矩形 4">
              <a:extLst>
                <a:ext uri="{FF2B5EF4-FFF2-40B4-BE49-F238E27FC236}">
                  <a16:creationId xmlns:a16="http://schemas.microsoft.com/office/drawing/2014/main" id="{69AD41AF-1F97-4601-9A6F-8BB265A95935}"/>
                </a:ext>
              </a:extLst>
            </p:cNvPr>
            <p:cNvSpPr/>
            <p:nvPr/>
          </p:nvSpPr>
          <p:spPr>
            <a:xfrm>
              <a:off x="1384278" y="1151285"/>
              <a:ext cx="3563078" cy="4967660"/>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grpSp>
          <p:nvGrpSpPr>
            <p:cNvPr id="6" name="组合 5">
              <a:extLst>
                <a:ext uri="{FF2B5EF4-FFF2-40B4-BE49-F238E27FC236}">
                  <a16:creationId xmlns:a16="http://schemas.microsoft.com/office/drawing/2014/main" id="{96C2CFFE-BFFE-4B62-86AD-621AE73B66C5}"/>
                </a:ext>
              </a:extLst>
            </p:cNvPr>
            <p:cNvGrpSpPr/>
            <p:nvPr/>
          </p:nvGrpSpPr>
          <p:grpSpPr>
            <a:xfrm>
              <a:off x="1743903" y="1636014"/>
              <a:ext cx="268985" cy="4107560"/>
              <a:chOff x="600903" y="1712214"/>
              <a:chExt cx="268985" cy="4107560"/>
            </a:xfrm>
          </p:grpSpPr>
          <p:sp>
            <p:nvSpPr>
              <p:cNvPr id="140" name="矩形 139">
                <a:extLst>
                  <a:ext uri="{FF2B5EF4-FFF2-40B4-BE49-F238E27FC236}">
                    <a16:creationId xmlns:a16="http://schemas.microsoft.com/office/drawing/2014/main" id="{D1225CCE-D1F1-48BC-9DFB-10F6A82F0EA4}"/>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141" name="矩形 140">
                <a:extLst>
                  <a:ext uri="{FF2B5EF4-FFF2-40B4-BE49-F238E27FC236}">
                    <a16:creationId xmlns:a16="http://schemas.microsoft.com/office/drawing/2014/main" id="{040152AF-8B7B-43B7-8B2B-F5F783E9F87F}"/>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2" name="直接箭头连接符 141">
                <a:extLst>
                  <a:ext uri="{FF2B5EF4-FFF2-40B4-BE49-F238E27FC236}">
                    <a16:creationId xmlns:a16="http://schemas.microsoft.com/office/drawing/2014/main" id="{6604A8BC-E12E-4770-BD38-1ED71AF239B2}"/>
                  </a:ext>
                </a:extLst>
              </p:cNvPr>
              <p:cNvCxnSpPr>
                <a:stCxn id="140" idx="2"/>
                <a:endCxn id="141"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1FFF88AF-FA94-41D9-95FA-41F7003FBB18}"/>
                </a:ext>
              </a:extLst>
            </p:cNvPr>
            <p:cNvGrpSpPr/>
            <p:nvPr/>
          </p:nvGrpSpPr>
          <p:grpSpPr>
            <a:xfrm>
              <a:off x="2005354" y="1636014"/>
              <a:ext cx="268985" cy="4107560"/>
              <a:chOff x="600903" y="1712214"/>
              <a:chExt cx="268985" cy="4107560"/>
            </a:xfrm>
          </p:grpSpPr>
          <p:sp>
            <p:nvSpPr>
              <p:cNvPr id="137" name="矩形 136">
                <a:extLst>
                  <a:ext uri="{FF2B5EF4-FFF2-40B4-BE49-F238E27FC236}">
                    <a16:creationId xmlns:a16="http://schemas.microsoft.com/office/drawing/2014/main" id="{32A6B822-D14B-4971-968F-8FCDC5131E39}"/>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8" name="矩形 137">
                <a:extLst>
                  <a:ext uri="{FF2B5EF4-FFF2-40B4-BE49-F238E27FC236}">
                    <a16:creationId xmlns:a16="http://schemas.microsoft.com/office/drawing/2014/main" id="{74D0DF2B-0ED6-4B06-866E-85FE7DCFE62F}"/>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9" name="直接箭头连接符 138">
                <a:extLst>
                  <a:ext uri="{FF2B5EF4-FFF2-40B4-BE49-F238E27FC236}">
                    <a16:creationId xmlns:a16="http://schemas.microsoft.com/office/drawing/2014/main" id="{00599FF8-FD45-4D7B-858E-0A7947F240B4}"/>
                  </a:ext>
                </a:extLst>
              </p:cNvPr>
              <p:cNvCxnSpPr>
                <a:stCxn id="137" idx="2"/>
                <a:endCxn id="138"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9430EE5F-6A97-447A-904C-A0967791E362}"/>
                </a:ext>
              </a:extLst>
            </p:cNvPr>
            <p:cNvGrpSpPr/>
            <p:nvPr/>
          </p:nvGrpSpPr>
          <p:grpSpPr>
            <a:xfrm>
              <a:off x="2266805" y="1636014"/>
              <a:ext cx="268985" cy="4107560"/>
              <a:chOff x="600903" y="1712214"/>
              <a:chExt cx="268985" cy="4107560"/>
            </a:xfrm>
          </p:grpSpPr>
          <p:sp>
            <p:nvSpPr>
              <p:cNvPr id="134" name="矩形 133">
                <a:extLst>
                  <a:ext uri="{FF2B5EF4-FFF2-40B4-BE49-F238E27FC236}">
                    <a16:creationId xmlns:a16="http://schemas.microsoft.com/office/drawing/2014/main" id="{D3FB9B74-957B-4EDB-A275-6AC9376559DE}"/>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5" name="矩形 134">
                <a:extLst>
                  <a:ext uri="{FF2B5EF4-FFF2-40B4-BE49-F238E27FC236}">
                    <a16:creationId xmlns:a16="http://schemas.microsoft.com/office/drawing/2014/main" id="{FCFDC87B-4721-490B-9C70-025F8067B5C2}"/>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6" name="直接箭头连接符 135">
                <a:extLst>
                  <a:ext uri="{FF2B5EF4-FFF2-40B4-BE49-F238E27FC236}">
                    <a16:creationId xmlns:a16="http://schemas.microsoft.com/office/drawing/2014/main" id="{BCBC57DA-4164-4D36-B11F-B65E08752DD5}"/>
                  </a:ext>
                </a:extLst>
              </p:cNvPr>
              <p:cNvCxnSpPr>
                <a:stCxn id="134" idx="2"/>
                <a:endCxn id="135" idx="0"/>
              </p:cNvCxnSpPr>
              <p:nvPr/>
            </p:nvCxnSpPr>
            <p:spPr>
              <a:xfrm>
                <a:off x="735396" y="2028825"/>
                <a:ext cx="0" cy="3474338"/>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0DBB143-8211-463D-A339-219E3BB9498B}"/>
                </a:ext>
              </a:extLst>
            </p:cNvPr>
            <p:cNvGrpSpPr/>
            <p:nvPr/>
          </p:nvGrpSpPr>
          <p:grpSpPr>
            <a:xfrm>
              <a:off x="2528255" y="1636014"/>
              <a:ext cx="268986" cy="4107560"/>
              <a:chOff x="600902" y="1712214"/>
              <a:chExt cx="268986" cy="4107560"/>
            </a:xfrm>
          </p:grpSpPr>
          <p:sp>
            <p:nvSpPr>
              <p:cNvPr id="131" name="矩形 130">
                <a:extLst>
                  <a:ext uri="{FF2B5EF4-FFF2-40B4-BE49-F238E27FC236}">
                    <a16:creationId xmlns:a16="http://schemas.microsoft.com/office/drawing/2014/main" id="{78BA7152-9971-4547-8367-B7DAAAB276E5}"/>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2" name="矩形 131">
                <a:extLst>
                  <a:ext uri="{FF2B5EF4-FFF2-40B4-BE49-F238E27FC236}">
                    <a16:creationId xmlns:a16="http://schemas.microsoft.com/office/drawing/2014/main" id="{F597C811-39D2-49F1-B434-AE91AB8E9D1D}"/>
                  </a:ext>
                </a:extLst>
              </p:cNvPr>
              <p:cNvSpPr/>
              <p:nvPr/>
            </p:nvSpPr>
            <p:spPr>
              <a:xfrm>
                <a:off x="600902" y="5503163"/>
                <a:ext cx="268986"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3" name="直接箭头连接符 132">
                <a:extLst>
                  <a:ext uri="{FF2B5EF4-FFF2-40B4-BE49-F238E27FC236}">
                    <a16:creationId xmlns:a16="http://schemas.microsoft.com/office/drawing/2014/main" id="{02A1F17A-0380-4DAC-B2D9-DC4B4CCBC02A}"/>
                  </a:ext>
                </a:extLst>
              </p:cNvPr>
              <p:cNvCxnSpPr>
                <a:stCxn id="131" idx="2"/>
                <a:endCxn id="132"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011167B4-B7AE-417D-8DD3-BE93675F8054}"/>
                </a:ext>
              </a:extLst>
            </p:cNvPr>
            <p:cNvSpPr/>
            <p:nvPr/>
          </p:nvSpPr>
          <p:spPr>
            <a:xfrm>
              <a:off x="2802644" y="3734325"/>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编码电路</a:t>
              </a:r>
              <a:endParaRPr lang="en-US" altLang="zh-CN" sz="1600" dirty="0">
                <a:solidFill>
                  <a:schemeClr val="tx1"/>
                </a:solidFill>
                <a:latin typeface="+mn-ea"/>
              </a:endParaRPr>
            </a:p>
          </p:txBody>
        </p:sp>
        <p:sp>
          <p:nvSpPr>
            <p:cNvPr id="11" name="矩形 10">
              <a:extLst>
                <a:ext uri="{FF2B5EF4-FFF2-40B4-BE49-F238E27FC236}">
                  <a16:creationId xmlns:a16="http://schemas.microsoft.com/office/drawing/2014/main" id="{264282D8-0DA7-4754-8870-8CFAFCF09177}"/>
                </a:ext>
              </a:extLst>
            </p:cNvPr>
            <p:cNvSpPr/>
            <p:nvPr/>
          </p:nvSpPr>
          <p:spPr>
            <a:xfrm>
              <a:off x="2797240" y="5426963"/>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2" name="矩形 11">
              <a:extLst>
                <a:ext uri="{FF2B5EF4-FFF2-40B4-BE49-F238E27FC236}">
                  <a16:creationId xmlns:a16="http://schemas.microsoft.com/office/drawing/2014/main" id="{78E82DCA-3539-4132-B522-15D4801740B7}"/>
                </a:ext>
              </a:extLst>
            </p:cNvPr>
            <p:cNvSpPr/>
            <p:nvPr/>
          </p:nvSpPr>
          <p:spPr>
            <a:xfrm>
              <a:off x="3060471" y="5426963"/>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 name="矩形 12">
              <a:extLst>
                <a:ext uri="{FF2B5EF4-FFF2-40B4-BE49-F238E27FC236}">
                  <a16:creationId xmlns:a16="http://schemas.microsoft.com/office/drawing/2014/main" id="{720F138E-6FEC-400A-90A1-BC4385058DF0}"/>
                </a:ext>
              </a:extLst>
            </p:cNvPr>
            <p:cNvSpPr/>
            <p:nvPr/>
          </p:nvSpPr>
          <p:spPr>
            <a:xfrm>
              <a:off x="3311547" y="5426963"/>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 name="肘形连接符 152">
              <a:extLst>
                <a:ext uri="{FF2B5EF4-FFF2-40B4-BE49-F238E27FC236}">
                  <a16:creationId xmlns:a16="http://schemas.microsoft.com/office/drawing/2014/main" id="{9B8E5169-F1D5-4BF4-A592-D8C2A4B5206C}"/>
                </a:ext>
              </a:extLst>
            </p:cNvPr>
            <p:cNvCxnSpPr>
              <a:endCxn id="12" idx="0"/>
            </p:cNvCxnSpPr>
            <p:nvPr/>
          </p:nvCxnSpPr>
          <p:spPr>
            <a:xfrm rot="5400000">
              <a:off x="2758244" y="4600240"/>
              <a:ext cx="1254488" cy="398958"/>
            </a:xfrm>
            <a:prstGeom prst="bentConnector3">
              <a:avLst>
                <a:gd name="adj1" fmla="val 5000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67260FF-1107-4F3B-8F02-5ABEA898F16B}"/>
                </a:ext>
              </a:extLst>
            </p:cNvPr>
            <p:cNvCxnSpPr/>
            <p:nvPr/>
          </p:nvCxnSpPr>
          <p:spPr>
            <a:xfrm>
              <a:off x="2925676" y="3285843"/>
              <a:ext cx="0" cy="448014"/>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E3B6837-5D98-4B67-9479-3F53A2CA5EFF}"/>
                </a:ext>
              </a:extLst>
            </p:cNvPr>
            <p:cNvCxnSpPr/>
            <p:nvPr/>
          </p:nvCxnSpPr>
          <p:spPr>
            <a:xfrm>
              <a:off x="3152502" y="3016290"/>
              <a:ext cx="0" cy="717567"/>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159F7B2-F397-4CA6-A38D-A8751E6B336C}"/>
                </a:ext>
              </a:extLst>
            </p:cNvPr>
            <p:cNvCxnSpPr/>
            <p:nvPr/>
          </p:nvCxnSpPr>
          <p:spPr>
            <a:xfrm>
              <a:off x="3379328" y="2797280"/>
              <a:ext cx="0" cy="936577"/>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CD3EEF0-CD22-4FF9-82FD-6BB8FD22C3E6}"/>
                </a:ext>
              </a:extLst>
            </p:cNvPr>
            <p:cNvCxnSpPr/>
            <p:nvPr/>
          </p:nvCxnSpPr>
          <p:spPr>
            <a:xfrm>
              <a:off x="3606154" y="2565505"/>
              <a:ext cx="0" cy="1168352"/>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574FC9C-D815-42B9-92CC-26EA9B690DC3}"/>
                </a:ext>
              </a:extLst>
            </p:cNvPr>
            <p:cNvCxnSpPr/>
            <p:nvPr/>
          </p:nvCxnSpPr>
          <p:spPr>
            <a:xfrm>
              <a:off x="3832980" y="2370167"/>
              <a:ext cx="0" cy="1363690"/>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690AB54-4DB9-491A-96F8-4634CFB9EFC6}"/>
                </a:ext>
              </a:extLst>
            </p:cNvPr>
            <p:cNvCxnSpPr/>
            <p:nvPr/>
          </p:nvCxnSpPr>
          <p:spPr>
            <a:xfrm>
              <a:off x="4059806" y="2345154"/>
              <a:ext cx="0" cy="1388703"/>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9590576-04B0-4B63-A1F9-E8AB638C654B}"/>
                </a:ext>
              </a:extLst>
            </p:cNvPr>
            <p:cNvCxnSpPr/>
            <p:nvPr/>
          </p:nvCxnSpPr>
          <p:spPr>
            <a:xfrm>
              <a:off x="4286632" y="2345154"/>
              <a:ext cx="0" cy="1388703"/>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7997803-7468-416A-A394-A08797585DB1}"/>
                </a:ext>
              </a:extLst>
            </p:cNvPr>
            <p:cNvCxnSpPr/>
            <p:nvPr/>
          </p:nvCxnSpPr>
          <p:spPr>
            <a:xfrm>
              <a:off x="1873100" y="3260830"/>
              <a:ext cx="1052576"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845586B-DB7A-49E9-907A-85944346606C}"/>
                </a:ext>
              </a:extLst>
            </p:cNvPr>
            <p:cNvCxnSpPr/>
            <p:nvPr/>
          </p:nvCxnSpPr>
          <p:spPr>
            <a:xfrm>
              <a:off x="2132316" y="3029055"/>
              <a:ext cx="1002135"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52979E-B8EE-4AC7-A888-A4FDBF914B58}"/>
                </a:ext>
              </a:extLst>
            </p:cNvPr>
            <p:cNvCxnSpPr/>
            <p:nvPr/>
          </p:nvCxnSpPr>
          <p:spPr>
            <a:xfrm>
              <a:off x="2393767" y="2797280"/>
              <a:ext cx="985561"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858C5A4-61FA-4FA3-90E3-7A588766A50B}"/>
                </a:ext>
              </a:extLst>
            </p:cNvPr>
            <p:cNvCxnSpPr/>
            <p:nvPr/>
          </p:nvCxnSpPr>
          <p:spPr>
            <a:xfrm>
              <a:off x="2659721" y="2565505"/>
              <a:ext cx="93389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73200B13-E0D0-43DA-AD13-1C1888E86D17}"/>
                </a:ext>
              </a:extLst>
            </p:cNvPr>
            <p:cNvGrpSpPr/>
            <p:nvPr/>
          </p:nvGrpSpPr>
          <p:grpSpPr>
            <a:xfrm>
              <a:off x="3655842" y="2023364"/>
              <a:ext cx="807928" cy="373354"/>
              <a:chOff x="2512842" y="2236475"/>
              <a:chExt cx="807928" cy="373354"/>
            </a:xfrm>
          </p:grpSpPr>
          <p:sp>
            <p:nvSpPr>
              <p:cNvPr id="128" name="矩形 127">
                <a:extLst>
                  <a:ext uri="{FF2B5EF4-FFF2-40B4-BE49-F238E27FC236}">
                    <a16:creationId xmlns:a16="http://schemas.microsoft.com/office/drawing/2014/main" id="{29959F20-4C45-4ED7-8381-74E2EB467F04}"/>
                  </a:ext>
                </a:extLst>
              </p:cNvPr>
              <p:cNvSpPr/>
              <p:nvPr/>
            </p:nvSpPr>
            <p:spPr>
              <a:xfrm>
                <a:off x="2512842"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129" name="矩形 128">
                <a:extLst>
                  <a:ext uri="{FF2B5EF4-FFF2-40B4-BE49-F238E27FC236}">
                    <a16:creationId xmlns:a16="http://schemas.microsoft.com/office/drawing/2014/main" id="{C3845EC9-C20B-4520-BE90-B8A4E96C3099}"/>
                  </a:ext>
                </a:extLst>
              </p:cNvPr>
              <p:cNvSpPr/>
              <p:nvPr/>
            </p:nvSpPr>
            <p:spPr>
              <a:xfrm>
                <a:off x="2729897"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130" name="矩形 129">
                <a:extLst>
                  <a:ext uri="{FF2B5EF4-FFF2-40B4-BE49-F238E27FC236}">
                    <a16:creationId xmlns:a16="http://schemas.microsoft.com/office/drawing/2014/main" id="{8C23ADC5-2CAB-4695-929E-3F4C5583400E}"/>
                  </a:ext>
                </a:extLst>
              </p:cNvPr>
              <p:cNvSpPr/>
              <p:nvPr/>
            </p:nvSpPr>
            <p:spPr>
              <a:xfrm>
                <a:off x="2946950"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grpSp>
        <p:cxnSp>
          <p:nvCxnSpPr>
            <p:cNvPr id="27" name="肘形连接符 165">
              <a:extLst>
                <a:ext uri="{FF2B5EF4-FFF2-40B4-BE49-F238E27FC236}">
                  <a16:creationId xmlns:a16="http://schemas.microsoft.com/office/drawing/2014/main" id="{95629D7E-89E8-4C95-8F7F-A38E7776BE6F}"/>
                </a:ext>
              </a:extLst>
            </p:cNvPr>
            <p:cNvCxnSpPr/>
            <p:nvPr/>
          </p:nvCxnSpPr>
          <p:spPr>
            <a:xfrm rot="5400000">
              <a:off x="2484754" y="4639397"/>
              <a:ext cx="1219610" cy="340093"/>
            </a:xfrm>
            <a:prstGeom prst="bentConnector3">
              <a:avLst>
                <a:gd name="adj1" fmla="val 3438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肘形连接符 166">
              <a:extLst>
                <a:ext uri="{FF2B5EF4-FFF2-40B4-BE49-F238E27FC236}">
                  <a16:creationId xmlns:a16="http://schemas.microsoft.com/office/drawing/2014/main" id="{DEDC92B7-9888-4158-8853-2CA368102FBE}"/>
                </a:ext>
              </a:extLst>
            </p:cNvPr>
            <p:cNvCxnSpPr/>
            <p:nvPr/>
          </p:nvCxnSpPr>
          <p:spPr>
            <a:xfrm rot="5400000">
              <a:off x="3080783" y="4566713"/>
              <a:ext cx="1212759" cy="478611"/>
            </a:xfrm>
            <a:prstGeom prst="bentConnector3">
              <a:avLst>
                <a:gd name="adj1" fmla="val 65708"/>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D2A72C9A-BE80-4292-A8EA-827A531B4299}"/>
                </a:ext>
              </a:extLst>
            </p:cNvPr>
            <p:cNvSpPr/>
            <p:nvPr/>
          </p:nvSpPr>
          <p:spPr>
            <a:xfrm>
              <a:off x="4099322" y="4345604"/>
              <a:ext cx="373820" cy="653369"/>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30" name="矩形 29">
              <a:extLst>
                <a:ext uri="{FF2B5EF4-FFF2-40B4-BE49-F238E27FC236}">
                  <a16:creationId xmlns:a16="http://schemas.microsoft.com/office/drawing/2014/main" id="{1434C5B2-DBB7-4FA3-9D48-EB1F9454F4B5}"/>
                </a:ext>
              </a:extLst>
            </p:cNvPr>
            <p:cNvSpPr/>
            <p:nvPr/>
          </p:nvSpPr>
          <p:spPr>
            <a:xfrm>
              <a:off x="1668147" y="1587250"/>
              <a:ext cx="403074"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1" name="矩形 30">
              <a:extLst>
                <a:ext uri="{FF2B5EF4-FFF2-40B4-BE49-F238E27FC236}">
                  <a16:creationId xmlns:a16="http://schemas.microsoft.com/office/drawing/2014/main" id="{1C5E7AAD-A028-4BF2-A6ED-1FF768DC9C39}"/>
                </a:ext>
              </a:extLst>
            </p:cNvPr>
            <p:cNvSpPr/>
            <p:nvPr/>
          </p:nvSpPr>
          <p:spPr>
            <a:xfrm>
              <a:off x="2175435" y="1594413"/>
              <a:ext cx="421716"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2" name="矩形 31">
              <a:extLst>
                <a:ext uri="{FF2B5EF4-FFF2-40B4-BE49-F238E27FC236}">
                  <a16:creationId xmlns:a16="http://schemas.microsoft.com/office/drawing/2014/main" id="{ACC3DC30-1DCB-4C16-94E1-4A8E7B080E7D}"/>
                </a:ext>
              </a:extLst>
            </p:cNvPr>
            <p:cNvSpPr/>
            <p:nvPr/>
          </p:nvSpPr>
          <p:spPr>
            <a:xfrm>
              <a:off x="2448692" y="1594413"/>
              <a:ext cx="42474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3" name="矩形 32">
              <a:extLst>
                <a:ext uri="{FF2B5EF4-FFF2-40B4-BE49-F238E27FC236}">
                  <a16:creationId xmlns:a16="http://schemas.microsoft.com/office/drawing/2014/main" id="{C3BCF0B8-7C79-4497-9A5D-0DC3CDD1ED26}"/>
                </a:ext>
              </a:extLst>
            </p:cNvPr>
            <p:cNvSpPr/>
            <p:nvPr/>
          </p:nvSpPr>
          <p:spPr>
            <a:xfrm>
              <a:off x="1962814"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4" name="矩形 33">
              <a:extLst>
                <a:ext uri="{FF2B5EF4-FFF2-40B4-BE49-F238E27FC236}">
                  <a16:creationId xmlns:a16="http://schemas.microsoft.com/office/drawing/2014/main" id="{2DC60C3A-9E21-4C43-85CF-A24F125F3B75}"/>
                </a:ext>
              </a:extLst>
            </p:cNvPr>
            <p:cNvSpPr/>
            <p:nvPr/>
          </p:nvSpPr>
          <p:spPr>
            <a:xfrm>
              <a:off x="1674375" y="5382079"/>
              <a:ext cx="407367"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5" name="矩形 34">
              <a:extLst>
                <a:ext uri="{FF2B5EF4-FFF2-40B4-BE49-F238E27FC236}">
                  <a16:creationId xmlns:a16="http://schemas.microsoft.com/office/drawing/2014/main" id="{FAE269DC-B8C5-49C4-9A99-45C7D1EDC44F}"/>
                </a:ext>
              </a:extLst>
            </p:cNvPr>
            <p:cNvSpPr/>
            <p:nvPr/>
          </p:nvSpPr>
          <p:spPr>
            <a:xfrm>
              <a:off x="2151687" y="5379247"/>
              <a:ext cx="488717"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6" name="矩形 35">
              <a:extLst>
                <a:ext uri="{FF2B5EF4-FFF2-40B4-BE49-F238E27FC236}">
                  <a16:creationId xmlns:a16="http://schemas.microsoft.com/office/drawing/2014/main" id="{7FC76ECB-9314-4F4C-AE1E-C65AC4457B13}"/>
                </a:ext>
              </a:extLst>
            </p:cNvPr>
            <p:cNvSpPr/>
            <p:nvPr/>
          </p:nvSpPr>
          <p:spPr>
            <a:xfrm>
              <a:off x="2453463" y="5375075"/>
              <a:ext cx="43198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7" name="矩形 36">
              <a:extLst>
                <a:ext uri="{FF2B5EF4-FFF2-40B4-BE49-F238E27FC236}">
                  <a16:creationId xmlns:a16="http://schemas.microsoft.com/office/drawing/2014/main" id="{8B08AA28-1581-4D7D-9E21-3180434E833A}"/>
                </a:ext>
              </a:extLst>
            </p:cNvPr>
            <p:cNvSpPr/>
            <p:nvPr/>
          </p:nvSpPr>
          <p:spPr>
            <a:xfrm>
              <a:off x="1940809" y="5349035"/>
              <a:ext cx="373820" cy="280015"/>
            </a:xfrm>
            <a:prstGeom prst="rect">
              <a:avLst/>
            </a:prstGeom>
          </p:spPr>
          <p:txBody>
            <a:bodyPr wrap="square">
              <a:spAutoFit/>
            </a:bodyPr>
            <a:lstStyle/>
            <a:p>
              <a:pPr algn="ctr"/>
              <a:r>
                <a:rPr lang="en-US" altLang="zh-CN" b="1" baseline="-25000" dirty="0">
                  <a:latin typeface="+mn-ea"/>
                  <a:cs typeface="Times New Roman" panose="02020603050405020304" pitchFamily="18" charset="0"/>
                </a:rPr>
                <a:t>…</a:t>
              </a:r>
              <a:endParaRPr lang="zh-CN" altLang="en-US" b="1" baseline="-25000" dirty="0">
                <a:latin typeface="+mn-ea"/>
                <a:cs typeface="Times New Roman" panose="02020603050405020304" pitchFamily="18" charset="0"/>
              </a:endParaRPr>
            </a:p>
          </p:txBody>
        </p:sp>
        <p:sp>
          <p:nvSpPr>
            <p:cNvPr id="38" name="矩形 37">
              <a:extLst>
                <a:ext uri="{FF2B5EF4-FFF2-40B4-BE49-F238E27FC236}">
                  <a16:creationId xmlns:a16="http://schemas.microsoft.com/office/drawing/2014/main" id="{D04924BC-C11B-4470-848A-547543BB6B7F}"/>
                </a:ext>
              </a:extLst>
            </p:cNvPr>
            <p:cNvSpPr/>
            <p:nvPr/>
          </p:nvSpPr>
          <p:spPr>
            <a:xfrm>
              <a:off x="2998307" y="5356279"/>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9" name="矩形 38">
              <a:extLst>
                <a:ext uri="{FF2B5EF4-FFF2-40B4-BE49-F238E27FC236}">
                  <a16:creationId xmlns:a16="http://schemas.microsoft.com/office/drawing/2014/main" id="{45D80C64-BF60-401A-A969-D03FE0813AF0}"/>
                </a:ext>
              </a:extLst>
            </p:cNvPr>
            <p:cNvSpPr/>
            <p:nvPr/>
          </p:nvSpPr>
          <p:spPr>
            <a:xfrm>
              <a:off x="3211266" y="5387713"/>
              <a:ext cx="472386" cy="373354"/>
            </a:xfrm>
            <a:prstGeom prst="rect">
              <a:avLst/>
            </a:prstGeom>
          </p:spPr>
          <p:txBody>
            <a:bodyPr wrap="square">
              <a:spAutoFit/>
            </a:bodyPr>
            <a:lstStyle/>
            <a:p>
              <a:pPr algn="ctr"/>
              <a:r>
                <a:rPr lang="en-US" altLang="zh-CN" dirty="0">
                  <a:latin typeface="+mn-ea"/>
                  <a:cs typeface="Times New Roman" panose="02020603050405020304" pitchFamily="18" charset="0"/>
                </a:rPr>
                <a:t>b</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40" name="矩形 39">
              <a:extLst>
                <a:ext uri="{FF2B5EF4-FFF2-40B4-BE49-F238E27FC236}">
                  <a16:creationId xmlns:a16="http://schemas.microsoft.com/office/drawing/2014/main" id="{260F9DFB-8C46-49E7-B0BC-37319E97CADE}"/>
                </a:ext>
              </a:extLst>
            </p:cNvPr>
            <p:cNvSpPr/>
            <p:nvPr/>
          </p:nvSpPr>
          <p:spPr>
            <a:xfrm>
              <a:off x="2711476" y="5389496"/>
              <a:ext cx="421867" cy="373354"/>
            </a:xfrm>
            <a:prstGeom prst="rect">
              <a:avLst/>
            </a:prstGeom>
          </p:spPr>
          <p:txBody>
            <a:bodyPr wrap="square">
              <a:spAutoFit/>
            </a:bodyPr>
            <a:lstStyle/>
            <a:p>
              <a:pPr algn="ctr"/>
              <a:r>
                <a:rPr lang="en-US" altLang="zh-CN" dirty="0" err="1">
                  <a:latin typeface="+mn-ea"/>
                  <a:cs typeface="Times New Roman" panose="02020603050405020304" pitchFamily="18" charset="0"/>
                </a:rPr>
                <a:t>b</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41" name="矩形 40">
              <a:extLst>
                <a:ext uri="{FF2B5EF4-FFF2-40B4-BE49-F238E27FC236}">
                  <a16:creationId xmlns:a16="http://schemas.microsoft.com/office/drawing/2014/main" id="{98A705E8-5581-4D46-B79C-6C8C865B563E}"/>
                </a:ext>
              </a:extLst>
            </p:cNvPr>
            <p:cNvSpPr/>
            <p:nvPr/>
          </p:nvSpPr>
          <p:spPr>
            <a:xfrm>
              <a:off x="1861765" y="5764653"/>
              <a:ext cx="1561290" cy="342241"/>
            </a:xfrm>
            <a:prstGeom prst="rect">
              <a:avLst/>
            </a:prstGeom>
          </p:spPr>
          <p:txBody>
            <a:bodyPr wrap="square">
              <a:spAutoFit/>
            </a:bodyPr>
            <a:lstStyle/>
            <a:p>
              <a:pPr algn="ctr"/>
              <a:r>
                <a:rPr lang="en-US" altLang="zh-CN" sz="1600" dirty="0">
                  <a:latin typeface="+mn-ea"/>
                  <a:cs typeface="Times New Roman" panose="02020603050405020304" pitchFamily="18" charset="0"/>
                </a:rPr>
                <a:t>CRC</a:t>
              </a:r>
              <a:r>
                <a:rPr lang="zh-CN" altLang="en-US" sz="1600" dirty="0">
                  <a:latin typeface="+mn-ea"/>
                  <a:cs typeface="Times New Roman" panose="02020603050405020304" pitchFamily="18" charset="0"/>
                </a:rPr>
                <a:t>校验码</a:t>
              </a:r>
              <a:endParaRPr lang="zh-CN" altLang="en-US" sz="1600" baseline="-25000" dirty="0">
                <a:latin typeface="+mn-ea"/>
                <a:cs typeface="Times New Roman" panose="02020603050405020304" pitchFamily="18" charset="0"/>
              </a:endParaRPr>
            </a:p>
          </p:txBody>
        </p:sp>
        <p:sp>
          <p:nvSpPr>
            <p:cNvPr id="42" name="矩形 41">
              <a:extLst>
                <a:ext uri="{FF2B5EF4-FFF2-40B4-BE49-F238E27FC236}">
                  <a16:creationId xmlns:a16="http://schemas.microsoft.com/office/drawing/2014/main" id="{03524290-FB03-4B98-9DDA-A351BCB7D51E}"/>
                </a:ext>
              </a:extLst>
            </p:cNvPr>
            <p:cNvSpPr/>
            <p:nvPr/>
          </p:nvSpPr>
          <p:spPr>
            <a:xfrm>
              <a:off x="1486160"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43" name="矩形 42">
              <a:extLst>
                <a:ext uri="{FF2B5EF4-FFF2-40B4-BE49-F238E27FC236}">
                  <a16:creationId xmlns:a16="http://schemas.microsoft.com/office/drawing/2014/main" id="{CE665704-052D-4B76-9F81-F50376A08E39}"/>
                </a:ext>
              </a:extLst>
            </p:cNvPr>
            <p:cNvSpPr/>
            <p:nvPr/>
          </p:nvSpPr>
          <p:spPr>
            <a:xfrm>
              <a:off x="3788633" y="1209416"/>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编码</a:t>
              </a:r>
              <a:endParaRPr lang="zh-CN" altLang="en-US" sz="1600" baseline="-25000" dirty="0">
                <a:latin typeface="+mn-ea"/>
                <a:cs typeface="Times New Roman" panose="02020603050405020304" pitchFamily="18" charset="0"/>
              </a:endParaRPr>
            </a:p>
          </p:txBody>
        </p:sp>
        <p:sp>
          <p:nvSpPr>
            <p:cNvPr id="44" name="矩形 43">
              <a:extLst>
                <a:ext uri="{FF2B5EF4-FFF2-40B4-BE49-F238E27FC236}">
                  <a16:creationId xmlns:a16="http://schemas.microsoft.com/office/drawing/2014/main" id="{18ABD7AE-D481-4E7C-8C2A-5688A91122CD}"/>
                </a:ext>
              </a:extLst>
            </p:cNvPr>
            <p:cNvSpPr/>
            <p:nvPr/>
          </p:nvSpPr>
          <p:spPr>
            <a:xfrm>
              <a:off x="2353807" y="776597"/>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发送方</a:t>
              </a:r>
              <a:endParaRPr lang="zh-CN" altLang="en-US" sz="1600" b="1" baseline="-25000" dirty="0">
                <a:latin typeface="+mn-ea"/>
                <a:cs typeface="Times New Roman" panose="02020603050405020304" pitchFamily="18" charset="0"/>
              </a:endParaRPr>
            </a:p>
          </p:txBody>
        </p:sp>
        <p:sp>
          <p:nvSpPr>
            <p:cNvPr id="45" name="矩形 44">
              <a:extLst>
                <a:ext uri="{FF2B5EF4-FFF2-40B4-BE49-F238E27FC236}">
                  <a16:creationId xmlns:a16="http://schemas.microsoft.com/office/drawing/2014/main" id="{453270B6-B9DC-45B7-854B-85686171B261}"/>
                </a:ext>
              </a:extLst>
            </p:cNvPr>
            <p:cNvSpPr/>
            <p:nvPr/>
          </p:nvSpPr>
          <p:spPr>
            <a:xfrm>
              <a:off x="6887620" y="1151285"/>
              <a:ext cx="4297741" cy="4967660"/>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46" name="矩形 45">
              <a:extLst>
                <a:ext uri="{FF2B5EF4-FFF2-40B4-BE49-F238E27FC236}">
                  <a16:creationId xmlns:a16="http://schemas.microsoft.com/office/drawing/2014/main" id="{9FCFC941-3B0F-4A6C-8632-BD9C24DC2A59}"/>
                </a:ext>
              </a:extLst>
            </p:cNvPr>
            <p:cNvSpPr/>
            <p:nvPr/>
          </p:nvSpPr>
          <p:spPr>
            <a:xfrm>
              <a:off x="9204361"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47" name="矩形 46">
              <a:extLst>
                <a:ext uri="{FF2B5EF4-FFF2-40B4-BE49-F238E27FC236}">
                  <a16:creationId xmlns:a16="http://schemas.microsoft.com/office/drawing/2014/main" id="{4AE668E7-B1A6-4A35-BDC5-B16BB27A1335}"/>
                </a:ext>
              </a:extLst>
            </p:cNvPr>
            <p:cNvSpPr/>
            <p:nvPr/>
          </p:nvSpPr>
          <p:spPr>
            <a:xfrm>
              <a:off x="9465812"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8" name="矩形 47">
              <a:extLst>
                <a:ext uri="{FF2B5EF4-FFF2-40B4-BE49-F238E27FC236}">
                  <a16:creationId xmlns:a16="http://schemas.microsoft.com/office/drawing/2014/main" id="{DFC30D58-2492-4539-877E-01E9464128EE}"/>
                </a:ext>
              </a:extLst>
            </p:cNvPr>
            <p:cNvSpPr/>
            <p:nvPr/>
          </p:nvSpPr>
          <p:spPr>
            <a:xfrm>
              <a:off x="9727263"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9" name="矩形 48">
              <a:extLst>
                <a:ext uri="{FF2B5EF4-FFF2-40B4-BE49-F238E27FC236}">
                  <a16:creationId xmlns:a16="http://schemas.microsoft.com/office/drawing/2014/main" id="{DCCF63FC-B89A-4529-B225-C63ED83501DD}"/>
                </a:ext>
              </a:extLst>
            </p:cNvPr>
            <p:cNvSpPr/>
            <p:nvPr/>
          </p:nvSpPr>
          <p:spPr>
            <a:xfrm>
              <a:off x="9988714"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50" name="直接连接符 49">
              <a:extLst>
                <a:ext uri="{FF2B5EF4-FFF2-40B4-BE49-F238E27FC236}">
                  <a16:creationId xmlns:a16="http://schemas.microsoft.com/office/drawing/2014/main" id="{07A2130F-37DB-403D-90EB-6C93782F534C}"/>
                </a:ext>
              </a:extLst>
            </p:cNvPr>
            <p:cNvCxnSpPr/>
            <p:nvPr/>
          </p:nvCxnSpPr>
          <p:spPr>
            <a:xfrm flipH="1">
              <a:off x="7602094" y="5271458"/>
              <a:ext cx="1721991"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9CBD4ACC-90BB-49F3-B780-1DF358C79429}"/>
                </a:ext>
              </a:extLst>
            </p:cNvPr>
            <p:cNvSpPr/>
            <p:nvPr/>
          </p:nvSpPr>
          <p:spPr>
            <a:xfrm>
              <a:off x="9082436" y="1587250"/>
              <a:ext cx="481869"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52" name="矩形 51">
              <a:extLst>
                <a:ext uri="{FF2B5EF4-FFF2-40B4-BE49-F238E27FC236}">
                  <a16:creationId xmlns:a16="http://schemas.microsoft.com/office/drawing/2014/main" id="{F02BC43F-2B00-41C7-850F-014EBBCC9A3F}"/>
                </a:ext>
              </a:extLst>
            </p:cNvPr>
            <p:cNvSpPr/>
            <p:nvPr/>
          </p:nvSpPr>
          <p:spPr>
            <a:xfrm>
              <a:off x="9625696" y="1594413"/>
              <a:ext cx="44278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53" name="矩形 52">
              <a:extLst>
                <a:ext uri="{FF2B5EF4-FFF2-40B4-BE49-F238E27FC236}">
                  <a16:creationId xmlns:a16="http://schemas.microsoft.com/office/drawing/2014/main" id="{287D9806-4643-46AF-8D9B-05B55B93934B}"/>
                </a:ext>
              </a:extLst>
            </p:cNvPr>
            <p:cNvSpPr/>
            <p:nvPr/>
          </p:nvSpPr>
          <p:spPr>
            <a:xfrm>
              <a:off x="9907090" y="1594413"/>
              <a:ext cx="41593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54" name="矩形 53">
              <a:extLst>
                <a:ext uri="{FF2B5EF4-FFF2-40B4-BE49-F238E27FC236}">
                  <a16:creationId xmlns:a16="http://schemas.microsoft.com/office/drawing/2014/main" id="{8F28C7B8-F6F8-4E0E-BF16-65A562AE2F0B}"/>
                </a:ext>
              </a:extLst>
            </p:cNvPr>
            <p:cNvSpPr/>
            <p:nvPr/>
          </p:nvSpPr>
          <p:spPr>
            <a:xfrm>
              <a:off x="9423272"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55" name="矩形 54">
              <a:extLst>
                <a:ext uri="{FF2B5EF4-FFF2-40B4-BE49-F238E27FC236}">
                  <a16:creationId xmlns:a16="http://schemas.microsoft.com/office/drawing/2014/main" id="{CF13AB57-C061-4968-823B-27A34F5907DC}"/>
                </a:ext>
              </a:extLst>
            </p:cNvPr>
            <p:cNvSpPr/>
            <p:nvPr/>
          </p:nvSpPr>
          <p:spPr>
            <a:xfrm>
              <a:off x="9353007" y="5764653"/>
              <a:ext cx="1561290" cy="342241"/>
            </a:xfrm>
            <a:prstGeom prst="rect">
              <a:avLst/>
            </a:prstGeom>
          </p:spPr>
          <p:txBody>
            <a:bodyPr wrap="square">
              <a:spAutoFit/>
            </a:bodyPr>
            <a:lstStyle/>
            <a:p>
              <a:pPr algn="ctr"/>
              <a:r>
                <a:rPr lang="en-US" altLang="zh-CN" sz="1600" dirty="0">
                  <a:latin typeface="+mn-ea"/>
                  <a:cs typeface="Times New Roman" panose="02020603050405020304" pitchFamily="18" charset="0"/>
                </a:rPr>
                <a:t>CRC</a:t>
              </a:r>
              <a:r>
                <a:rPr lang="zh-CN" altLang="en-US" sz="1600" dirty="0">
                  <a:latin typeface="+mn-ea"/>
                  <a:cs typeface="Times New Roman" panose="02020603050405020304" pitchFamily="18" charset="0"/>
                </a:rPr>
                <a:t>校验码</a:t>
              </a:r>
              <a:endParaRPr lang="zh-CN" altLang="en-US" sz="1600" baseline="-25000" dirty="0">
                <a:latin typeface="+mn-ea"/>
                <a:cs typeface="Times New Roman" panose="02020603050405020304" pitchFamily="18" charset="0"/>
              </a:endParaRPr>
            </a:p>
          </p:txBody>
        </p:sp>
        <p:sp>
          <p:nvSpPr>
            <p:cNvPr id="56" name="矩形 55">
              <a:extLst>
                <a:ext uri="{FF2B5EF4-FFF2-40B4-BE49-F238E27FC236}">
                  <a16:creationId xmlns:a16="http://schemas.microsoft.com/office/drawing/2014/main" id="{39D13EAF-8779-4E5A-B389-31872E037FD4}"/>
                </a:ext>
              </a:extLst>
            </p:cNvPr>
            <p:cNvSpPr/>
            <p:nvPr/>
          </p:nvSpPr>
          <p:spPr>
            <a:xfrm>
              <a:off x="8946618"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57" name="矩形 56">
              <a:extLst>
                <a:ext uri="{FF2B5EF4-FFF2-40B4-BE49-F238E27FC236}">
                  <a16:creationId xmlns:a16="http://schemas.microsoft.com/office/drawing/2014/main" id="{052DDC3E-824F-4165-BFD1-4A062CCAFBAC}"/>
                </a:ext>
              </a:extLst>
            </p:cNvPr>
            <p:cNvSpPr/>
            <p:nvPr/>
          </p:nvSpPr>
          <p:spPr>
            <a:xfrm>
              <a:off x="6450379" y="1213718"/>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解码</a:t>
              </a:r>
              <a:endParaRPr lang="zh-CN" altLang="en-US" sz="1600" baseline="-25000" dirty="0">
                <a:latin typeface="+mn-ea"/>
                <a:cs typeface="Times New Roman" panose="02020603050405020304" pitchFamily="18" charset="0"/>
              </a:endParaRPr>
            </a:p>
          </p:txBody>
        </p:sp>
        <p:sp>
          <p:nvSpPr>
            <p:cNvPr id="58" name="矩形 57">
              <a:extLst>
                <a:ext uri="{FF2B5EF4-FFF2-40B4-BE49-F238E27FC236}">
                  <a16:creationId xmlns:a16="http://schemas.microsoft.com/office/drawing/2014/main" id="{957A0000-0B28-44E7-8D87-58782B8790BC}"/>
                </a:ext>
              </a:extLst>
            </p:cNvPr>
            <p:cNvSpPr/>
            <p:nvPr/>
          </p:nvSpPr>
          <p:spPr>
            <a:xfrm>
              <a:off x="8352342" y="767241"/>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接收方</a:t>
              </a:r>
              <a:endParaRPr lang="zh-CN" altLang="en-US" sz="1600" b="1" baseline="-25000" dirty="0">
                <a:latin typeface="+mn-ea"/>
                <a:cs typeface="Times New Roman" panose="02020603050405020304" pitchFamily="18" charset="0"/>
              </a:endParaRPr>
            </a:p>
          </p:txBody>
        </p:sp>
        <p:sp>
          <p:nvSpPr>
            <p:cNvPr id="59" name="矩形 58">
              <a:extLst>
                <a:ext uri="{FF2B5EF4-FFF2-40B4-BE49-F238E27FC236}">
                  <a16:creationId xmlns:a16="http://schemas.microsoft.com/office/drawing/2014/main" id="{C1141EFB-3310-4219-B9D7-DEC1A6B11EEE}"/>
                </a:ext>
              </a:extLst>
            </p:cNvPr>
            <p:cNvSpPr/>
            <p:nvPr/>
          </p:nvSpPr>
          <p:spPr>
            <a:xfrm>
              <a:off x="5704864"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0" name="矩形 59">
              <a:extLst>
                <a:ext uri="{FF2B5EF4-FFF2-40B4-BE49-F238E27FC236}">
                  <a16:creationId xmlns:a16="http://schemas.microsoft.com/office/drawing/2014/main" id="{F1B5BDBF-A9D7-4E60-A468-AA399C6BBF50}"/>
                </a:ext>
              </a:extLst>
            </p:cNvPr>
            <p:cNvSpPr/>
            <p:nvPr/>
          </p:nvSpPr>
          <p:spPr>
            <a:xfrm>
              <a:off x="5968095"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1" name="矩形 60">
              <a:extLst>
                <a:ext uri="{FF2B5EF4-FFF2-40B4-BE49-F238E27FC236}">
                  <a16:creationId xmlns:a16="http://schemas.microsoft.com/office/drawing/2014/main" id="{F9D71C28-7EC0-424C-B634-E9C87F6BBB8D}"/>
                </a:ext>
              </a:extLst>
            </p:cNvPr>
            <p:cNvSpPr/>
            <p:nvPr/>
          </p:nvSpPr>
          <p:spPr>
            <a:xfrm>
              <a:off x="6219171"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2" name="矩形 61">
              <a:extLst>
                <a:ext uri="{FF2B5EF4-FFF2-40B4-BE49-F238E27FC236}">
                  <a16:creationId xmlns:a16="http://schemas.microsoft.com/office/drawing/2014/main" id="{DE66B998-F786-46A7-A8DE-69C70059F39D}"/>
                </a:ext>
              </a:extLst>
            </p:cNvPr>
            <p:cNvSpPr/>
            <p:nvPr/>
          </p:nvSpPr>
          <p:spPr>
            <a:xfrm>
              <a:off x="5645057" y="3734326"/>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63" name="矩形 62">
              <a:extLst>
                <a:ext uri="{FF2B5EF4-FFF2-40B4-BE49-F238E27FC236}">
                  <a16:creationId xmlns:a16="http://schemas.microsoft.com/office/drawing/2014/main" id="{AFE6639E-DE2A-442C-ABC4-655665E2D441}"/>
                </a:ext>
              </a:extLst>
            </p:cNvPr>
            <p:cNvSpPr/>
            <p:nvPr/>
          </p:nvSpPr>
          <p:spPr>
            <a:xfrm>
              <a:off x="6090082" y="3741444"/>
              <a:ext cx="499789"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64" name="矩形 63">
              <a:extLst>
                <a:ext uri="{FF2B5EF4-FFF2-40B4-BE49-F238E27FC236}">
                  <a16:creationId xmlns:a16="http://schemas.microsoft.com/office/drawing/2014/main" id="{B5580D90-3783-46E4-AC16-C74F437E5E5F}"/>
                </a:ext>
              </a:extLst>
            </p:cNvPr>
            <p:cNvSpPr/>
            <p:nvPr/>
          </p:nvSpPr>
          <p:spPr>
            <a:xfrm>
              <a:off x="5823583" y="3741387"/>
              <a:ext cx="544405"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65" name="矩形 64">
              <a:extLst>
                <a:ext uri="{FF2B5EF4-FFF2-40B4-BE49-F238E27FC236}">
                  <a16:creationId xmlns:a16="http://schemas.microsoft.com/office/drawing/2014/main" id="{E4B9C547-6D8D-406B-BA9F-AB0E66BD8216}"/>
                </a:ext>
              </a:extLst>
            </p:cNvPr>
            <p:cNvSpPr/>
            <p:nvPr/>
          </p:nvSpPr>
          <p:spPr>
            <a:xfrm>
              <a:off x="5438832"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66" name="直接箭头连接符 65">
              <a:extLst>
                <a:ext uri="{FF2B5EF4-FFF2-40B4-BE49-F238E27FC236}">
                  <a16:creationId xmlns:a16="http://schemas.microsoft.com/office/drawing/2014/main" id="{39F0F7F3-0BE4-43CA-9787-7D53E9D80A2B}"/>
                </a:ext>
              </a:extLst>
            </p:cNvPr>
            <p:cNvCxnSpPr>
              <a:stCxn id="10" idx="3"/>
              <a:endCxn id="65" idx="1"/>
            </p:cNvCxnSpPr>
            <p:nvPr/>
          </p:nvCxnSpPr>
          <p:spPr>
            <a:xfrm>
              <a:off x="4468758" y="3953400"/>
              <a:ext cx="9700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8B61756D-6468-4A5F-8A8F-907C53A4206C}"/>
                </a:ext>
              </a:extLst>
            </p:cNvPr>
            <p:cNvCxnSpPr/>
            <p:nvPr/>
          </p:nvCxnSpPr>
          <p:spPr>
            <a:xfrm flipH="1">
              <a:off x="6478038" y="3953400"/>
              <a:ext cx="9827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E83FE9D9-8B79-43C0-93F1-946075237C80}"/>
                </a:ext>
              </a:extLst>
            </p:cNvPr>
            <p:cNvSpPr/>
            <p:nvPr/>
          </p:nvSpPr>
          <p:spPr>
            <a:xfrm>
              <a:off x="5371674" y="3734326"/>
              <a:ext cx="412400"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69" name="矩形 68">
              <a:extLst>
                <a:ext uri="{FF2B5EF4-FFF2-40B4-BE49-F238E27FC236}">
                  <a16:creationId xmlns:a16="http://schemas.microsoft.com/office/drawing/2014/main" id="{C4A5C639-D5C8-48C5-B49D-9474901B447B}"/>
                </a:ext>
              </a:extLst>
            </p:cNvPr>
            <p:cNvSpPr/>
            <p:nvPr/>
          </p:nvSpPr>
          <p:spPr>
            <a:xfrm>
              <a:off x="7478542" y="3733857"/>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解码电路</a:t>
              </a:r>
              <a:endParaRPr lang="en-US" altLang="zh-CN" sz="1600" dirty="0">
                <a:solidFill>
                  <a:schemeClr val="tx1"/>
                </a:solidFill>
                <a:latin typeface="+mn-ea"/>
              </a:endParaRPr>
            </a:p>
          </p:txBody>
        </p:sp>
        <p:sp>
          <p:nvSpPr>
            <p:cNvPr id="70" name="矩形 69">
              <a:extLst>
                <a:ext uri="{FF2B5EF4-FFF2-40B4-BE49-F238E27FC236}">
                  <a16:creationId xmlns:a16="http://schemas.microsoft.com/office/drawing/2014/main" id="{B2C21B94-7C7B-4376-B177-03ACFF0A378D}"/>
                </a:ext>
              </a:extLst>
            </p:cNvPr>
            <p:cNvSpPr/>
            <p:nvPr/>
          </p:nvSpPr>
          <p:spPr>
            <a:xfrm>
              <a:off x="7934281" y="3075014"/>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1" name="矩形 70">
              <a:extLst>
                <a:ext uri="{FF2B5EF4-FFF2-40B4-BE49-F238E27FC236}">
                  <a16:creationId xmlns:a16="http://schemas.microsoft.com/office/drawing/2014/main" id="{C6D53781-1336-4E4B-B079-8447B5936E76}"/>
                </a:ext>
              </a:extLst>
            </p:cNvPr>
            <p:cNvSpPr/>
            <p:nvPr/>
          </p:nvSpPr>
          <p:spPr>
            <a:xfrm>
              <a:off x="8197512"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2" name="矩形 71">
              <a:extLst>
                <a:ext uri="{FF2B5EF4-FFF2-40B4-BE49-F238E27FC236}">
                  <a16:creationId xmlns:a16="http://schemas.microsoft.com/office/drawing/2014/main" id="{5AD47931-CC39-453D-BD3D-F997D536BAE6}"/>
                </a:ext>
              </a:extLst>
            </p:cNvPr>
            <p:cNvSpPr/>
            <p:nvPr/>
          </p:nvSpPr>
          <p:spPr>
            <a:xfrm>
              <a:off x="8448588"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3" name="矩形 72">
              <a:extLst>
                <a:ext uri="{FF2B5EF4-FFF2-40B4-BE49-F238E27FC236}">
                  <a16:creationId xmlns:a16="http://schemas.microsoft.com/office/drawing/2014/main" id="{54EAB99A-B530-44F9-9E57-0EF20EA39802}"/>
                </a:ext>
              </a:extLst>
            </p:cNvPr>
            <p:cNvSpPr/>
            <p:nvPr/>
          </p:nvSpPr>
          <p:spPr>
            <a:xfrm>
              <a:off x="8136140" y="3010263"/>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74" name="矩形 73">
              <a:extLst>
                <a:ext uri="{FF2B5EF4-FFF2-40B4-BE49-F238E27FC236}">
                  <a16:creationId xmlns:a16="http://schemas.microsoft.com/office/drawing/2014/main" id="{EB93154A-0D80-4C84-A5A1-B0C3AD1E76F5}"/>
                </a:ext>
              </a:extLst>
            </p:cNvPr>
            <p:cNvSpPr/>
            <p:nvPr/>
          </p:nvSpPr>
          <p:spPr>
            <a:xfrm>
              <a:off x="8384967" y="3035622"/>
              <a:ext cx="403896" cy="373354"/>
            </a:xfrm>
            <a:prstGeom prst="rect">
              <a:avLst/>
            </a:prstGeom>
          </p:spPr>
          <p:txBody>
            <a:bodyPr wrap="square">
              <a:spAutoFit/>
            </a:bodyPr>
            <a:lstStyle/>
            <a:p>
              <a:pPr algn="ctr"/>
              <a:r>
                <a:rPr lang="en-US" altLang="zh-CN" dirty="0">
                  <a:latin typeface="+mn-ea"/>
                  <a:cs typeface="Times New Roman" panose="02020603050405020304" pitchFamily="18" charset="0"/>
                </a:rPr>
                <a:t>s</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75" name="矩形 74">
              <a:extLst>
                <a:ext uri="{FF2B5EF4-FFF2-40B4-BE49-F238E27FC236}">
                  <a16:creationId xmlns:a16="http://schemas.microsoft.com/office/drawing/2014/main" id="{1E9B6F3D-CDB0-48D7-96C3-38986F951B3F}"/>
                </a:ext>
              </a:extLst>
            </p:cNvPr>
            <p:cNvSpPr/>
            <p:nvPr/>
          </p:nvSpPr>
          <p:spPr>
            <a:xfrm>
              <a:off x="7895756" y="3036590"/>
              <a:ext cx="373820" cy="373354"/>
            </a:xfrm>
            <a:prstGeom prst="rect">
              <a:avLst/>
            </a:prstGeom>
          </p:spPr>
          <p:txBody>
            <a:bodyPr wrap="square">
              <a:spAutoFit/>
            </a:bodyPr>
            <a:lstStyle/>
            <a:p>
              <a:pPr algn="ctr"/>
              <a:r>
                <a:rPr lang="en-US" altLang="zh-CN" dirty="0" err="1">
                  <a:latin typeface="+mn-ea"/>
                  <a:cs typeface="Times New Roman" panose="02020603050405020304" pitchFamily="18" charset="0"/>
                </a:rPr>
                <a:t>s</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DED8F91A-5EC4-4F6C-BB8B-3967D86079C3}"/>
                </a:ext>
              </a:extLst>
            </p:cNvPr>
            <p:cNvCxnSpPr>
              <a:stCxn id="110" idx="1"/>
            </p:cNvCxnSpPr>
            <p:nvPr/>
          </p:nvCxnSpPr>
          <p:spPr>
            <a:xfrm flipH="1">
              <a:off x="3584967" y="5574391"/>
              <a:ext cx="5604626"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0506FE3F-3914-40AA-A4A6-8BD47A77F963}"/>
                </a:ext>
              </a:extLst>
            </p:cNvPr>
            <p:cNvCxnSpPr/>
            <p:nvPr/>
          </p:nvCxnSpPr>
          <p:spPr>
            <a:xfrm flipV="1">
              <a:off x="9324085" y="3030857"/>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18D5652C-5FA7-40DC-A1A0-201A3CBE0098}"/>
                </a:ext>
              </a:extLst>
            </p:cNvPr>
            <p:cNvCxnSpPr/>
            <p:nvPr/>
          </p:nvCxnSpPr>
          <p:spPr>
            <a:xfrm flipV="1">
              <a:off x="9585536"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C35DA5A4-FBE9-4D59-9BDD-4CEF3C5892B0}"/>
                </a:ext>
              </a:extLst>
            </p:cNvPr>
            <p:cNvCxnSpPr/>
            <p:nvPr/>
          </p:nvCxnSpPr>
          <p:spPr>
            <a:xfrm flipV="1">
              <a:off x="9846987" y="3021462"/>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0225F9F6-01AB-454F-B41F-2A778588672B}"/>
                </a:ext>
              </a:extLst>
            </p:cNvPr>
            <p:cNvCxnSpPr/>
            <p:nvPr/>
          </p:nvCxnSpPr>
          <p:spPr>
            <a:xfrm flipV="1">
              <a:off x="10108438"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1F5231F-98B8-4D3D-B206-19B4C792E669}"/>
                </a:ext>
              </a:extLst>
            </p:cNvPr>
            <p:cNvCxnSpPr/>
            <p:nvPr/>
          </p:nvCxnSpPr>
          <p:spPr>
            <a:xfrm flipV="1">
              <a:off x="8321299" y="4184048"/>
              <a:ext cx="0" cy="67593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AC620919-2813-4CB2-A255-E85AA148E460}"/>
                </a:ext>
              </a:extLst>
            </p:cNvPr>
            <p:cNvCxnSpPr/>
            <p:nvPr/>
          </p:nvCxnSpPr>
          <p:spPr>
            <a:xfrm flipV="1">
              <a:off x="8565437" y="4184049"/>
              <a:ext cx="0" cy="540525"/>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1130091-94A2-4CA0-BCF0-74AD38970F3D}"/>
                </a:ext>
              </a:extLst>
            </p:cNvPr>
            <p:cNvCxnSpPr/>
            <p:nvPr/>
          </p:nvCxnSpPr>
          <p:spPr>
            <a:xfrm flipV="1">
              <a:off x="8809575" y="4184049"/>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F0ED1F7-3DB8-4D9B-B8BA-AF382BFFD151}"/>
                </a:ext>
              </a:extLst>
            </p:cNvPr>
            <p:cNvCxnSpPr/>
            <p:nvPr/>
          </p:nvCxnSpPr>
          <p:spPr>
            <a:xfrm flipV="1">
              <a:off x="9053714" y="4184049"/>
              <a:ext cx="0" cy="267083"/>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6D187346-C305-4D1F-BA47-8544A5B9611E}"/>
                </a:ext>
              </a:extLst>
            </p:cNvPr>
            <p:cNvCxnSpPr/>
            <p:nvPr/>
          </p:nvCxnSpPr>
          <p:spPr>
            <a:xfrm flipV="1">
              <a:off x="7588885" y="4184048"/>
              <a:ext cx="0" cy="108741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23835E4D-0BE5-4488-9D3D-B69DE95754FE}"/>
                </a:ext>
              </a:extLst>
            </p:cNvPr>
            <p:cNvCxnSpPr/>
            <p:nvPr/>
          </p:nvCxnSpPr>
          <p:spPr>
            <a:xfrm flipV="1">
              <a:off x="7833023" y="4184049"/>
              <a:ext cx="0" cy="95068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0A7FA270-C056-4927-81B0-A04769CB4076}"/>
                </a:ext>
              </a:extLst>
            </p:cNvPr>
            <p:cNvCxnSpPr/>
            <p:nvPr/>
          </p:nvCxnSpPr>
          <p:spPr>
            <a:xfrm flipV="1">
              <a:off x="8077161" y="4184048"/>
              <a:ext cx="0" cy="81396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2041159-F9C3-4D47-96D0-02EBED03F30B}"/>
                </a:ext>
              </a:extLst>
            </p:cNvPr>
            <p:cNvCxnSpPr/>
            <p:nvPr/>
          </p:nvCxnSpPr>
          <p:spPr>
            <a:xfrm flipH="1">
              <a:off x="7833023" y="5134737"/>
              <a:ext cx="175251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CD8EF17-11F7-4A6A-881B-C6BCC066A567}"/>
                </a:ext>
              </a:extLst>
            </p:cNvPr>
            <p:cNvCxnSpPr/>
            <p:nvPr/>
          </p:nvCxnSpPr>
          <p:spPr>
            <a:xfrm flipH="1">
              <a:off x="8077161" y="4998016"/>
              <a:ext cx="1780027"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B00A3568-6DAB-49DB-B441-26A1DED4D4A7}"/>
                </a:ext>
              </a:extLst>
            </p:cNvPr>
            <p:cNvCxnSpPr/>
            <p:nvPr/>
          </p:nvCxnSpPr>
          <p:spPr>
            <a:xfrm flipH="1">
              <a:off x="8328411" y="4861295"/>
              <a:ext cx="1780027"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60919B6-DD03-4AC8-9151-E847DC34569B}"/>
                </a:ext>
              </a:extLst>
            </p:cNvPr>
            <p:cNvCxnSpPr/>
            <p:nvPr/>
          </p:nvCxnSpPr>
          <p:spPr>
            <a:xfrm flipH="1">
              <a:off x="8568565" y="4724574"/>
              <a:ext cx="1791133" cy="0"/>
            </a:xfrm>
            <a:prstGeom prst="line">
              <a:avLst/>
            </a:prstGeom>
            <a:ln w="28575">
              <a:solidFill>
                <a:schemeClr val="tx1"/>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9D89E72-4A96-488E-B6BD-80CF86FDC9F4}"/>
                </a:ext>
              </a:extLst>
            </p:cNvPr>
            <p:cNvCxnSpPr/>
            <p:nvPr/>
          </p:nvCxnSpPr>
          <p:spPr>
            <a:xfrm flipH="1">
              <a:off x="8800116" y="4587853"/>
              <a:ext cx="1839116" cy="0"/>
            </a:xfrm>
            <a:prstGeom prst="line">
              <a:avLst/>
            </a:prstGeom>
            <a:ln w="28575">
              <a:solidFill>
                <a:schemeClr val="tx1"/>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C67A86A-BEB6-475B-9FB9-05900CAE079A}"/>
                </a:ext>
              </a:extLst>
            </p:cNvPr>
            <p:cNvCxnSpPr/>
            <p:nvPr/>
          </p:nvCxnSpPr>
          <p:spPr>
            <a:xfrm flipH="1">
              <a:off x="9053715" y="4451132"/>
              <a:ext cx="1824633" cy="0"/>
            </a:xfrm>
            <a:prstGeom prst="line">
              <a:avLst/>
            </a:prstGeom>
            <a:ln w="28575">
              <a:solidFill>
                <a:schemeClr val="tx1"/>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B4CCEA0-253A-4262-9DF5-F006A75B96ED}"/>
                </a:ext>
              </a:extLst>
            </p:cNvPr>
            <p:cNvCxnSpPr/>
            <p:nvPr/>
          </p:nvCxnSpPr>
          <p:spPr>
            <a:xfrm flipV="1">
              <a:off x="10372338" y="4724574"/>
              <a:ext cx="0" cy="687822"/>
            </a:xfrm>
            <a:prstGeom prst="straightConnector1">
              <a:avLst/>
            </a:prstGeom>
            <a:ln w="28575" cap="sq">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1D7B455D-E2F6-4A42-BC51-C774B8872030}"/>
                </a:ext>
              </a:extLst>
            </p:cNvPr>
            <p:cNvCxnSpPr/>
            <p:nvPr/>
          </p:nvCxnSpPr>
          <p:spPr>
            <a:xfrm flipV="1">
              <a:off x="10631699" y="4587853"/>
              <a:ext cx="0" cy="824544"/>
            </a:xfrm>
            <a:prstGeom prst="straightConnector1">
              <a:avLst/>
            </a:prstGeom>
            <a:ln w="28575" cap="sq">
              <a:solidFill>
                <a:schemeClr val="tx1"/>
              </a:solidFill>
              <a:prstDash val="solid"/>
              <a:beve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1B87568-5076-44F6-A095-5AC91F6191E7}"/>
                </a:ext>
              </a:extLst>
            </p:cNvPr>
            <p:cNvCxnSpPr/>
            <p:nvPr/>
          </p:nvCxnSpPr>
          <p:spPr>
            <a:xfrm flipV="1">
              <a:off x="10882333" y="4451132"/>
              <a:ext cx="0" cy="961265"/>
            </a:xfrm>
            <a:prstGeom prst="straightConnector1">
              <a:avLst/>
            </a:prstGeom>
            <a:ln w="28575" cap="sq">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D3491B48-A762-476C-B877-5D009C6A2942}"/>
                </a:ext>
              </a:extLst>
            </p:cNvPr>
            <p:cNvCxnSpPr/>
            <p:nvPr/>
          </p:nvCxnSpPr>
          <p:spPr>
            <a:xfrm rot="5400000" flipV="1">
              <a:off x="10574240" y="22517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8B63F636-D2FE-47D0-9EBA-0623449A2EC5}"/>
                </a:ext>
              </a:extLst>
            </p:cNvPr>
            <p:cNvCxnSpPr/>
            <p:nvPr/>
          </p:nvCxnSpPr>
          <p:spPr>
            <a:xfrm rot="5400000" flipV="1">
              <a:off x="10574240" y="24424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DEFD3BED-0F90-4A18-8159-A25EAAB33D03}"/>
                </a:ext>
              </a:extLst>
            </p:cNvPr>
            <p:cNvCxnSpPr/>
            <p:nvPr/>
          </p:nvCxnSpPr>
          <p:spPr>
            <a:xfrm rot="5400000" flipV="1">
              <a:off x="10574240" y="26331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1F770BB0-BC25-4283-AA18-D3731F6323A3}"/>
                </a:ext>
              </a:extLst>
            </p:cNvPr>
            <p:cNvGrpSpPr/>
            <p:nvPr/>
          </p:nvGrpSpPr>
          <p:grpSpPr>
            <a:xfrm>
              <a:off x="9324085" y="1947454"/>
              <a:ext cx="784353" cy="389318"/>
              <a:chOff x="9371710" y="1947453"/>
              <a:chExt cx="784353" cy="2410673"/>
            </a:xfrm>
          </p:grpSpPr>
          <p:cxnSp>
            <p:nvCxnSpPr>
              <p:cNvPr id="124" name="直接箭头连接符 123">
                <a:extLst>
                  <a:ext uri="{FF2B5EF4-FFF2-40B4-BE49-F238E27FC236}">
                    <a16:creationId xmlns:a16="http://schemas.microsoft.com/office/drawing/2014/main" id="{3C32F1F3-D3C4-4150-83AF-4B875C6AC138}"/>
                  </a:ext>
                </a:extLst>
              </p:cNvPr>
              <p:cNvCxnSpPr/>
              <p:nvPr/>
            </p:nvCxnSpPr>
            <p:spPr>
              <a:xfrm flipV="1">
                <a:off x="9371710" y="196202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70ABF2D-C672-4E95-8296-FD2964D1707D}"/>
                  </a:ext>
                </a:extLst>
              </p:cNvPr>
              <p:cNvCxnSpPr/>
              <p:nvPr/>
            </p:nvCxnSpPr>
            <p:spPr>
              <a:xfrm flipV="1">
                <a:off x="9633161"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0350DB6B-EF12-4327-8E6D-A1AD9DB3F9CD}"/>
                  </a:ext>
                </a:extLst>
              </p:cNvPr>
              <p:cNvCxnSpPr/>
              <p:nvPr/>
            </p:nvCxnSpPr>
            <p:spPr>
              <a:xfrm flipV="1">
                <a:off x="9894612" y="1952625"/>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EFB5D8A2-6A07-47CE-9D02-186A4D0D1911}"/>
                  </a:ext>
                </a:extLst>
              </p:cNvPr>
              <p:cNvCxnSpPr/>
              <p:nvPr/>
            </p:nvCxnSpPr>
            <p:spPr>
              <a:xfrm flipV="1">
                <a:off x="10156063"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cxnSp>
          <p:nvCxnSpPr>
            <p:cNvPr id="101" name="直接箭头连接符 100">
              <a:extLst>
                <a:ext uri="{FF2B5EF4-FFF2-40B4-BE49-F238E27FC236}">
                  <a16:creationId xmlns:a16="http://schemas.microsoft.com/office/drawing/2014/main" id="{FAD9448B-9150-42DD-9D56-9DF48E6CB001}"/>
                </a:ext>
              </a:extLst>
            </p:cNvPr>
            <p:cNvCxnSpPr/>
            <p:nvPr/>
          </p:nvCxnSpPr>
          <p:spPr>
            <a:xfrm flipV="1">
              <a:off x="8328411" y="3391625"/>
              <a:ext cx="0" cy="330547"/>
            </a:xfrm>
            <a:prstGeom prst="straightConnector1">
              <a:avLst/>
            </a:prstGeom>
            <a:ln w="76200"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7D053538-6DF8-4B44-9495-327E58FC99ED}"/>
                </a:ext>
              </a:extLst>
            </p:cNvPr>
            <p:cNvCxnSpPr/>
            <p:nvPr/>
          </p:nvCxnSpPr>
          <p:spPr>
            <a:xfrm flipV="1">
              <a:off x="8318886" y="2668031"/>
              <a:ext cx="0" cy="361024"/>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B5B9A20B-A198-401A-9AD9-34378568B991}"/>
                </a:ext>
              </a:extLst>
            </p:cNvPr>
            <p:cNvCxnSpPr/>
            <p:nvPr/>
          </p:nvCxnSpPr>
          <p:spPr>
            <a:xfrm flipH="1">
              <a:off x="8318888" y="2668030"/>
              <a:ext cx="717602" cy="0"/>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3DB1E97F-5A39-4360-B13A-68F7518F6205}"/>
                </a:ext>
              </a:extLst>
            </p:cNvPr>
            <p:cNvSpPr/>
            <p:nvPr/>
          </p:nvSpPr>
          <p:spPr>
            <a:xfrm>
              <a:off x="5214099" y="3472493"/>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生成多项式</a:t>
              </a:r>
              <a:endParaRPr lang="zh-CN" altLang="en-US" sz="1600" baseline="-25000" dirty="0">
                <a:latin typeface="+mn-ea"/>
                <a:cs typeface="Times New Roman" panose="02020603050405020304" pitchFamily="18" charset="0"/>
              </a:endParaRPr>
            </a:p>
          </p:txBody>
        </p:sp>
        <p:sp>
          <p:nvSpPr>
            <p:cNvPr id="105" name="矩形 104">
              <a:extLst>
                <a:ext uri="{FF2B5EF4-FFF2-40B4-BE49-F238E27FC236}">
                  <a16:creationId xmlns:a16="http://schemas.microsoft.com/office/drawing/2014/main" id="{BB73B06E-E44D-4775-B73E-3CF9C03BC83B}"/>
                </a:ext>
              </a:extLst>
            </p:cNvPr>
            <p:cNvSpPr/>
            <p:nvPr/>
          </p:nvSpPr>
          <p:spPr>
            <a:xfrm>
              <a:off x="5175789" y="5224178"/>
              <a:ext cx="1561290" cy="342241"/>
            </a:xfrm>
            <a:prstGeom prst="rect">
              <a:avLst/>
            </a:prstGeom>
          </p:spPr>
          <p:txBody>
            <a:bodyPr wrap="square">
              <a:spAutoFit/>
            </a:bodyPr>
            <a:lstStyle/>
            <a:p>
              <a:pPr algn="ctr"/>
              <a:r>
                <a:rPr lang="zh-CN" altLang="en-US" sz="1600" dirty="0">
                  <a:solidFill>
                    <a:srgbClr val="FF0000"/>
                  </a:solidFill>
                  <a:latin typeface="+mn-ea"/>
                  <a:cs typeface="Times New Roman" panose="02020603050405020304" pitchFamily="18" charset="0"/>
                </a:rPr>
                <a:t>不可靠传输</a:t>
              </a:r>
              <a:endParaRPr lang="zh-CN" altLang="en-US" sz="1600" baseline="-25000" dirty="0">
                <a:solidFill>
                  <a:srgbClr val="FF0000"/>
                </a:solidFill>
                <a:latin typeface="+mn-ea"/>
                <a:cs typeface="Times New Roman" panose="02020603050405020304" pitchFamily="18" charset="0"/>
              </a:endParaRPr>
            </a:p>
          </p:txBody>
        </p:sp>
        <p:sp>
          <p:nvSpPr>
            <p:cNvPr id="106" name="矩形 105">
              <a:extLst>
                <a:ext uri="{FF2B5EF4-FFF2-40B4-BE49-F238E27FC236}">
                  <a16:creationId xmlns:a16="http://schemas.microsoft.com/office/drawing/2014/main" id="{44D6C476-B1E5-454B-929C-A387C3BCDF99}"/>
                </a:ext>
              </a:extLst>
            </p:cNvPr>
            <p:cNvSpPr/>
            <p:nvPr/>
          </p:nvSpPr>
          <p:spPr>
            <a:xfrm>
              <a:off x="9056064" y="2345081"/>
              <a:ext cx="1303634" cy="663289"/>
            </a:xfrm>
            <a:prstGeom prst="rect">
              <a:avLst/>
            </a:prstGeom>
            <a:solidFill>
              <a:srgbClr val="BFE10E"/>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决策逻辑</a:t>
              </a:r>
              <a:endParaRPr lang="en-US" altLang="zh-CN" sz="1600" dirty="0">
                <a:solidFill>
                  <a:schemeClr val="tx1"/>
                </a:solidFill>
                <a:latin typeface="+mn-ea"/>
              </a:endParaRPr>
            </a:p>
          </p:txBody>
        </p:sp>
        <p:sp>
          <p:nvSpPr>
            <p:cNvPr id="107" name="矩形 106">
              <a:extLst>
                <a:ext uri="{FF2B5EF4-FFF2-40B4-BE49-F238E27FC236}">
                  <a16:creationId xmlns:a16="http://schemas.microsoft.com/office/drawing/2014/main" id="{008A28C2-C45B-4D5E-B009-A63A4C475C4F}"/>
                </a:ext>
              </a:extLst>
            </p:cNvPr>
            <p:cNvSpPr/>
            <p:nvPr/>
          </p:nvSpPr>
          <p:spPr>
            <a:xfrm>
              <a:off x="8596424" y="1996312"/>
              <a:ext cx="741499" cy="342241"/>
            </a:xfrm>
            <a:prstGeom prst="rect">
              <a:avLst/>
            </a:prstGeom>
          </p:spPr>
          <p:txBody>
            <a:bodyPr wrap="square">
              <a:spAutoFit/>
            </a:bodyPr>
            <a:lstStyle/>
            <a:p>
              <a:pPr algn="ctr"/>
              <a:r>
                <a:rPr lang="zh-CN" altLang="en-US" sz="1600" dirty="0">
                  <a:latin typeface="+mn-ea"/>
                  <a:cs typeface="Times New Roman" panose="02020603050405020304" pitchFamily="18" charset="0"/>
                </a:rPr>
                <a:t>接收</a:t>
              </a:r>
            </a:p>
          </p:txBody>
        </p:sp>
        <p:sp>
          <p:nvSpPr>
            <p:cNvPr id="108" name="矩形 107">
              <a:extLst>
                <a:ext uri="{FF2B5EF4-FFF2-40B4-BE49-F238E27FC236}">
                  <a16:creationId xmlns:a16="http://schemas.microsoft.com/office/drawing/2014/main" id="{F4833BCB-5530-409D-95BB-61F3EEA16552}"/>
                </a:ext>
              </a:extLst>
            </p:cNvPr>
            <p:cNvSpPr/>
            <p:nvPr/>
          </p:nvSpPr>
          <p:spPr>
            <a:xfrm>
              <a:off x="10746065" y="2406420"/>
              <a:ext cx="439296" cy="591143"/>
            </a:xfrm>
            <a:prstGeom prst="rect">
              <a:avLst/>
            </a:prstGeom>
          </p:spPr>
          <p:txBody>
            <a:bodyPr wrap="square">
              <a:spAutoFit/>
            </a:bodyPr>
            <a:lstStyle/>
            <a:p>
              <a:pPr algn="ctr"/>
              <a:r>
                <a:rPr lang="zh-CN" altLang="en-US" sz="1600" dirty="0">
                  <a:latin typeface="+mn-ea"/>
                  <a:cs typeface="Times New Roman" panose="02020603050405020304" pitchFamily="18" charset="0"/>
                </a:rPr>
                <a:t>拒绝</a:t>
              </a:r>
            </a:p>
          </p:txBody>
        </p:sp>
        <p:sp>
          <p:nvSpPr>
            <p:cNvPr id="109" name="矩形 108">
              <a:extLst>
                <a:ext uri="{FF2B5EF4-FFF2-40B4-BE49-F238E27FC236}">
                  <a16:creationId xmlns:a16="http://schemas.microsoft.com/office/drawing/2014/main" id="{042FDBC7-F7E1-4052-AB2B-A5810092D5E6}"/>
                </a:ext>
              </a:extLst>
            </p:cNvPr>
            <p:cNvSpPr/>
            <p:nvPr/>
          </p:nvSpPr>
          <p:spPr>
            <a:xfrm>
              <a:off x="7279569" y="3053071"/>
              <a:ext cx="689223" cy="373354"/>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110" name="矩形 109">
              <a:extLst>
                <a:ext uri="{FF2B5EF4-FFF2-40B4-BE49-F238E27FC236}">
                  <a16:creationId xmlns:a16="http://schemas.microsoft.com/office/drawing/2014/main" id="{8A54A3D0-7E7F-47DD-86C9-7FA20424B002}"/>
                </a:ext>
              </a:extLst>
            </p:cNvPr>
            <p:cNvSpPr/>
            <p:nvPr/>
          </p:nvSpPr>
          <p:spPr>
            <a:xfrm>
              <a:off x="9189593"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1" name="矩形 110">
              <a:extLst>
                <a:ext uri="{FF2B5EF4-FFF2-40B4-BE49-F238E27FC236}">
                  <a16:creationId xmlns:a16="http://schemas.microsoft.com/office/drawing/2014/main" id="{080BBB0F-52EF-4C93-B60C-E7806D5A227E}"/>
                </a:ext>
              </a:extLst>
            </p:cNvPr>
            <p:cNvSpPr/>
            <p:nvPr/>
          </p:nvSpPr>
          <p:spPr>
            <a:xfrm>
              <a:off x="9451044"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2" name="矩形 111">
              <a:extLst>
                <a:ext uri="{FF2B5EF4-FFF2-40B4-BE49-F238E27FC236}">
                  <a16:creationId xmlns:a16="http://schemas.microsoft.com/office/drawing/2014/main" id="{1DC5B54F-5338-4D19-980B-534D375AE1B7}"/>
                </a:ext>
              </a:extLst>
            </p:cNvPr>
            <p:cNvSpPr/>
            <p:nvPr/>
          </p:nvSpPr>
          <p:spPr>
            <a:xfrm>
              <a:off x="9712495"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3" name="矩形 112">
              <a:extLst>
                <a:ext uri="{FF2B5EF4-FFF2-40B4-BE49-F238E27FC236}">
                  <a16:creationId xmlns:a16="http://schemas.microsoft.com/office/drawing/2014/main" id="{5F36E544-9C4D-48C6-92BE-2B433E46615E}"/>
                </a:ext>
              </a:extLst>
            </p:cNvPr>
            <p:cNvSpPr/>
            <p:nvPr/>
          </p:nvSpPr>
          <p:spPr>
            <a:xfrm>
              <a:off x="9973946"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4" name="矩形 113">
              <a:extLst>
                <a:ext uri="{FF2B5EF4-FFF2-40B4-BE49-F238E27FC236}">
                  <a16:creationId xmlns:a16="http://schemas.microsoft.com/office/drawing/2014/main" id="{3804E30E-E524-42C9-ACF0-16B270BBF95C}"/>
                </a:ext>
              </a:extLst>
            </p:cNvPr>
            <p:cNvSpPr/>
            <p:nvPr/>
          </p:nvSpPr>
          <p:spPr>
            <a:xfrm>
              <a:off x="10242930" y="5416085"/>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5" name="矩形 114">
              <a:extLst>
                <a:ext uri="{FF2B5EF4-FFF2-40B4-BE49-F238E27FC236}">
                  <a16:creationId xmlns:a16="http://schemas.microsoft.com/office/drawing/2014/main" id="{44BAB525-0C11-4679-90DD-66666AA3EC1E}"/>
                </a:ext>
              </a:extLst>
            </p:cNvPr>
            <p:cNvSpPr/>
            <p:nvPr/>
          </p:nvSpPr>
          <p:spPr>
            <a:xfrm>
              <a:off x="10506161" y="5416085"/>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6" name="矩形 115">
              <a:extLst>
                <a:ext uri="{FF2B5EF4-FFF2-40B4-BE49-F238E27FC236}">
                  <a16:creationId xmlns:a16="http://schemas.microsoft.com/office/drawing/2014/main" id="{B880952C-96A9-490D-85FE-EAAE182ABB33}"/>
                </a:ext>
              </a:extLst>
            </p:cNvPr>
            <p:cNvSpPr/>
            <p:nvPr/>
          </p:nvSpPr>
          <p:spPr>
            <a:xfrm>
              <a:off x="10757237" y="5416085"/>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7" name="矩形 116">
              <a:extLst>
                <a:ext uri="{FF2B5EF4-FFF2-40B4-BE49-F238E27FC236}">
                  <a16:creationId xmlns:a16="http://schemas.microsoft.com/office/drawing/2014/main" id="{A3F5BF1F-C057-47FD-BE0D-D2B6EC939FC0}"/>
                </a:ext>
              </a:extLst>
            </p:cNvPr>
            <p:cNvSpPr/>
            <p:nvPr/>
          </p:nvSpPr>
          <p:spPr>
            <a:xfrm>
              <a:off x="9103055" y="5360351"/>
              <a:ext cx="413855" cy="373354"/>
            </a:xfrm>
            <a:prstGeom prst="rect">
              <a:avLst/>
            </a:prstGeom>
          </p:spPr>
          <p:txBody>
            <a:bodyPr wrap="square">
              <a:spAutoFit/>
            </a:bodyPr>
            <a:lstStyle/>
            <a:p>
              <a:pPr algn="ctr"/>
              <a:r>
                <a:rPr lang="en-US" altLang="zh-CN" dirty="0" err="1">
                  <a:latin typeface="+mn-ea"/>
                  <a:cs typeface="Times New Roman" panose="02020603050405020304" pitchFamily="18" charset="0"/>
                </a:rPr>
                <a:t>c</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118" name="矩形 117">
              <a:extLst>
                <a:ext uri="{FF2B5EF4-FFF2-40B4-BE49-F238E27FC236}">
                  <a16:creationId xmlns:a16="http://schemas.microsoft.com/office/drawing/2014/main" id="{B995BA3D-B7D8-4228-BA0C-DF105257A8BA}"/>
                </a:ext>
              </a:extLst>
            </p:cNvPr>
            <p:cNvSpPr/>
            <p:nvPr/>
          </p:nvSpPr>
          <p:spPr>
            <a:xfrm>
              <a:off x="9628713" y="5356639"/>
              <a:ext cx="425004"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119" name="矩形 118">
              <a:extLst>
                <a:ext uri="{FF2B5EF4-FFF2-40B4-BE49-F238E27FC236}">
                  <a16:creationId xmlns:a16="http://schemas.microsoft.com/office/drawing/2014/main" id="{F9D5FC05-E58F-4DB6-BE36-E8FE80FAA8CD}"/>
                </a:ext>
              </a:extLst>
            </p:cNvPr>
            <p:cNvSpPr/>
            <p:nvPr/>
          </p:nvSpPr>
          <p:spPr>
            <a:xfrm>
              <a:off x="9890935" y="5356639"/>
              <a:ext cx="474400"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0" name="矩形 119">
              <a:extLst>
                <a:ext uri="{FF2B5EF4-FFF2-40B4-BE49-F238E27FC236}">
                  <a16:creationId xmlns:a16="http://schemas.microsoft.com/office/drawing/2014/main" id="{462ACD7E-752A-4E02-9A06-4131EAC2850F}"/>
                </a:ext>
              </a:extLst>
            </p:cNvPr>
            <p:cNvSpPr/>
            <p:nvPr/>
          </p:nvSpPr>
          <p:spPr>
            <a:xfrm>
              <a:off x="9408504" y="5385638"/>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1" name="矩形 120">
              <a:extLst>
                <a:ext uri="{FF2B5EF4-FFF2-40B4-BE49-F238E27FC236}">
                  <a16:creationId xmlns:a16="http://schemas.microsoft.com/office/drawing/2014/main" id="{094CE181-D328-423D-8683-E1EC13551053}"/>
                </a:ext>
              </a:extLst>
            </p:cNvPr>
            <p:cNvSpPr/>
            <p:nvPr/>
          </p:nvSpPr>
          <p:spPr>
            <a:xfrm>
              <a:off x="10454043" y="5344601"/>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2" name="矩形 121">
              <a:extLst>
                <a:ext uri="{FF2B5EF4-FFF2-40B4-BE49-F238E27FC236}">
                  <a16:creationId xmlns:a16="http://schemas.microsoft.com/office/drawing/2014/main" id="{6D2311B9-0379-4308-894D-D14802F1A10B}"/>
                </a:ext>
              </a:extLst>
            </p:cNvPr>
            <p:cNvSpPr/>
            <p:nvPr/>
          </p:nvSpPr>
          <p:spPr>
            <a:xfrm>
              <a:off x="10622498" y="5382079"/>
              <a:ext cx="530885" cy="373354"/>
            </a:xfrm>
            <a:prstGeom prst="rect">
              <a:avLst/>
            </a:prstGeom>
          </p:spPr>
          <p:txBody>
            <a:bodyPr wrap="square">
              <a:spAutoFit/>
            </a:bodyPr>
            <a:lstStyle/>
            <a:p>
              <a:pPr algn="ctr"/>
              <a:r>
                <a:rPr lang="en-US" altLang="zh-CN" dirty="0">
                  <a:latin typeface="+mn-ea"/>
                  <a:cs typeface="Times New Roman" panose="02020603050405020304" pitchFamily="18" charset="0"/>
                </a:rPr>
                <a:t>d</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3" name="矩形 122">
              <a:extLst>
                <a:ext uri="{FF2B5EF4-FFF2-40B4-BE49-F238E27FC236}">
                  <a16:creationId xmlns:a16="http://schemas.microsoft.com/office/drawing/2014/main" id="{5EB93C75-40F7-4D4E-BC8A-CF1389E178B6}"/>
                </a:ext>
              </a:extLst>
            </p:cNvPr>
            <p:cNvSpPr/>
            <p:nvPr/>
          </p:nvSpPr>
          <p:spPr>
            <a:xfrm flipH="1">
              <a:off x="10131955" y="5389264"/>
              <a:ext cx="502538" cy="373354"/>
            </a:xfrm>
            <a:prstGeom prst="rect">
              <a:avLst/>
            </a:prstGeom>
          </p:spPr>
          <p:txBody>
            <a:bodyPr wrap="square">
              <a:spAutoFit/>
            </a:bodyPr>
            <a:lstStyle/>
            <a:p>
              <a:pPr algn="ctr"/>
              <a:r>
                <a:rPr lang="en-US" altLang="zh-CN" dirty="0" err="1">
                  <a:latin typeface="+mn-ea"/>
                  <a:cs typeface="Times New Roman" panose="02020603050405020304" pitchFamily="18" charset="0"/>
                </a:rPr>
                <a:t>d</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grpSp>
    </p:spTree>
    <p:extLst>
      <p:ext uri="{BB962C8B-B14F-4D97-AF65-F5344CB8AC3E}">
        <p14:creationId xmlns:p14="http://schemas.microsoft.com/office/powerpoint/2010/main" val="5411093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生成多项式</a:t>
            </a:r>
            <a:r>
              <a:rPr lang="en-US" altLang="zh-CN" dirty="0"/>
              <a:t>  Generator polynomial</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生成多项式特征</a:t>
            </a:r>
            <a:endParaRPr lang="en-US" altLang="zh-CN" b="1" dirty="0"/>
          </a:p>
          <a:p>
            <a:pPr lvl="1" eaLnBrk="1" hangingPunct="1">
              <a:lnSpc>
                <a:spcPct val="150000"/>
              </a:lnSpc>
            </a:pPr>
            <a:r>
              <a:rPr lang="zh-CN" altLang="en-US" sz="2400" dirty="0"/>
              <a:t>任意位发生错误都应使余数不为</a:t>
            </a:r>
            <a:r>
              <a:rPr lang="en-US" altLang="zh-CN" sz="2400" dirty="0"/>
              <a:t>0</a:t>
            </a:r>
          </a:p>
          <a:p>
            <a:pPr lvl="1" eaLnBrk="1" hangingPunct="1">
              <a:lnSpc>
                <a:spcPct val="150000"/>
              </a:lnSpc>
            </a:pPr>
            <a:r>
              <a:rPr lang="zh-CN" altLang="en-US" sz="2400" dirty="0"/>
              <a:t>不同位发生错误余数不同</a:t>
            </a:r>
          </a:p>
          <a:p>
            <a:pPr lvl="1" eaLnBrk="1" hangingPunct="1">
              <a:lnSpc>
                <a:spcPct val="150000"/>
              </a:lnSpc>
            </a:pPr>
            <a:r>
              <a:rPr lang="zh-CN" altLang="en-US" sz="2400" dirty="0"/>
              <a:t>余数左移一位继续作模</a:t>
            </a:r>
            <a:r>
              <a:rPr lang="en-US" altLang="zh-CN" sz="2400" dirty="0"/>
              <a:t>2</a:t>
            </a:r>
            <a:r>
              <a:rPr lang="zh-CN" altLang="en-US" sz="2400" dirty="0"/>
              <a:t>除，应使余数循环，</a:t>
            </a:r>
            <a:r>
              <a:rPr lang="zh-CN" altLang="en-US" sz="2400" b="1" dirty="0"/>
              <a:t>循环周期 </a:t>
            </a:r>
            <a:r>
              <a:rPr lang="en-US" altLang="zh-CN" sz="2400" dirty="0"/>
              <a:t>N=</a:t>
            </a:r>
            <a:r>
              <a:rPr lang="en-US" altLang="zh-CN" sz="2400" dirty="0" err="1"/>
              <a:t>k+r</a:t>
            </a:r>
            <a:r>
              <a:rPr lang="en-US" altLang="zh-CN" sz="2400" dirty="0"/>
              <a:t>  </a:t>
            </a:r>
            <a:r>
              <a:rPr lang="zh-CN" altLang="en-US" sz="2400" dirty="0"/>
              <a:t>？</a:t>
            </a:r>
            <a:endParaRPr lang="en-US" altLang="zh-CN" sz="2400" dirty="0"/>
          </a:p>
          <a:p>
            <a:pPr eaLnBrk="1" hangingPunct="1">
              <a:lnSpc>
                <a:spcPct val="150000"/>
              </a:lnSpc>
            </a:pPr>
            <a:r>
              <a:rPr lang="zh-CN" altLang="en-US" dirty="0"/>
              <a:t>如何产生生成多项式</a:t>
            </a:r>
            <a:endParaRPr lang="en-US" altLang="zh-CN" dirty="0"/>
          </a:p>
          <a:p>
            <a:pPr lvl="1" eaLnBrk="1" hangingPunct="1">
              <a:lnSpc>
                <a:spcPct val="150000"/>
              </a:lnSpc>
            </a:pPr>
            <a:r>
              <a:rPr lang="en-US" altLang="zh-CN" sz="2400" dirty="0"/>
              <a:t>(</a:t>
            </a:r>
            <a:r>
              <a:rPr lang="en-US" altLang="zh-CN" sz="2400" dirty="0" err="1"/>
              <a:t>n,k</a:t>
            </a:r>
            <a:r>
              <a:rPr lang="en-US" altLang="zh-CN" sz="2400" dirty="0"/>
              <a:t>)</a:t>
            </a:r>
            <a:r>
              <a:rPr lang="zh-CN" altLang="en-US" sz="2400" dirty="0"/>
              <a:t>码，将</a:t>
            </a:r>
            <a:r>
              <a:rPr lang="en-US" altLang="zh-CN" sz="2400" dirty="0"/>
              <a:t>X</a:t>
            </a:r>
            <a:r>
              <a:rPr lang="en-US" altLang="zh-CN" sz="2400" baseline="70000" dirty="0"/>
              <a:t>n</a:t>
            </a:r>
            <a:r>
              <a:rPr lang="en-US" altLang="zh-CN" sz="2400" dirty="0"/>
              <a:t>+1</a:t>
            </a:r>
            <a:r>
              <a:rPr lang="zh-CN" altLang="en-US" sz="2400" dirty="0"/>
              <a:t>分解为若干质因子   （模</a:t>
            </a:r>
            <a:r>
              <a:rPr lang="en-US" altLang="zh-CN" sz="2400" dirty="0"/>
              <a:t>2</a:t>
            </a:r>
            <a:r>
              <a:rPr lang="zh-CN" altLang="en-US" sz="2400" dirty="0"/>
              <a:t>的运算）</a:t>
            </a:r>
          </a:p>
          <a:p>
            <a:pPr lvl="1" eaLnBrk="1" hangingPunct="1">
              <a:lnSpc>
                <a:spcPct val="150000"/>
              </a:lnSpc>
            </a:pPr>
            <a:r>
              <a:rPr lang="zh-CN" altLang="en-US" sz="2400" dirty="0"/>
              <a:t>根据码距要求选择其中的因式或多个因式的乘积为生成多项式</a:t>
            </a:r>
          </a:p>
          <a:p>
            <a:endParaRPr lang="zh-CN" altLang="en-US" dirty="0"/>
          </a:p>
        </p:txBody>
      </p:sp>
    </p:spTree>
    <p:extLst>
      <p:ext uri="{BB962C8B-B14F-4D97-AF65-F5344CB8AC3E}">
        <p14:creationId xmlns:p14="http://schemas.microsoft.com/office/powerpoint/2010/main" val="5428822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生成多项式</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t>X</a:t>
            </a:r>
            <a:r>
              <a:rPr lang="en-US" altLang="zh-CN" baseline="50000" dirty="0"/>
              <a:t>7</a:t>
            </a:r>
            <a:r>
              <a:rPr lang="en-US" altLang="zh-CN" dirty="0"/>
              <a:t>+1 = (x+1) (x</a:t>
            </a:r>
            <a:r>
              <a:rPr lang="en-US" altLang="zh-CN" baseline="50000" dirty="0"/>
              <a:t>3</a:t>
            </a:r>
            <a:r>
              <a:rPr lang="en-US" altLang="zh-CN" dirty="0"/>
              <a:t>+x+1) (x</a:t>
            </a:r>
            <a:r>
              <a:rPr lang="en-US" altLang="zh-CN" baseline="50000" dirty="0"/>
              <a:t>3</a:t>
            </a:r>
            <a:r>
              <a:rPr lang="en-US" altLang="zh-CN" dirty="0"/>
              <a:t>+x</a:t>
            </a:r>
            <a:r>
              <a:rPr lang="en-US" altLang="zh-CN" baseline="50000" dirty="0"/>
              <a:t>2</a:t>
            </a:r>
            <a:r>
              <a:rPr lang="en-US" altLang="zh-CN" dirty="0"/>
              <a:t>+1)    </a:t>
            </a:r>
            <a:r>
              <a:rPr lang="zh-CN" altLang="en-US" dirty="0"/>
              <a:t>模</a:t>
            </a:r>
            <a:r>
              <a:rPr lang="en-US" altLang="zh-CN" dirty="0"/>
              <a:t>2</a:t>
            </a:r>
            <a:r>
              <a:rPr lang="zh-CN" altLang="en-US" dirty="0"/>
              <a:t>运算</a:t>
            </a:r>
            <a:r>
              <a:rPr lang="en-US" altLang="zh-CN" dirty="0"/>
              <a:t>   </a:t>
            </a:r>
          </a:p>
          <a:p>
            <a:pPr eaLnBrk="1" hangingPunct="1">
              <a:lnSpc>
                <a:spcPct val="150000"/>
              </a:lnSpc>
            </a:pPr>
            <a:r>
              <a:rPr lang="en-US" altLang="zh-CN" dirty="0"/>
              <a:t>G(x) = x+1 = 11 </a:t>
            </a:r>
          </a:p>
          <a:p>
            <a:pPr lvl="1" eaLnBrk="1" hangingPunct="1">
              <a:lnSpc>
                <a:spcPct val="150000"/>
              </a:lnSpc>
            </a:pPr>
            <a:r>
              <a:rPr lang="en-US" altLang="zh-CN" dirty="0"/>
              <a:t>(7,6)</a:t>
            </a:r>
            <a:r>
              <a:rPr lang="zh-CN" altLang="en-US" dirty="0"/>
              <a:t>码，判一位错</a:t>
            </a:r>
          </a:p>
          <a:p>
            <a:pPr eaLnBrk="1" hangingPunct="1">
              <a:lnSpc>
                <a:spcPct val="150000"/>
              </a:lnSpc>
            </a:pPr>
            <a:r>
              <a:rPr lang="en-US" altLang="zh-CN" dirty="0"/>
              <a:t>G(x)= x</a:t>
            </a:r>
            <a:r>
              <a:rPr lang="en-US" altLang="zh-CN" baseline="50000" dirty="0"/>
              <a:t>3</a:t>
            </a:r>
            <a:r>
              <a:rPr lang="en-US" altLang="zh-CN" dirty="0"/>
              <a:t>+x+1  G(x) </a:t>
            </a:r>
            <a:r>
              <a:rPr lang="zh-CN" altLang="en-US" dirty="0"/>
              <a:t>＝ </a:t>
            </a:r>
            <a:r>
              <a:rPr lang="en-US" altLang="zh-CN" dirty="0"/>
              <a:t>(x</a:t>
            </a:r>
            <a:r>
              <a:rPr lang="en-US" altLang="zh-CN" baseline="50000" dirty="0"/>
              <a:t>3</a:t>
            </a:r>
            <a:r>
              <a:rPr lang="en-US" altLang="zh-CN" dirty="0"/>
              <a:t>+x</a:t>
            </a:r>
            <a:r>
              <a:rPr lang="en-US" altLang="zh-CN" baseline="50000" dirty="0"/>
              <a:t>2</a:t>
            </a:r>
            <a:r>
              <a:rPr lang="en-US" altLang="zh-CN" dirty="0"/>
              <a:t>+1)</a:t>
            </a:r>
          </a:p>
          <a:p>
            <a:pPr lvl="1" eaLnBrk="1" hangingPunct="1">
              <a:lnSpc>
                <a:spcPct val="150000"/>
              </a:lnSpc>
            </a:pPr>
            <a:r>
              <a:rPr lang="en-US" altLang="zh-CN" dirty="0"/>
              <a:t>(7,4)</a:t>
            </a:r>
            <a:r>
              <a:rPr lang="zh-CN" altLang="en-US" dirty="0"/>
              <a:t>码，判两位错 </a:t>
            </a:r>
            <a:r>
              <a:rPr lang="zh-CN" altLang="en-US" b="1" dirty="0"/>
              <a:t>或 </a:t>
            </a:r>
            <a:r>
              <a:rPr lang="zh-CN" altLang="en-US" dirty="0"/>
              <a:t>纠一位错 </a:t>
            </a:r>
            <a:endParaRPr lang="en-US" altLang="zh-CN" dirty="0"/>
          </a:p>
          <a:p>
            <a:pPr lvl="1" eaLnBrk="1" hangingPunct="1">
              <a:lnSpc>
                <a:spcPct val="150000"/>
              </a:lnSpc>
            </a:pPr>
            <a:r>
              <a:rPr lang="zh-CN" altLang="en-US" dirty="0">
                <a:solidFill>
                  <a:schemeClr val="bg2">
                    <a:lumMod val="50000"/>
                  </a:schemeClr>
                </a:solidFill>
              </a:rPr>
              <a:t>两位错，一位错余数均不为零，但余数有重叠</a:t>
            </a:r>
          </a:p>
          <a:p>
            <a:pPr eaLnBrk="1" hangingPunct="1">
              <a:lnSpc>
                <a:spcPct val="150000"/>
              </a:lnSpc>
            </a:pPr>
            <a:r>
              <a:rPr lang="en-US" altLang="zh-CN" dirty="0"/>
              <a:t>G(x) = (x+1) (x</a:t>
            </a:r>
            <a:r>
              <a:rPr lang="en-US" altLang="zh-CN" baseline="50000" dirty="0"/>
              <a:t>3</a:t>
            </a:r>
            <a:r>
              <a:rPr lang="en-US" altLang="zh-CN" dirty="0"/>
              <a:t>+x+1) = 11101</a:t>
            </a:r>
          </a:p>
          <a:p>
            <a:pPr lvl="1" eaLnBrk="1" hangingPunct="1">
              <a:lnSpc>
                <a:spcPct val="150000"/>
              </a:lnSpc>
            </a:pPr>
            <a:r>
              <a:rPr lang="en-US" altLang="zh-CN" dirty="0"/>
              <a:t>(7,3)</a:t>
            </a:r>
            <a:r>
              <a:rPr lang="zh-CN" altLang="en-US" dirty="0"/>
              <a:t>码，判两位错 </a:t>
            </a:r>
            <a:r>
              <a:rPr lang="zh-CN" altLang="en-US" b="1" dirty="0"/>
              <a:t>并 </a:t>
            </a:r>
            <a:r>
              <a:rPr lang="zh-CN" altLang="en-US" dirty="0"/>
              <a:t>纠一位错</a:t>
            </a:r>
            <a:endParaRPr lang="en-US" altLang="zh-CN" dirty="0"/>
          </a:p>
          <a:p>
            <a:pPr lvl="1">
              <a:lnSpc>
                <a:spcPct val="150000"/>
              </a:lnSpc>
            </a:pPr>
            <a:r>
              <a:rPr lang="zh-CN" altLang="en-US" dirty="0">
                <a:solidFill>
                  <a:schemeClr val="bg2">
                    <a:lumMod val="50000"/>
                  </a:schemeClr>
                </a:solidFill>
              </a:rPr>
              <a:t>两位错，一位错余数均不为零，余数无重叠</a:t>
            </a:r>
          </a:p>
          <a:p>
            <a:pPr lvl="1" eaLnBrk="1" hangingPunct="1">
              <a:lnSpc>
                <a:spcPct val="150000"/>
              </a:lnSpc>
            </a:pPr>
            <a:endParaRPr lang="zh-CN" altLang="en-US" dirty="0"/>
          </a:p>
        </p:txBody>
      </p:sp>
    </p:spTree>
    <p:extLst>
      <p:ext uri="{BB962C8B-B14F-4D97-AF65-F5344CB8AC3E}">
        <p14:creationId xmlns:p14="http://schemas.microsoft.com/office/powerpoint/2010/main" val="11122975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873613" y="1300407"/>
            <a:ext cx="5759826" cy="4793398"/>
            <a:chOff x="2873613" y="1277257"/>
            <a:chExt cx="5759826" cy="4793398"/>
          </a:xfrm>
        </p:grpSpPr>
        <p:sp>
          <p:nvSpPr>
            <p:cNvPr id="58" name="矩形 57">
              <a:extLst>
                <a:ext uri="{FF2B5EF4-FFF2-40B4-BE49-F238E27FC236}">
                  <a16:creationId xmlns:a16="http://schemas.microsoft.com/office/drawing/2014/main" id="{69AD41AF-1F97-4601-9A6F-8BB265A95935}"/>
                </a:ext>
              </a:extLst>
            </p:cNvPr>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91" name="组合 90"/>
            <p:cNvGrpSpPr/>
            <p:nvPr/>
          </p:nvGrpSpPr>
          <p:grpSpPr>
            <a:xfrm>
              <a:off x="3017659" y="5391004"/>
              <a:ext cx="1318314" cy="502619"/>
              <a:chOff x="3003146" y="5391004"/>
              <a:chExt cx="1318314" cy="502619"/>
            </a:xfrm>
          </p:grpSpPr>
          <p:sp>
            <p:nvSpPr>
              <p:cNvPr id="86" name="矩形 85"/>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115" name="组合 114"/>
          <p:cNvGrpSpPr/>
          <p:nvPr/>
        </p:nvGrpSpPr>
        <p:grpSpPr>
          <a:xfrm>
            <a:off x="6038394" y="5512345"/>
            <a:ext cx="1576678" cy="426500"/>
            <a:chOff x="6003487" y="6136926"/>
            <a:chExt cx="1576678" cy="426500"/>
          </a:xfrm>
        </p:grpSpPr>
        <p:sp>
          <p:nvSpPr>
            <p:cNvPr id="77" name="矩形 76"/>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1" name="文本框 6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59" name="矩形 58"/>
          <p:cNvSpPr/>
          <p:nvPr/>
        </p:nvSpPr>
        <p:spPr>
          <a:xfrm>
            <a:off x="6041246" y="2033567"/>
            <a:ext cx="874930" cy="331094"/>
          </a:xfrm>
          <a:prstGeom prst="rect">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编码过程  </a:t>
            </a:r>
            <a:r>
              <a:rPr lang="en-US" altLang="zh-CN" dirty="0"/>
              <a:t>(7,4)</a:t>
            </a:r>
            <a:r>
              <a:rPr lang="zh-CN" altLang="en-US" dirty="0"/>
              <a:t>循环码</a:t>
            </a:r>
            <a:r>
              <a:rPr lang="en-US" altLang="zh-CN" dirty="0"/>
              <a:t>G(x)=1011   </a:t>
            </a:r>
            <a:endParaRPr lang="zh-CN" altLang="en-US" dirty="0"/>
          </a:p>
        </p:txBody>
      </p:sp>
      <p:sp>
        <p:nvSpPr>
          <p:cNvPr id="5" name="文本框 4"/>
          <p:cNvSpPr txBox="1"/>
          <p:nvPr/>
        </p:nvSpPr>
        <p:spPr>
          <a:xfrm>
            <a:off x="4923608"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08" name="组合 107"/>
          <p:cNvGrpSpPr/>
          <p:nvPr/>
        </p:nvGrpSpPr>
        <p:grpSpPr>
          <a:xfrm>
            <a:off x="4064157" y="1926825"/>
            <a:ext cx="3397553" cy="605838"/>
            <a:chOff x="4064157" y="1903675"/>
            <a:chExt cx="3397553" cy="605838"/>
          </a:xfrm>
        </p:grpSpPr>
        <p:grpSp>
          <p:nvGrpSpPr>
            <p:cNvPr id="37" name="组合 36"/>
            <p:cNvGrpSpPr/>
            <p:nvPr/>
          </p:nvGrpSpPr>
          <p:grpSpPr>
            <a:xfrm>
              <a:off x="4064157" y="1913504"/>
              <a:ext cx="2927945" cy="596009"/>
              <a:chOff x="4635412" y="2148540"/>
              <a:chExt cx="2927945" cy="596009"/>
            </a:xfrm>
          </p:grpSpPr>
          <p:cxnSp>
            <p:nvCxnSpPr>
              <p:cNvPr id="9" name="直接连接符 8"/>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2" name="文本框 11"/>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20" name="文本框 19"/>
          <p:cNvSpPr txBox="1"/>
          <p:nvPr/>
        </p:nvSpPr>
        <p:spPr>
          <a:xfrm>
            <a:off x="5054380" y="279731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1" name="组合 110"/>
          <p:cNvGrpSpPr/>
          <p:nvPr/>
        </p:nvGrpSpPr>
        <p:grpSpPr>
          <a:xfrm>
            <a:off x="4923772" y="2362069"/>
            <a:ext cx="1635058" cy="480845"/>
            <a:chOff x="4923772" y="2338919"/>
            <a:chExt cx="1635058" cy="480845"/>
          </a:xfrm>
        </p:grpSpPr>
        <p:sp>
          <p:nvSpPr>
            <p:cNvPr id="13" name="文本框 12"/>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1" name="直接连接符 20"/>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5594178" y="453828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8" name="文本框 27"/>
          <p:cNvSpPr txBox="1"/>
          <p:nvPr/>
        </p:nvSpPr>
        <p:spPr>
          <a:xfrm>
            <a:off x="5728467" y="543780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30" name="文本框 29"/>
          <p:cNvSpPr txBox="1"/>
          <p:nvPr/>
        </p:nvSpPr>
        <p:spPr>
          <a:xfrm>
            <a:off x="5317195" y="366780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2" name="组合 111"/>
          <p:cNvGrpSpPr/>
          <p:nvPr/>
        </p:nvGrpSpPr>
        <p:grpSpPr>
          <a:xfrm>
            <a:off x="5017462" y="3232557"/>
            <a:ext cx="1635058" cy="489707"/>
            <a:chOff x="5017462" y="3209407"/>
            <a:chExt cx="1635058" cy="489707"/>
          </a:xfrm>
        </p:grpSpPr>
        <p:sp>
          <p:nvSpPr>
            <p:cNvPr id="19" name="文本框 18"/>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9" name="直接连接符 38"/>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5281117" y="4103045"/>
            <a:ext cx="1635058" cy="498569"/>
            <a:chOff x="5281117" y="4079895"/>
            <a:chExt cx="1635058" cy="498569"/>
          </a:xfrm>
        </p:grpSpPr>
        <p:sp>
          <p:nvSpPr>
            <p:cNvPr id="23" name="文本框 2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40" name="直接连接符 39"/>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5561005" y="4973533"/>
            <a:ext cx="1635058" cy="478403"/>
            <a:chOff x="5561005" y="4950383"/>
            <a:chExt cx="1635058" cy="478403"/>
          </a:xfrm>
        </p:grpSpPr>
        <p:sp>
          <p:nvSpPr>
            <p:cNvPr id="26" name="文本框 2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41" name="直接连接符 40"/>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5" name="直接箭头连接符 44"/>
          <p:cNvCxnSpPr/>
          <p:nvPr/>
        </p:nvCxnSpPr>
        <p:spPr>
          <a:xfrm>
            <a:off x="6192658" y="235973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468774" y="237037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753001" y="239800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973471" y="1947287"/>
            <a:ext cx="1893364" cy="459409"/>
            <a:chOff x="2973471" y="1924137"/>
            <a:chExt cx="1893364" cy="459409"/>
          </a:xfrm>
        </p:grpSpPr>
        <p:sp>
          <p:nvSpPr>
            <p:cNvPr id="7" name="文本框 6"/>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62" name="文本框 61"/>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sp>
        <p:nvSpPr>
          <p:cNvPr id="63" name="文本框 62"/>
          <p:cNvSpPr txBox="1"/>
          <p:nvPr/>
        </p:nvSpPr>
        <p:spPr>
          <a:xfrm>
            <a:off x="7052173" y="203356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被除数补零</a:t>
            </a:r>
          </a:p>
        </p:txBody>
      </p:sp>
      <p:grpSp>
        <p:nvGrpSpPr>
          <p:cNvPr id="110" name="组合 109"/>
          <p:cNvGrpSpPr/>
          <p:nvPr/>
        </p:nvGrpSpPr>
        <p:grpSpPr>
          <a:xfrm>
            <a:off x="6237093" y="1553674"/>
            <a:ext cx="1239957" cy="369332"/>
            <a:chOff x="6167643" y="1530524"/>
            <a:chExt cx="1239957" cy="369332"/>
          </a:xfrm>
        </p:grpSpPr>
        <p:sp>
          <p:nvSpPr>
            <p:cNvPr id="60" name="文本框 59"/>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84" name="直接箭头连接符 8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945060" y="3481097"/>
            <a:ext cx="1928553" cy="1087087"/>
            <a:chOff x="945060" y="3457947"/>
            <a:chExt cx="1928553" cy="1087087"/>
          </a:xfrm>
        </p:grpSpPr>
        <p:grpSp>
          <p:nvGrpSpPr>
            <p:cNvPr id="67" name="组合 66"/>
            <p:cNvGrpSpPr/>
            <p:nvPr/>
          </p:nvGrpSpPr>
          <p:grpSpPr>
            <a:xfrm>
              <a:off x="945060" y="3457947"/>
              <a:ext cx="1420873" cy="426771"/>
              <a:chOff x="1605290" y="3377549"/>
              <a:chExt cx="1234055" cy="426771"/>
            </a:xfrm>
          </p:grpSpPr>
          <p:sp>
            <p:nvSpPr>
              <p:cNvPr id="65" name="矩形 64"/>
              <p:cNvSpPr/>
              <p:nvPr/>
            </p:nvSpPr>
            <p:spPr>
              <a:xfrm>
                <a:off x="1605290" y="3377549"/>
                <a:ext cx="1125209"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2"/>
              <p:cNvSpPr/>
              <p:nvPr/>
            </p:nvSpPr>
            <p:spPr>
              <a:xfrm>
                <a:off x="1617988" y="3389651"/>
                <a:ext cx="1221357"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cxnSp>
          <p:nvCxnSpPr>
            <p:cNvPr id="70" name="直接箭头连接符 69"/>
            <p:cNvCxnSpPr/>
            <p:nvPr/>
          </p:nvCxnSpPr>
          <p:spPr>
            <a:xfrm>
              <a:off x="2249229" y="368529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65146" y="4042415"/>
              <a:ext cx="1364476" cy="502619"/>
              <a:chOff x="2998003" y="5343114"/>
              <a:chExt cx="1364476" cy="502619"/>
            </a:xfrm>
          </p:grpSpPr>
          <p:sp>
            <p:nvSpPr>
              <p:cNvPr id="93" name="矩形 92"/>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2998003" y="5399694"/>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原始数据</a:t>
                </a:r>
              </a:p>
            </p:txBody>
          </p:sp>
        </p:grpSp>
      </p:grpSp>
      <p:grpSp>
        <p:nvGrpSpPr>
          <p:cNvPr id="107" name="组合 106"/>
          <p:cNvGrpSpPr/>
          <p:nvPr/>
        </p:nvGrpSpPr>
        <p:grpSpPr>
          <a:xfrm>
            <a:off x="8645014" y="3198150"/>
            <a:ext cx="2922672" cy="1417923"/>
            <a:chOff x="8645014" y="3175000"/>
            <a:chExt cx="2922672" cy="1417923"/>
          </a:xfrm>
        </p:grpSpPr>
        <p:grpSp>
          <p:nvGrpSpPr>
            <p:cNvPr id="72" name="组合 71"/>
            <p:cNvGrpSpPr/>
            <p:nvPr/>
          </p:nvGrpSpPr>
          <p:grpSpPr>
            <a:xfrm>
              <a:off x="9251408" y="3524770"/>
              <a:ext cx="1275871" cy="425805"/>
              <a:chOff x="1379829" y="3377549"/>
              <a:chExt cx="1275871" cy="425805"/>
            </a:xfrm>
          </p:grpSpPr>
          <p:sp>
            <p:nvSpPr>
              <p:cNvPr id="73" name="矩形 72"/>
              <p:cNvSpPr/>
              <p:nvPr/>
            </p:nvSpPr>
            <p:spPr>
              <a:xfrm>
                <a:off x="1412625" y="3377549"/>
                <a:ext cx="1178741"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4" name="矩形 73"/>
              <p:cNvSpPr/>
              <p:nvPr/>
            </p:nvSpPr>
            <p:spPr>
              <a:xfrm>
                <a:off x="1379829" y="3383116"/>
                <a:ext cx="1275871"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sp>
          <p:nvSpPr>
            <p:cNvPr id="75" name="文本框 74"/>
            <p:cNvSpPr txBox="1"/>
            <p:nvPr/>
          </p:nvSpPr>
          <p:spPr>
            <a:xfrm>
              <a:off x="9356618" y="317500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原始数据</a:t>
              </a:r>
            </a:p>
          </p:txBody>
        </p:sp>
        <p:grpSp>
          <p:nvGrpSpPr>
            <p:cNvPr id="79" name="组合 78"/>
            <p:cNvGrpSpPr/>
            <p:nvPr/>
          </p:nvGrpSpPr>
          <p:grpSpPr>
            <a:xfrm>
              <a:off x="10375360" y="3524768"/>
              <a:ext cx="1192326" cy="421087"/>
              <a:chOff x="1430920" y="3371639"/>
              <a:chExt cx="1192326" cy="421087"/>
            </a:xfrm>
          </p:grpSpPr>
          <p:sp>
            <p:nvSpPr>
              <p:cNvPr id="80" name="矩形 79"/>
              <p:cNvSpPr/>
              <p:nvPr/>
            </p:nvSpPr>
            <p:spPr>
              <a:xfrm>
                <a:off x="1573391" y="3377549"/>
                <a:ext cx="831157" cy="41517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矩形 80"/>
              <p:cNvSpPr/>
              <p:nvPr/>
            </p:nvSpPr>
            <p:spPr>
              <a:xfrm>
                <a:off x="1430920" y="3371639"/>
                <a:ext cx="1192326"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010</a:t>
                </a:r>
                <a:endParaRPr lang="zh-CN" altLang="en-US" sz="2800" b="1" spc="600" dirty="0">
                  <a:solidFill>
                    <a:schemeClr val="tx1"/>
                  </a:solidFill>
                  <a:latin typeface="Consolas" panose="020B0609020204030204" pitchFamily="49" charset="0"/>
                </a:endParaRPr>
              </a:p>
            </p:txBody>
          </p:sp>
        </p:grpSp>
        <p:grpSp>
          <p:nvGrpSpPr>
            <p:cNvPr id="95" name="组合 94"/>
            <p:cNvGrpSpPr/>
            <p:nvPr/>
          </p:nvGrpSpPr>
          <p:grpSpPr>
            <a:xfrm>
              <a:off x="9721421" y="4090304"/>
              <a:ext cx="1289394" cy="502619"/>
              <a:chOff x="2998697" y="5334423"/>
              <a:chExt cx="1289394" cy="502619"/>
            </a:xfrm>
          </p:grpSpPr>
          <p:sp>
            <p:nvSpPr>
              <p:cNvPr id="96" name="矩形 95"/>
              <p:cNvSpPr/>
              <p:nvPr/>
            </p:nvSpPr>
            <p:spPr>
              <a:xfrm>
                <a:off x="2998697" y="5334423"/>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3151916" y="5391003"/>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校验码</a:t>
                </a:r>
              </a:p>
            </p:txBody>
          </p:sp>
        </p:grpSp>
        <p:cxnSp>
          <p:nvCxnSpPr>
            <p:cNvPr id="102" name="直接箭头连接符 101"/>
            <p:cNvCxnSpPr/>
            <p:nvPr/>
          </p:nvCxnSpPr>
          <p:spPr>
            <a:xfrm>
              <a:off x="8645014" y="3731816"/>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10595240" y="3196191"/>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16" name="文本框 115"/>
          <p:cNvSpPr txBox="1"/>
          <p:nvPr/>
        </p:nvSpPr>
        <p:spPr>
          <a:xfrm>
            <a:off x="5205262"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7" name="文本框 116"/>
          <p:cNvSpPr txBox="1"/>
          <p:nvPr/>
        </p:nvSpPr>
        <p:spPr>
          <a:xfrm>
            <a:off x="5486916"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8" name="文本框 117"/>
          <p:cNvSpPr txBox="1"/>
          <p:nvPr/>
        </p:nvSpPr>
        <p:spPr>
          <a:xfrm>
            <a:off x="5768570"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26626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left)">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wipe(left)">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wipe(left)">
                                      <p:cBhvr>
                                        <p:cTn id="27" dur="500"/>
                                        <p:tgtEl>
                                          <p:spTgt spid="1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wipe(left)">
                                      <p:cBhvr>
                                        <p:cTn id="46" dur="500"/>
                                        <p:tgtEl>
                                          <p:spTgt spid="1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16"/>
                                        </p:tgtEl>
                                        <p:attrNameLst>
                                          <p:attrName>style.visibility</p:attrName>
                                        </p:attrNameLst>
                                      </p:cBhvr>
                                      <p:to>
                                        <p:strVal val="visible"/>
                                      </p:to>
                                    </p:set>
                                    <p:anim calcmode="lin" valueType="num">
                                      <p:cBhvr additive="base">
                                        <p:cTn id="61" dur="500" fill="hold"/>
                                        <p:tgtEl>
                                          <p:spTgt spid="116"/>
                                        </p:tgtEl>
                                        <p:attrNameLst>
                                          <p:attrName>ppt_x</p:attrName>
                                        </p:attrNameLst>
                                      </p:cBhvr>
                                      <p:tavLst>
                                        <p:tav tm="0">
                                          <p:val>
                                            <p:strVal val="#ppt_x"/>
                                          </p:val>
                                        </p:tav>
                                        <p:tav tm="100000">
                                          <p:val>
                                            <p:strVal val="#ppt_x"/>
                                          </p:val>
                                        </p:tav>
                                      </p:tavLst>
                                    </p:anim>
                                    <p:anim calcmode="lin" valueType="num">
                                      <p:cBhvr additive="base">
                                        <p:cTn id="62" dur="500" fill="hold"/>
                                        <p:tgtEl>
                                          <p:spTgt spid="116"/>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wipe(left)">
                                      <p:cBhvr>
                                        <p:cTn id="67" dur="500"/>
                                        <p:tgtEl>
                                          <p:spTgt spid="1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repeatCount="300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up)">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1" fill="hold" grpId="0" nodeType="clickEffect">
                                  <p:stCondLst>
                                    <p:cond delay="0"/>
                                  </p:stCondLst>
                                  <p:childTnLst>
                                    <p:set>
                                      <p:cBhvr>
                                        <p:cTn id="81" dur="1" fill="hold">
                                          <p:stCondLst>
                                            <p:cond delay="0"/>
                                          </p:stCondLst>
                                        </p:cTn>
                                        <p:tgtEl>
                                          <p:spTgt spid="117"/>
                                        </p:tgtEl>
                                        <p:attrNameLst>
                                          <p:attrName>style.visibility</p:attrName>
                                        </p:attrNameLst>
                                      </p:cBhvr>
                                      <p:to>
                                        <p:strVal val="visible"/>
                                      </p:to>
                                    </p:set>
                                    <p:anim calcmode="lin" valueType="num">
                                      <p:cBhvr additive="base">
                                        <p:cTn id="82" dur="500" fill="hold"/>
                                        <p:tgtEl>
                                          <p:spTgt spid="117"/>
                                        </p:tgtEl>
                                        <p:attrNameLst>
                                          <p:attrName>ppt_x</p:attrName>
                                        </p:attrNameLst>
                                      </p:cBhvr>
                                      <p:tavLst>
                                        <p:tav tm="0">
                                          <p:val>
                                            <p:strVal val="#ppt_x"/>
                                          </p:val>
                                        </p:tav>
                                        <p:tav tm="100000">
                                          <p:val>
                                            <p:strVal val="#ppt_x"/>
                                          </p:val>
                                        </p:tav>
                                      </p:tavLst>
                                    </p:anim>
                                    <p:anim calcmode="lin" valueType="num">
                                      <p:cBhvr additive="base">
                                        <p:cTn id="83" dur="5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wipe(left)">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down)">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3000" fill="hold" nodeType="click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up)">
                                      <p:cBhvr>
                                        <p:cTn id="98" dur="500"/>
                                        <p:tgtEl>
                                          <p:spTgt spid="52"/>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118"/>
                                        </p:tgtEl>
                                        <p:attrNameLst>
                                          <p:attrName>style.visibility</p:attrName>
                                        </p:attrNameLst>
                                      </p:cBhvr>
                                      <p:to>
                                        <p:strVal val="visible"/>
                                      </p:to>
                                    </p:set>
                                    <p:anim calcmode="lin" valueType="num">
                                      <p:cBhvr additive="base">
                                        <p:cTn id="103" dur="500" fill="hold"/>
                                        <p:tgtEl>
                                          <p:spTgt spid="118"/>
                                        </p:tgtEl>
                                        <p:attrNameLst>
                                          <p:attrName>ppt_x</p:attrName>
                                        </p:attrNameLst>
                                      </p:cBhvr>
                                      <p:tavLst>
                                        <p:tav tm="0">
                                          <p:val>
                                            <p:strVal val="#ppt_x"/>
                                          </p:val>
                                        </p:tav>
                                        <p:tav tm="100000">
                                          <p:val>
                                            <p:strVal val="#ppt_x"/>
                                          </p:val>
                                        </p:tav>
                                      </p:tavLst>
                                    </p:anim>
                                    <p:anim calcmode="lin" valueType="num">
                                      <p:cBhvr additive="base">
                                        <p:cTn id="104" dur="500" fill="hold"/>
                                        <p:tgtEl>
                                          <p:spTgt spid="118"/>
                                        </p:tgtEl>
                                        <p:attrNameLst>
                                          <p:attrName>ppt_y</p:attrName>
                                        </p:attrNameLst>
                                      </p:cBhvr>
                                      <p:tavLst>
                                        <p:tav tm="0">
                                          <p:val>
                                            <p:strVal val="0-#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14"/>
                                        </p:tgtEl>
                                        <p:attrNameLst>
                                          <p:attrName>style.visibility</p:attrName>
                                        </p:attrNameLst>
                                      </p:cBhvr>
                                      <p:to>
                                        <p:strVal val="visible"/>
                                      </p:to>
                                    </p:set>
                                    <p:animEffect transition="in" filter="wipe(left)">
                                      <p:cBhvr>
                                        <p:cTn id="109" dur="500"/>
                                        <p:tgtEl>
                                          <p:spTgt spid="11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wipe(left)">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repeatCount="3000" fill="hold" nodeType="click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wipe(left)">
                                      <p:cBhvr>
                                        <p:cTn id="119" dur="500"/>
                                        <p:tgtEl>
                                          <p:spTgt spid="11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110"/>
                                        </p:tgtEl>
                                        <p:attrNameLst>
                                          <p:attrName>style.visibility</p:attrName>
                                        </p:attrNameLst>
                                      </p:cBhvr>
                                      <p:to>
                                        <p:strVal val="visible"/>
                                      </p:to>
                                    </p:set>
                                    <p:animEffect transition="in" filter="wipe(left)">
                                      <p:cBhvr>
                                        <p:cTn id="12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 grpId="0"/>
      <p:bldP spid="20" grpId="0"/>
      <p:bldP spid="22" grpId="0"/>
      <p:bldP spid="28" grpId="0"/>
      <p:bldP spid="30" grpId="0"/>
      <p:bldP spid="63" grpId="0"/>
      <p:bldP spid="116" grpId="0"/>
      <p:bldP spid="117" grpId="0"/>
      <p:bldP spid="1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Charset</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en-US" altLang="zh-CN" dirty="0"/>
              <a:t>&lt;META content="text/html; </a:t>
            </a:r>
            <a:r>
              <a:rPr lang="en-US" altLang="zh-CN" dirty="0">
                <a:solidFill>
                  <a:schemeClr val="accent2"/>
                </a:solidFill>
              </a:rPr>
              <a:t>charset=gb2312</a:t>
            </a:r>
            <a:r>
              <a:rPr lang="en-US" altLang="zh-CN" dirty="0"/>
              <a:t>"</a:t>
            </a:r>
          </a:p>
          <a:p>
            <a:pPr eaLnBrk="1" hangingPunct="1">
              <a:lnSpc>
                <a:spcPct val="150000"/>
              </a:lnSpc>
              <a:buNone/>
            </a:pPr>
            <a:r>
              <a:rPr lang="en-US" altLang="zh-CN" dirty="0"/>
              <a:t>                     </a:t>
            </a:r>
            <a:r>
              <a:rPr lang="en-US" altLang="zh-CN" dirty="0">
                <a:latin typeface="宋体" panose="02010600030101010101" pitchFamily="2" charset="-122"/>
              </a:rPr>
              <a:t>…</a:t>
            </a:r>
            <a:r>
              <a:rPr lang="en-US" altLang="zh-CN" dirty="0"/>
              <a:t> http-</a:t>
            </a:r>
            <a:r>
              <a:rPr lang="en-US" altLang="zh-CN" dirty="0" err="1"/>
              <a:t>equiv</a:t>
            </a:r>
            <a:r>
              <a:rPr lang="en-US" altLang="zh-CN" dirty="0"/>
              <a:t>=Content-Type&gt;</a:t>
            </a:r>
          </a:p>
          <a:p>
            <a:pPr eaLnBrk="1" hangingPunct="1">
              <a:lnSpc>
                <a:spcPct val="150000"/>
              </a:lnSpc>
            </a:pPr>
            <a:r>
              <a:rPr lang="en-US" altLang="zh-CN" dirty="0"/>
              <a:t>charset=gb2312 </a:t>
            </a:r>
            <a:r>
              <a:rPr lang="zh-CN" altLang="en-US" dirty="0"/>
              <a:t>简体中文 </a:t>
            </a:r>
            <a:br>
              <a:rPr lang="zh-CN" altLang="en-US" dirty="0"/>
            </a:br>
            <a:r>
              <a:rPr lang="en-US" altLang="zh-CN" dirty="0"/>
              <a:t>charset=big5 </a:t>
            </a:r>
            <a:r>
              <a:rPr lang="zh-CN" altLang="en-US" dirty="0"/>
              <a:t>繁体中文 </a:t>
            </a:r>
            <a:br>
              <a:rPr lang="zh-CN" altLang="en-US" dirty="0"/>
            </a:br>
            <a:r>
              <a:rPr lang="en-US" altLang="zh-CN" dirty="0"/>
              <a:t>charset=EUC_KR </a:t>
            </a:r>
            <a:r>
              <a:rPr lang="zh-CN" altLang="en-US" dirty="0"/>
              <a:t>韩语 </a:t>
            </a:r>
            <a:br>
              <a:rPr lang="zh-CN" altLang="en-US" dirty="0"/>
            </a:br>
            <a:r>
              <a:rPr lang="en-US" altLang="zh-CN" dirty="0"/>
              <a:t>charset=</a:t>
            </a:r>
            <a:r>
              <a:rPr lang="en-US" altLang="zh-CN" dirty="0" err="1"/>
              <a:t>Shift_JIS</a:t>
            </a:r>
            <a:r>
              <a:rPr lang="en-US" altLang="zh-CN" dirty="0"/>
              <a:t> </a:t>
            </a:r>
            <a:r>
              <a:rPr lang="zh-CN" altLang="en-US" dirty="0"/>
              <a:t>或 </a:t>
            </a:r>
            <a:r>
              <a:rPr lang="en-US" altLang="zh-CN" dirty="0"/>
              <a:t>EUC_JP </a:t>
            </a:r>
            <a:r>
              <a:rPr lang="zh-CN" altLang="en-US" dirty="0"/>
              <a:t>日语 </a:t>
            </a:r>
            <a:br>
              <a:rPr lang="zh-CN" altLang="en-US" dirty="0"/>
            </a:br>
            <a:r>
              <a:rPr lang="en-US" altLang="zh-CN" dirty="0"/>
              <a:t>charset=KOI8-R/Windows-1251</a:t>
            </a:r>
            <a:r>
              <a:rPr lang="zh-CN" altLang="en-US" dirty="0"/>
              <a:t>俄语 </a:t>
            </a:r>
            <a:br>
              <a:rPr lang="zh-CN" altLang="en-US" dirty="0"/>
            </a:br>
            <a:r>
              <a:rPr lang="en-US" altLang="zh-CN" dirty="0"/>
              <a:t>charset=iso-8859-2 </a:t>
            </a:r>
            <a:r>
              <a:rPr lang="zh-CN" altLang="en-US" dirty="0"/>
              <a:t>中欧语系</a:t>
            </a:r>
            <a:br>
              <a:rPr lang="zh-CN" altLang="en-US" dirty="0"/>
            </a:br>
            <a:r>
              <a:rPr lang="en-US" altLang="zh-CN" dirty="0"/>
              <a:t>charset=utf-8 </a:t>
            </a:r>
            <a:r>
              <a:rPr lang="en-US" altLang="zh-CN" dirty="0" err="1"/>
              <a:t>unicode</a:t>
            </a:r>
            <a:r>
              <a:rPr lang="zh-CN" altLang="en-US" dirty="0"/>
              <a:t>多语言</a:t>
            </a:r>
          </a:p>
          <a:p>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646" y="942764"/>
            <a:ext cx="23907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866" y="4221125"/>
            <a:ext cx="3766555" cy="222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3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a:t>
            </a:r>
            <a:r>
              <a:rPr lang="zh-CN" altLang="en-US" dirty="0"/>
              <a:t>循环码出错模式 </a:t>
            </a:r>
            <a:r>
              <a:rPr lang="en-US" altLang="zh-CN" dirty="0"/>
              <a:t>G(x)=1011</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648907420"/>
              </p:ext>
            </p:extLst>
          </p:nvPr>
        </p:nvGraphicFramePr>
        <p:xfrm>
          <a:off x="796065" y="1086521"/>
          <a:ext cx="10607041" cy="4905481"/>
        </p:xfrm>
        <a:graphic>
          <a:graphicData uri="http://schemas.openxmlformats.org/drawingml/2006/table">
            <a:tbl>
              <a:tblPr firstRow="1" bandRow="1">
                <a:tableStyleId>{5C22544A-7EE6-4342-B048-85BDC9FD1C3A}</a:tableStyleId>
              </a:tblPr>
              <a:tblGrid>
                <a:gridCol w="2396929">
                  <a:extLst>
                    <a:ext uri="{9D8B030D-6E8A-4147-A177-3AD203B41FA5}">
                      <a16:colId xmlns:a16="http://schemas.microsoft.com/office/drawing/2014/main" val="2736890531"/>
                    </a:ext>
                  </a:extLst>
                </a:gridCol>
                <a:gridCol w="3090885">
                  <a:extLst>
                    <a:ext uri="{9D8B030D-6E8A-4147-A177-3AD203B41FA5}">
                      <a16:colId xmlns:a16="http://schemas.microsoft.com/office/drawing/2014/main" val="556003356"/>
                    </a:ext>
                  </a:extLst>
                </a:gridCol>
                <a:gridCol w="2242221">
                  <a:extLst>
                    <a:ext uri="{9D8B030D-6E8A-4147-A177-3AD203B41FA5}">
                      <a16:colId xmlns:a16="http://schemas.microsoft.com/office/drawing/2014/main" val="2173393932"/>
                    </a:ext>
                  </a:extLst>
                </a:gridCol>
                <a:gridCol w="2877006">
                  <a:extLst>
                    <a:ext uri="{9D8B030D-6E8A-4147-A177-3AD203B41FA5}">
                      <a16:colId xmlns:a16="http://schemas.microsoft.com/office/drawing/2014/main" val="2666073110"/>
                    </a:ext>
                  </a:extLst>
                </a:gridCol>
              </a:tblGrid>
              <a:tr h="451577">
                <a:tc>
                  <a:txBody>
                    <a:bodyPr/>
                    <a:lstStyle/>
                    <a:p>
                      <a:pPr algn="ctr"/>
                      <a:r>
                        <a:rPr lang="zh-CN" altLang="en-US" sz="2100" b="1" dirty="0"/>
                        <a:t>原始数据</a:t>
                      </a:r>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p>
                  </a:txBody>
                  <a:tcPr marL="107287" marR="107287" marT="53644" marB="53644"/>
                </a:tc>
                <a:tc>
                  <a:txBody>
                    <a:bodyPr/>
                    <a:lstStyle/>
                    <a:p>
                      <a:pPr algn="ctr"/>
                      <a:r>
                        <a:rPr lang="zh-CN" altLang="en-US" sz="2100" b="1" dirty="0"/>
                        <a:t>原始数据</a:t>
                      </a:r>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p>
                  </a:txBody>
                  <a:tcPr marL="107287" marR="107287" marT="53644" marB="53644"/>
                </a:tc>
                <a:extLst>
                  <a:ext uri="{0D108BD9-81ED-4DB2-BD59-A6C34878D82A}">
                    <a16:rowId xmlns:a16="http://schemas.microsoft.com/office/drawing/2014/main" val="3931995783"/>
                  </a:ext>
                </a:extLst>
              </a:tr>
              <a:tr h="556738">
                <a:tc>
                  <a:txBody>
                    <a:bodyPr/>
                    <a:lstStyle/>
                    <a:p>
                      <a:pPr algn="ctr"/>
                      <a:r>
                        <a:rPr lang="en-US" altLang="zh-CN" sz="2800" b="1" dirty="0">
                          <a:latin typeface="Consolas" panose="020B0609020204030204" pitchFamily="49" charset="0"/>
                        </a:rPr>
                        <a:t>0000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latin typeface="Consolas" panose="020B0609020204030204" pitchFamily="49" charset="0"/>
                        </a:rPr>
                        <a:t>0000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latin typeface="Consolas" panose="020B0609020204030204" pitchFamily="49" charset="0"/>
                        </a:rPr>
                        <a:t>1000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010282816"/>
                  </a:ext>
                </a:extLst>
              </a:tr>
              <a:tr h="556738">
                <a:tc>
                  <a:txBody>
                    <a:bodyPr/>
                    <a:lstStyle/>
                    <a:p>
                      <a:pPr algn="ctr"/>
                      <a:r>
                        <a:rPr lang="en-US" altLang="zh-CN" sz="2800" b="1" dirty="0">
                          <a:latin typeface="Consolas" panose="020B0609020204030204" pitchFamily="49" charset="0"/>
                        </a:rPr>
                        <a:t>0001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0001 </a:t>
                      </a:r>
                      <a:r>
                        <a:rPr lang="en-US" altLang="zh-CN" sz="2800" b="1" dirty="0">
                          <a:solidFill>
                            <a:srgbClr val="FF66CC"/>
                          </a:solidFill>
                          <a:latin typeface="Consolas" panose="020B0609020204030204" pitchFamily="49" charset="0"/>
                        </a:rPr>
                        <a:t>011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 </a:t>
                      </a:r>
                      <a:r>
                        <a:rPr lang="en-US" altLang="zh-CN" sz="2800" b="1" dirty="0">
                          <a:solidFill>
                            <a:srgbClr val="FF66CC"/>
                          </a:solidFill>
                          <a:latin typeface="Consolas" panose="020B0609020204030204" pitchFamily="49" charset="0"/>
                        </a:rPr>
                        <a:t>110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2352958856"/>
                  </a:ext>
                </a:extLst>
              </a:tr>
              <a:tr h="556738">
                <a:tc>
                  <a:txBody>
                    <a:bodyPr/>
                    <a:lstStyle/>
                    <a:p>
                      <a:pPr algn="ctr"/>
                      <a:r>
                        <a:rPr lang="en-US" altLang="zh-CN" sz="2800" b="1" dirty="0">
                          <a:latin typeface="Consolas" panose="020B0609020204030204" pitchFamily="49" charset="0"/>
                        </a:rPr>
                        <a:t>00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0010 </a:t>
                      </a:r>
                      <a:r>
                        <a:rPr lang="en-US" altLang="zh-CN" sz="2800" b="1" kern="1200" dirty="0">
                          <a:solidFill>
                            <a:srgbClr val="FF66CC"/>
                          </a:solidFill>
                          <a:latin typeface="Consolas" panose="020B0609020204030204" pitchFamily="49" charset="0"/>
                          <a:ea typeface="+mn-ea"/>
                          <a:cs typeface="+mn-cs"/>
                        </a:rPr>
                        <a:t>110</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1010 </a:t>
                      </a:r>
                      <a:r>
                        <a:rPr lang="en-US" altLang="zh-CN" sz="2800" b="1" dirty="0">
                          <a:solidFill>
                            <a:srgbClr val="FF66CC"/>
                          </a:solidFill>
                          <a:latin typeface="Consolas" panose="020B0609020204030204" pitchFamily="49" charset="0"/>
                        </a:rPr>
                        <a:t>0</a:t>
                      </a:r>
                      <a:r>
                        <a:rPr lang="en-US" altLang="zh-CN" sz="2800" b="1" kern="1200" dirty="0">
                          <a:solidFill>
                            <a:srgbClr val="FF66CC"/>
                          </a:solidFill>
                          <a:latin typeface="Consolas" panose="020B0609020204030204" pitchFamily="49" charset="0"/>
                          <a:ea typeface="+mn-ea"/>
                          <a:cs typeface="+mn-cs"/>
                        </a:rPr>
                        <a:t>11</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extLst>
                  <a:ext uri="{0D108BD9-81ED-4DB2-BD59-A6C34878D82A}">
                    <a16:rowId xmlns:a16="http://schemas.microsoft.com/office/drawing/2014/main" val="2063094531"/>
                  </a:ext>
                </a:extLst>
              </a:tr>
              <a:tr h="556738">
                <a:tc>
                  <a:txBody>
                    <a:bodyPr/>
                    <a:lstStyle/>
                    <a:p>
                      <a:pPr algn="ctr"/>
                      <a:r>
                        <a:rPr lang="en-US" altLang="zh-CN" sz="2800" b="1" dirty="0">
                          <a:latin typeface="Consolas" panose="020B0609020204030204" pitchFamily="49" charset="0"/>
                        </a:rPr>
                        <a:t>0011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0011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310782077"/>
                  </a:ext>
                </a:extLst>
              </a:tr>
              <a:tr h="556738">
                <a:tc>
                  <a:txBody>
                    <a:bodyPr/>
                    <a:lstStyle/>
                    <a:p>
                      <a:pPr algn="ctr"/>
                      <a:r>
                        <a:rPr lang="en-US" altLang="zh-CN" sz="2800" b="1" dirty="0">
                          <a:latin typeface="Consolas" panose="020B0609020204030204" pitchFamily="49" charset="0"/>
                        </a:rPr>
                        <a:t>0100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0100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kern="1200" dirty="0">
                          <a:solidFill>
                            <a:schemeClr val="dk1"/>
                          </a:solidFill>
                          <a:latin typeface="Consolas" panose="020B0609020204030204" pitchFamily="49" charset="0"/>
                          <a:ea typeface="+mn-ea"/>
                          <a:cs typeface="+mn-cs"/>
                        </a:rPr>
                        <a:t>1100</a:t>
                      </a:r>
                      <a:endParaRPr lang="zh-CN" altLang="en-US" sz="2800" b="1" kern="1200" dirty="0">
                        <a:solidFill>
                          <a:schemeClr val="dk1"/>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latin typeface="Consolas" panose="020B0609020204030204" pitchFamily="49" charset="0"/>
                        </a:rPr>
                        <a:t>1100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143074832"/>
                  </a:ext>
                </a:extLst>
              </a:tr>
              <a:tr h="556738">
                <a:tc>
                  <a:txBody>
                    <a:bodyPr/>
                    <a:lstStyle/>
                    <a:p>
                      <a:pPr algn="ctr"/>
                      <a:r>
                        <a:rPr lang="en-US" altLang="zh-CN" sz="2800" b="1" dirty="0">
                          <a:latin typeface="Consolas" panose="020B0609020204030204" pitchFamily="49" charset="0"/>
                        </a:rPr>
                        <a:t>0101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0101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4247757070"/>
                  </a:ext>
                </a:extLst>
              </a:tr>
              <a:tr h="556738">
                <a:tc>
                  <a:txBody>
                    <a:bodyPr/>
                    <a:lstStyle/>
                    <a:p>
                      <a:pPr algn="ctr"/>
                      <a:r>
                        <a:rPr lang="en-US" altLang="zh-CN" sz="2800" b="1" dirty="0">
                          <a:latin typeface="Consolas" panose="020B0609020204030204" pitchFamily="49" charset="0"/>
                        </a:rPr>
                        <a:t>0110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0110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282043294"/>
                  </a:ext>
                </a:extLst>
              </a:tr>
              <a:tr h="556738">
                <a:tc>
                  <a:txBody>
                    <a:bodyPr/>
                    <a:lstStyle/>
                    <a:p>
                      <a:pPr algn="ctr"/>
                      <a:r>
                        <a:rPr lang="en-US" altLang="zh-CN" sz="2800" b="1" dirty="0">
                          <a:latin typeface="Consolas" panose="020B0609020204030204" pitchFamily="49" charset="0"/>
                        </a:rPr>
                        <a:t>0111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0111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extLst>
                  <a:ext uri="{0D108BD9-81ED-4DB2-BD59-A6C34878D82A}">
                    <a16:rowId xmlns:a16="http://schemas.microsoft.com/office/drawing/2014/main" val="2236541375"/>
                  </a:ext>
                </a:extLst>
              </a:tr>
            </a:tbl>
          </a:graphicData>
        </a:graphic>
      </p:graphicFrame>
      <p:sp>
        <p:nvSpPr>
          <p:cNvPr id="6" name="矩形 5"/>
          <p:cNvSpPr/>
          <p:nvPr/>
        </p:nvSpPr>
        <p:spPr>
          <a:xfrm>
            <a:off x="6786424" y="2691201"/>
            <a:ext cx="4216998"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矩形 6"/>
          <p:cNvSpPr/>
          <p:nvPr/>
        </p:nvSpPr>
        <p:spPr>
          <a:xfrm>
            <a:off x="4877767" y="2691201"/>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矩形 7"/>
          <p:cNvSpPr/>
          <p:nvPr/>
        </p:nvSpPr>
        <p:spPr>
          <a:xfrm>
            <a:off x="10056747" y="1589439"/>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矩形 8"/>
          <p:cNvSpPr/>
          <p:nvPr/>
        </p:nvSpPr>
        <p:spPr>
          <a:xfrm>
            <a:off x="3284288" y="5974097"/>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extLst>
      <p:ext uri="{BB962C8B-B14F-4D97-AF65-F5344CB8AC3E}">
        <p14:creationId xmlns:p14="http://schemas.microsoft.com/office/powerpoint/2010/main" val="336991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1"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9" grpId="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检错过程   </a:t>
            </a:r>
            <a:r>
              <a:rPr lang="en-US" altLang="zh-CN" dirty="0"/>
              <a:t>1</a:t>
            </a:r>
            <a:r>
              <a:rPr lang="zh-CN" altLang="en-US" dirty="0"/>
              <a:t>位错 </a:t>
            </a:r>
            <a:r>
              <a:rPr lang="en-US" altLang="zh-CN" dirty="0"/>
              <a:t>(000</a:t>
            </a:r>
            <a:r>
              <a:rPr lang="en-US" altLang="zh-CN" u="sng" dirty="0">
                <a:solidFill>
                  <a:srgbClr val="0000FF"/>
                </a:solidFill>
              </a:rPr>
              <a:t>1</a:t>
            </a:r>
            <a:r>
              <a:rPr lang="en-US" altLang="zh-CN" dirty="0">
                <a:solidFill>
                  <a:srgbClr val="C00000"/>
                </a:solidFill>
              </a:rPr>
              <a:t>000</a:t>
            </a:r>
            <a:r>
              <a:rPr lang="zh-CN" altLang="en-US" dirty="0"/>
              <a:t>） </a:t>
            </a:r>
            <a:r>
              <a:rPr lang="en-US" altLang="zh-CN" dirty="0"/>
              <a:t>2</a:t>
            </a:r>
            <a:r>
              <a:rPr lang="zh-CN" altLang="en-US" dirty="0"/>
              <a:t>位错 </a:t>
            </a:r>
            <a:r>
              <a:rPr lang="en-US" altLang="zh-CN" dirty="0"/>
              <a:t>(</a:t>
            </a:r>
            <a:r>
              <a:rPr lang="en-US" altLang="zh-CN" u="sng" dirty="0">
                <a:solidFill>
                  <a:srgbClr val="0000FF"/>
                </a:solidFill>
              </a:rPr>
              <a:t>1</a:t>
            </a:r>
            <a:r>
              <a:rPr lang="en-US" altLang="zh-CN" dirty="0"/>
              <a:t>0</a:t>
            </a:r>
            <a:r>
              <a:rPr lang="en-US" altLang="zh-CN" u="sng" dirty="0">
                <a:solidFill>
                  <a:srgbClr val="0000FF"/>
                </a:solidFill>
              </a:rPr>
              <a:t>1</a:t>
            </a:r>
            <a:r>
              <a:rPr lang="en-US" altLang="zh-CN" dirty="0"/>
              <a:t>0</a:t>
            </a:r>
            <a:r>
              <a:rPr lang="en-US" altLang="zh-CN" dirty="0">
                <a:solidFill>
                  <a:srgbClr val="C00000"/>
                </a:solidFill>
              </a:rPr>
              <a:t>000</a:t>
            </a:r>
            <a:r>
              <a:rPr lang="zh-CN" altLang="en-US" dirty="0"/>
              <a:t>）</a:t>
            </a:r>
          </a:p>
        </p:txBody>
      </p:sp>
      <p:grpSp>
        <p:nvGrpSpPr>
          <p:cNvPr id="4" name="组合 3"/>
          <p:cNvGrpSpPr/>
          <p:nvPr/>
        </p:nvGrpSpPr>
        <p:grpSpPr>
          <a:xfrm>
            <a:off x="872691" y="1149800"/>
            <a:ext cx="4947196" cy="4793398"/>
            <a:chOff x="2873613" y="1277257"/>
            <a:chExt cx="4947196" cy="4793398"/>
          </a:xfrm>
        </p:grpSpPr>
        <p:sp>
          <p:nvSpPr>
            <p:cNvPr id="5" name="矩形 4">
              <a:extLst>
                <a:ext uri="{FF2B5EF4-FFF2-40B4-BE49-F238E27FC236}">
                  <a16:creationId xmlns:a16="http://schemas.microsoft.com/office/drawing/2014/main"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3017659" y="5391004"/>
              <a:ext cx="1318314" cy="502619"/>
              <a:chOff x="3003146" y="5391004"/>
              <a:chExt cx="1318314" cy="502619"/>
            </a:xfrm>
          </p:grpSpPr>
          <p:sp>
            <p:nvSpPr>
              <p:cNvPr id="7" name="矩形 6"/>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4037472" y="5361738"/>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2922686"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2063235" y="1776218"/>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0</a:t>
              </a:r>
              <a:r>
                <a:rPr lang="en-US" altLang="zh-CN" sz="2800" spc="600" dirty="0">
                  <a:latin typeface="Consolas" panose="020B0609020204030204" pitchFamily="49" charset="0"/>
                </a:rPr>
                <a:t>00</a:t>
              </a:r>
              <a:r>
                <a:rPr lang="en-US" altLang="zh-CN" sz="2800" spc="600" dirty="0">
                  <a:solidFill>
                    <a:srgbClr val="0000FF"/>
                  </a:solidFill>
                  <a:latin typeface="Consolas" panose="020B0609020204030204" pitchFamily="49" charset="0"/>
                </a:rPr>
                <a:t>1</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3053458" y="2646706"/>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2922850" y="2211462"/>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3593256" y="4387682"/>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3727545" y="5287194"/>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25" name="文本框 24"/>
          <p:cNvSpPr txBox="1"/>
          <p:nvPr/>
        </p:nvSpPr>
        <p:spPr>
          <a:xfrm>
            <a:off x="3316273" y="3517194"/>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3016540" y="3081950"/>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280195" y="3952438"/>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560083" y="4822926"/>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4191736" y="2209130"/>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467852" y="2219763"/>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752079" y="2247400"/>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972549" y="1796680"/>
            <a:ext cx="1893364" cy="459409"/>
            <a:chOff x="2973471" y="1924137"/>
            <a:chExt cx="1893364" cy="459409"/>
          </a:xfrm>
        </p:grpSpPr>
        <p:sp>
          <p:nvSpPr>
            <p:cNvPr id="39" name="文本框 38"/>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40" name="文本框 39"/>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42" name="组合 41"/>
          <p:cNvGrpSpPr/>
          <p:nvPr/>
        </p:nvGrpSpPr>
        <p:grpSpPr>
          <a:xfrm>
            <a:off x="4236171" y="1403067"/>
            <a:ext cx="1239957" cy="369332"/>
            <a:chOff x="6167643" y="1530524"/>
            <a:chExt cx="1239957" cy="369332"/>
          </a:xfrm>
        </p:grpSpPr>
        <p:sp>
          <p:nvSpPr>
            <p:cNvPr id="43" name="文本框 42"/>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3204340"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3485994"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3767648"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48" name="组合 47"/>
          <p:cNvGrpSpPr/>
          <p:nvPr/>
        </p:nvGrpSpPr>
        <p:grpSpPr>
          <a:xfrm>
            <a:off x="6260066" y="1152769"/>
            <a:ext cx="4947196" cy="4793398"/>
            <a:chOff x="2873613" y="1277257"/>
            <a:chExt cx="4947196" cy="4793398"/>
          </a:xfrm>
        </p:grpSpPr>
        <p:sp>
          <p:nvSpPr>
            <p:cNvPr id="49" name="矩形 48">
              <a:extLst>
                <a:ext uri="{FF2B5EF4-FFF2-40B4-BE49-F238E27FC236}">
                  <a16:creationId xmlns:a16="http://schemas.microsoft.com/office/drawing/2014/main"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50" name="组合 49"/>
            <p:cNvGrpSpPr/>
            <p:nvPr/>
          </p:nvGrpSpPr>
          <p:grpSpPr>
            <a:xfrm>
              <a:off x="3017659" y="5391004"/>
              <a:ext cx="1318314" cy="502619"/>
              <a:chOff x="3003146" y="5391004"/>
              <a:chExt cx="1318314" cy="502619"/>
            </a:xfrm>
          </p:grpSpPr>
          <p:sp>
            <p:nvSpPr>
              <p:cNvPr id="51" name="矩形 50"/>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53" name="组合 52"/>
          <p:cNvGrpSpPr/>
          <p:nvPr/>
        </p:nvGrpSpPr>
        <p:grpSpPr>
          <a:xfrm>
            <a:off x="9424847" y="5364707"/>
            <a:ext cx="1576678" cy="426500"/>
            <a:chOff x="6003487" y="6136926"/>
            <a:chExt cx="1576678" cy="426500"/>
          </a:xfrm>
        </p:grpSpPr>
        <p:sp>
          <p:nvSpPr>
            <p:cNvPr id="54" name="矩形 53"/>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文本框 54"/>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56" name="文本框 55"/>
          <p:cNvSpPr txBox="1"/>
          <p:nvPr/>
        </p:nvSpPr>
        <p:spPr>
          <a:xfrm>
            <a:off x="8310061"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57" name="组合 56"/>
          <p:cNvGrpSpPr/>
          <p:nvPr/>
        </p:nvGrpSpPr>
        <p:grpSpPr>
          <a:xfrm>
            <a:off x="7450610" y="1779187"/>
            <a:ext cx="3397553" cy="605838"/>
            <a:chOff x="4064157" y="1903675"/>
            <a:chExt cx="3397553" cy="605838"/>
          </a:xfrm>
        </p:grpSpPr>
        <p:grpSp>
          <p:nvGrpSpPr>
            <p:cNvPr id="58" name="组合 57"/>
            <p:cNvGrpSpPr/>
            <p:nvPr/>
          </p:nvGrpSpPr>
          <p:grpSpPr>
            <a:xfrm>
              <a:off x="4064157" y="1913504"/>
              <a:ext cx="2927945" cy="596009"/>
              <a:chOff x="4635412" y="2148540"/>
              <a:chExt cx="2927945" cy="596009"/>
            </a:xfrm>
          </p:grpSpPr>
          <p:cxnSp>
            <p:nvCxnSpPr>
              <p:cNvPr id="60" name="直接连接符 59"/>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9" name="文本框 58"/>
            <p:cNvSpPr txBox="1"/>
            <p:nvPr/>
          </p:nvSpPr>
          <p:spPr>
            <a:xfrm>
              <a:off x="4923607" y="1903675"/>
              <a:ext cx="2538103" cy="362455"/>
            </a:xfrm>
            <a:prstGeom prst="rect">
              <a:avLst/>
            </a:prstGeom>
            <a:noFill/>
          </p:spPr>
          <p:txBody>
            <a:bodyPr wrap="square" rtlCol="0">
              <a:noAutofit/>
            </a:bodyPr>
            <a:lstStyle/>
            <a:p>
              <a:r>
                <a:rPr lang="en-US" altLang="zh-CN" sz="2800" b="1" u="sng"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b="1"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62" name="文本框 61"/>
          <p:cNvSpPr txBox="1"/>
          <p:nvPr/>
        </p:nvSpPr>
        <p:spPr>
          <a:xfrm>
            <a:off x="8440833" y="2649675"/>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3" name="组合 62"/>
          <p:cNvGrpSpPr/>
          <p:nvPr/>
        </p:nvGrpSpPr>
        <p:grpSpPr>
          <a:xfrm>
            <a:off x="8310225" y="2214431"/>
            <a:ext cx="1635058" cy="480845"/>
            <a:chOff x="4923772" y="2338919"/>
            <a:chExt cx="1635058" cy="480845"/>
          </a:xfrm>
        </p:grpSpPr>
        <p:sp>
          <p:nvSpPr>
            <p:cNvPr id="64" name="文本框 63"/>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65" name="直接连接符 64"/>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8980631" y="4390651"/>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67" name="文本框 66"/>
          <p:cNvSpPr txBox="1"/>
          <p:nvPr/>
        </p:nvSpPr>
        <p:spPr>
          <a:xfrm>
            <a:off x="9114920" y="5290163"/>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68" name="文本框 67"/>
          <p:cNvSpPr txBox="1"/>
          <p:nvPr/>
        </p:nvSpPr>
        <p:spPr>
          <a:xfrm>
            <a:off x="8703648" y="3520163"/>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9" name="组合 68"/>
          <p:cNvGrpSpPr/>
          <p:nvPr/>
        </p:nvGrpSpPr>
        <p:grpSpPr>
          <a:xfrm>
            <a:off x="8403915" y="3084919"/>
            <a:ext cx="1635058" cy="489707"/>
            <a:chOff x="5017462" y="3209407"/>
            <a:chExt cx="1635058" cy="489707"/>
          </a:xfrm>
        </p:grpSpPr>
        <p:sp>
          <p:nvSpPr>
            <p:cNvPr id="70" name="文本框 69"/>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1" name="直接连接符 70"/>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8667570" y="3955407"/>
            <a:ext cx="1635058" cy="498569"/>
            <a:chOff x="5281117" y="4079895"/>
            <a:chExt cx="1635058" cy="498569"/>
          </a:xfrm>
        </p:grpSpPr>
        <p:sp>
          <p:nvSpPr>
            <p:cNvPr id="73" name="文本框 7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4" name="直接连接符 73"/>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8947458" y="4825895"/>
            <a:ext cx="1635058" cy="478403"/>
            <a:chOff x="5561005" y="4950383"/>
            <a:chExt cx="1635058" cy="478403"/>
          </a:xfrm>
        </p:grpSpPr>
        <p:sp>
          <p:nvSpPr>
            <p:cNvPr id="76" name="文本框 7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77" name="直接连接符 76"/>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8" name="直接箭头连接符 77"/>
          <p:cNvCxnSpPr/>
          <p:nvPr/>
        </p:nvCxnSpPr>
        <p:spPr>
          <a:xfrm>
            <a:off x="9579111" y="2212099"/>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9855227" y="2222732"/>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10139454" y="2250369"/>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359924" y="1799649"/>
            <a:ext cx="1893364" cy="459409"/>
            <a:chOff x="2973471" y="1924137"/>
            <a:chExt cx="1893364" cy="459409"/>
          </a:xfrm>
        </p:grpSpPr>
        <p:sp>
          <p:nvSpPr>
            <p:cNvPr id="82" name="文本框 81"/>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83" name="文本框 82"/>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84" name="组合 83"/>
          <p:cNvGrpSpPr/>
          <p:nvPr/>
        </p:nvGrpSpPr>
        <p:grpSpPr>
          <a:xfrm>
            <a:off x="9623546" y="1406036"/>
            <a:ext cx="1239957" cy="369332"/>
            <a:chOff x="6167643" y="1530524"/>
            <a:chExt cx="1239957" cy="369332"/>
          </a:xfrm>
        </p:grpSpPr>
        <p:sp>
          <p:nvSpPr>
            <p:cNvPr id="85" name="文本框 84"/>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86" name="直接箭头连接符 85"/>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8591715"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8" name="文本框 87"/>
          <p:cNvSpPr txBox="1"/>
          <p:nvPr/>
        </p:nvSpPr>
        <p:spPr>
          <a:xfrm>
            <a:off x="8873369"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9" name="文本框 88"/>
          <p:cNvSpPr txBox="1"/>
          <p:nvPr/>
        </p:nvSpPr>
        <p:spPr>
          <a:xfrm>
            <a:off x="9155023"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90" name="矩形 89"/>
          <p:cNvSpPr/>
          <p:nvPr/>
        </p:nvSpPr>
        <p:spPr>
          <a:xfrm>
            <a:off x="791908" y="5993652"/>
            <a:ext cx="10055958"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一位错、两位错余数均不为零，但余数有重叠，判两位错，或纠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extLst>
      <p:ext uri="{BB962C8B-B14F-4D97-AF65-F5344CB8AC3E}">
        <p14:creationId xmlns:p14="http://schemas.microsoft.com/office/powerpoint/2010/main" val="290017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300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up)">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ppt_x"/>
                                          </p:val>
                                        </p:tav>
                                        <p:tav tm="100000">
                                          <p:val>
                                            <p:strVal val="#ppt_x"/>
                                          </p:val>
                                        </p:tav>
                                      </p:tavLst>
                                    </p:anim>
                                    <p:anim calcmode="lin" valueType="num">
                                      <p:cBhvr additive="base">
                                        <p:cTn id="65"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down)">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3000"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up)">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left)">
                                      <p:cBhvr>
                                        <p:cTn id="91" dur="5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left)">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left)">
                                      <p:cBhvr>
                                        <p:cTn id="106" dur="500"/>
                                        <p:tgtEl>
                                          <p:spTgt spid="4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left)">
                                      <p:cBhvr>
                                        <p:cTn id="116" dur="500"/>
                                        <p:tgtEl>
                                          <p:spTgt spid="5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wipe(left)">
                                      <p:cBhvr>
                                        <p:cTn id="121" dur="500"/>
                                        <p:tgtEl>
                                          <p:spTgt spid="81"/>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wipe(left)">
                                      <p:cBhvr>
                                        <p:cTn id="132" dur="500"/>
                                        <p:tgtEl>
                                          <p:spTgt spid="6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wipe(left)">
                                      <p:cBhvr>
                                        <p:cTn id="137" dur="500"/>
                                        <p:tgtEl>
                                          <p:spTgt spid="6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repeatCount="3000" fill="hold"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wipe(up)">
                                      <p:cBhvr>
                                        <p:cTn id="142" dur="500"/>
                                        <p:tgtEl>
                                          <p:spTgt spid="78"/>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anim calcmode="lin" valueType="num">
                                      <p:cBhvr additive="base">
                                        <p:cTn id="147" dur="500" fill="hold"/>
                                        <p:tgtEl>
                                          <p:spTgt spid="87"/>
                                        </p:tgtEl>
                                        <p:attrNameLst>
                                          <p:attrName>ppt_x</p:attrName>
                                        </p:attrNameLst>
                                      </p:cBhvr>
                                      <p:tavLst>
                                        <p:tav tm="0">
                                          <p:val>
                                            <p:strVal val="#ppt_x"/>
                                          </p:val>
                                        </p:tav>
                                        <p:tav tm="100000">
                                          <p:val>
                                            <p:strVal val="#ppt_x"/>
                                          </p:val>
                                        </p:tav>
                                      </p:tavLst>
                                    </p:anim>
                                    <p:anim calcmode="lin" valueType="num">
                                      <p:cBhvr additive="base">
                                        <p:cTn id="148" dur="5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wipe(left)">
                                      <p:cBhvr>
                                        <p:cTn id="153" dur="500"/>
                                        <p:tgtEl>
                                          <p:spTgt spid="6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68"/>
                                        </p:tgtEl>
                                        <p:attrNameLst>
                                          <p:attrName>style.visibility</p:attrName>
                                        </p:attrNameLst>
                                      </p:cBhvr>
                                      <p:to>
                                        <p:strVal val="visible"/>
                                      </p:to>
                                    </p:set>
                                    <p:animEffect transition="in" filter="wipe(left)">
                                      <p:cBhvr>
                                        <p:cTn id="158" dur="500"/>
                                        <p:tgtEl>
                                          <p:spTgt spid="6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repeatCount="3000" fill="hold" nodeType="clickEffect">
                                  <p:stCondLst>
                                    <p:cond delay="0"/>
                                  </p:stCondLst>
                                  <p:childTnLst>
                                    <p:set>
                                      <p:cBhvr>
                                        <p:cTn id="162" dur="1" fill="hold">
                                          <p:stCondLst>
                                            <p:cond delay="0"/>
                                          </p:stCondLst>
                                        </p:cTn>
                                        <p:tgtEl>
                                          <p:spTgt spid="79"/>
                                        </p:tgtEl>
                                        <p:attrNameLst>
                                          <p:attrName>style.visibility</p:attrName>
                                        </p:attrNameLst>
                                      </p:cBhvr>
                                      <p:to>
                                        <p:strVal val="visible"/>
                                      </p:to>
                                    </p:set>
                                    <p:animEffect transition="in" filter="wipe(up)">
                                      <p:cBhvr>
                                        <p:cTn id="163" dur="500"/>
                                        <p:tgtEl>
                                          <p:spTgt spid="79"/>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1" fill="hold" grpId="0" nodeType="clickEffect">
                                  <p:stCondLst>
                                    <p:cond delay="0"/>
                                  </p:stCondLst>
                                  <p:childTnLst>
                                    <p:set>
                                      <p:cBhvr>
                                        <p:cTn id="167" dur="1" fill="hold">
                                          <p:stCondLst>
                                            <p:cond delay="0"/>
                                          </p:stCondLst>
                                        </p:cTn>
                                        <p:tgtEl>
                                          <p:spTgt spid="88"/>
                                        </p:tgtEl>
                                        <p:attrNameLst>
                                          <p:attrName>style.visibility</p:attrName>
                                        </p:attrNameLst>
                                      </p:cBhvr>
                                      <p:to>
                                        <p:strVal val="visible"/>
                                      </p:to>
                                    </p:set>
                                    <p:anim calcmode="lin" valueType="num">
                                      <p:cBhvr additive="base">
                                        <p:cTn id="168" dur="500" fill="hold"/>
                                        <p:tgtEl>
                                          <p:spTgt spid="88"/>
                                        </p:tgtEl>
                                        <p:attrNameLst>
                                          <p:attrName>ppt_x</p:attrName>
                                        </p:attrNameLst>
                                      </p:cBhvr>
                                      <p:tavLst>
                                        <p:tav tm="0">
                                          <p:val>
                                            <p:strVal val="#ppt_x"/>
                                          </p:val>
                                        </p:tav>
                                        <p:tav tm="100000">
                                          <p:val>
                                            <p:strVal val="#ppt_x"/>
                                          </p:val>
                                        </p:tav>
                                      </p:tavLst>
                                    </p:anim>
                                    <p:anim calcmode="lin" valueType="num">
                                      <p:cBhvr additive="base">
                                        <p:cTn id="169"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nodeType="clickEffect">
                                  <p:stCondLst>
                                    <p:cond delay="0"/>
                                  </p:stCondLst>
                                  <p:childTnLst>
                                    <p:set>
                                      <p:cBhvr>
                                        <p:cTn id="173" dur="1" fill="hold">
                                          <p:stCondLst>
                                            <p:cond delay="0"/>
                                          </p:stCondLst>
                                        </p:cTn>
                                        <p:tgtEl>
                                          <p:spTgt spid="72"/>
                                        </p:tgtEl>
                                        <p:attrNameLst>
                                          <p:attrName>style.visibility</p:attrName>
                                        </p:attrNameLst>
                                      </p:cBhvr>
                                      <p:to>
                                        <p:strVal val="visible"/>
                                      </p:to>
                                    </p:set>
                                    <p:animEffect transition="in" filter="wipe(left)">
                                      <p:cBhvr>
                                        <p:cTn id="174" dur="500"/>
                                        <p:tgtEl>
                                          <p:spTgt spid="7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down)">
                                      <p:cBhvr>
                                        <p:cTn id="179" dur="500"/>
                                        <p:tgtEl>
                                          <p:spTgt spid="66"/>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3000" fill="hold" nodeType="clickEffect">
                                  <p:stCondLst>
                                    <p:cond delay="0"/>
                                  </p:stCondLst>
                                  <p:childTnLst>
                                    <p:set>
                                      <p:cBhvr>
                                        <p:cTn id="183" dur="1" fill="hold">
                                          <p:stCondLst>
                                            <p:cond delay="0"/>
                                          </p:stCondLst>
                                        </p:cTn>
                                        <p:tgtEl>
                                          <p:spTgt spid="80"/>
                                        </p:tgtEl>
                                        <p:attrNameLst>
                                          <p:attrName>style.visibility</p:attrName>
                                        </p:attrNameLst>
                                      </p:cBhvr>
                                      <p:to>
                                        <p:strVal val="visible"/>
                                      </p:to>
                                    </p:set>
                                    <p:animEffect transition="in" filter="wipe(up)">
                                      <p:cBhvr>
                                        <p:cTn id="184" dur="500"/>
                                        <p:tgtEl>
                                          <p:spTgt spid="80"/>
                                        </p:tgtEl>
                                      </p:cBhvr>
                                    </p:animEffect>
                                  </p:childTnLst>
                                </p:cTn>
                              </p:par>
                            </p:childTnLst>
                          </p:cTn>
                        </p:par>
                      </p:childTnLst>
                    </p:cTn>
                  </p:par>
                  <p:par>
                    <p:cTn id="185" fill="hold">
                      <p:stCondLst>
                        <p:cond delay="indefinite"/>
                      </p:stCondLst>
                      <p:childTnLst>
                        <p:par>
                          <p:cTn id="186" fill="hold">
                            <p:stCondLst>
                              <p:cond delay="0"/>
                            </p:stCondLst>
                            <p:childTnLst>
                              <p:par>
                                <p:cTn id="187" presetID="2" presetClass="entr" presetSubtype="1" fill="hold" grpId="0" nodeType="clickEffect">
                                  <p:stCondLst>
                                    <p:cond delay="0"/>
                                  </p:stCondLst>
                                  <p:childTnLst>
                                    <p:set>
                                      <p:cBhvr>
                                        <p:cTn id="188" dur="1" fill="hold">
                                          <p:stCondLst>
                                            <p:cond delay="0"/>
                                          </p:stCondLst>
                                        </p:cTn>
                                        <p:tgtEl>
                                          <p:spTgt spid="89"/>
                                        </p:tgtEl>
                                        <p:attrNameLst>
                                          <p:attrName>style.visibility</p:attrName>
                                        </p:attrNameLst>
                                      </p:cBhvr>
                                      <p:to>
                                        <p:strVal val="visible"/>
                                      </p:to>
                                    </p:set>
                                    <p:anim calcmode="lin" valueType="num">
                                      <p:cBhvr additive="base">
                                        <p:cTn id="189" dur="500" fill="hold"/>
                                        <p:tgtEl>
                                          <p:spTgt spid="89"/>
                                        </p:tgtEl>
                                        <p:attrNameLst>
                                          <p:attrName>ppt_x</p:attrName>
                                        </p:attrNameLst>
                                      </p:cBhvr>
                                      <p:tavLst>
                                        <p:tav tm="0">
                                          <p:val>
                                            <p:strVal val="#ppt_x"/>
                                          </p:val>
                                        </p:tav>
                                        <p:tav tm="100000">
                                          <p:val>
                                            <p:strVal val="#ppt_x"/>
                                          </p:val>
                                        </p:tav>
                                      </p:tavLst>
                                    </p:anim>
                                    <p:anim calcmode="lin" valueType="num">
                                      <p:cBhvr additive="base">
                                        <p:cTn id="190" dur="500" fill="hold"/>
                                        <p:tgtEl>
                                          <p:spTgt spid="89"/>
                                        </p:tgtEl>
                                        <p:attrNameLst>
                                          <p:attrName>ppt_y</p:attrName>
                                        </p:attrNameLst>
                                      </p:cBhvr>
                                      <p:tavLst>
                                        <p:tav tm="0">
                                          <p:val>
                                            <p:strVal val="0-#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wipe(left)">
                                      <p:cBhvr>
                                        <p:cTn id="195" dur="500"/>
                                        <p:tgtEl>
                                          <p:spTgt spid="75"/>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wipe(left)">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repeatCount="3000" fill="hold" nodeType="clickEffect">
                                  <p:stCondLst>
                                    <p:cond delay="0"/>
                                  </p:stCondLst>
                                  <p:childTnLst>
                                    <p:set>
                                      <p:cBhvr>
                                        <p:cTn id="204" dur="1" fill="hold">
                                          <p:stCondLst>
                                            <p:cond delay="0"/>
                                          </p:stCondLst>
                                        </p:cTn>
                                        <p:tgtEl>
                                          <p:spTgt spid="53"/>
                                        </p:tgtEl>
                                        <p:attrNameLst>
                                          <p:attrName>style.visibility</p:attrName>
                                        </p:attrNameLst>
                                      </p:cBhvr>
                                      <p:to>
                                        <p:strVal val="visible"/>
                                      </p:to>
                                    </p:set>
                                    <p:animEffect transition="in" filter="wipe(left)">
                                      <p:cBhvr>
                                        <p:cTn id="205" dur="500"/>
                                        <p:tgtEl>
                                          <p:spTgt spid="5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84"/>
                                        </p:tgtEl>
                                        <p:attrNameLst>
                                          <p:attrName>style.visibility</p:attrName>
                                        </p:attrNameLst>
                                      </p:cBhvr>
                                      <p:to>
                                        <p:strVal val="visible"/>
                                      </p:to>
                                    </p:set>
                                    <p:animEffect transition="in" filter="wipe(left)">
                                      <p:cBhvr>
                                        <p:cTn id="210" dur="500"/>
                                        <p:tgtEl>
                                          <p:spTgt spid="84"/>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left)">
                                      <p:cBhvr>
                                        <p:cTn id="2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45" grpId="0"/>
      <p:bldP spid="46" grpId="0"/>
      <p:bldP spid="47" grpId="0"/>
      <p:bldP spid="56" grpId="0"/>
      <p:bldP spid="62" grpId="0"/>
      <p:bldP spid="66" grpId="0"/>
      <p:bldP spid="67" grpId="0"/>
      <p:bldP spid="68" grpId="0"/>
      <p:bldP spid="87" grpId="0"/>
      <p:bldP spid="88" grpId="0"/>
      <p:bldP spid="89" grpId="0"/>
      <p:bldP spid="9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a:t>
            </a:r>
            <a:r>
              <a:rPr lang="zh-CN" altLang="en-US" dirty="0"/>
              <a:t>循环码  余数循环模式   </a:t>
            </a:r>
            <a:r>
              <a:rPr lang="en-US" altLang="zh-CN" dirty="0"/>
              <a:t>G(x)=1011</a:t>
            </a:r>
            <a:endParaRPr lang="zh-CN" altLang="en-US" dirty="0"/>
          </a:p>
        </p:txBody>
      </p:sp>
      <p:sp>
        <p:nvSpPr>
          <p:cNvPr id="5" name="Rectangle 398"/>
          <p:cNvSpPr>
            <a:spLocks noChangeArrowheads="1"/>
          </p:cNvSpPr>
          <p:nvPr/>
        </p:nvSpPr>
        <p:spPr bwMode="auto">
          <a:xfrm>
            <a:off x="2163501" y="1837516"/>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a:latin typeface="Consolas" panose="020B0609020204030204" pitchFamily="49" charset="0"/>
            </a:endParaRPr>
          </a:p>
        </p:txBody>
      </p:sp>
      <p:sp>
        <p:nvSpPr>
          <p:cNvPr id="6" name="Rectangle 4"/>
          <p:cNvSpPr>
            <a:spLocks noChangeArrowheads="1"/>
          </p:cNvSpPr>
          <p:nvPr/>
        </p:nvSpPr>
        <p:spPr bwMode="auto">
          <a:xfrm>
            <a:off x="4474901" y="5161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1</a:t>
            </a:r>
          </a:p>
        </p:txBody>
      </p:sp>
      <p:sp>
        <p:nvSpPr>
          <p:cNvPr id="7" name="Rectangle 5"/>
          <p:cNvSpPr>
            <a:spLocks noChangeArrowheads="1"/>
          </p:cNvSpPr>
          <p:nvPr/>
        </p:nvSpPr>
        <p:spPr bwMode="auto">
          <a:xfrm>
            <a:off x="3730365" y="5161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101</a:t>
            </a:r>
          </a:p>
        </p:txBody>
      </p:sp>
      <p:sp>
        <p:nvSpPr>
          <p:cNvPr id="8" name="Rectangle 6"/>
          <p:cNvSpPr>
            <a:spLocks noChangeArrowheads="1"/>
          </p:cNvSpPr>
          <p:nvPr/>
        </p:nvSpPr>
        <p:spPr bwMode="auto">
          <a:xfrm>
            <a:off x="2163502" y="5161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000000</a:t>
            </a:r>
          </a:p>
        </p:txBody>
      </p:sp>
      <p:sp>
        <p:nvSpPr>
          <p:cNvPr id="9" name="Rectangle 7"/>
          <p:cNvSpPr>
            <a:spLocks noChangeArrowheads="1"/>
          </p:cNvSpPr>
          <p:nvPr/>
        </p:nvSpPr>
        <p:spPr bwMode="auto">
          <a:xfrm>
            <a:off x="4474901" y="4685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2</a:t>
            </a:r>
          </a:p>
        </p:txBody>
      </p:sp>
      <p:sp>
        <p:nvSpPr>
          <p:cNvPr id="10" name="Rectangle 8"/>
          <p:cNvSpPr>
            <a:spLocks noChangeArrowheads="1"/>
          </p:cNvSpPr>
          <p:nvPr/>
        </p:nvSpPr>
        <p:spPr bwMode="auto">
          <a:xfrm>
            <a:off x="3730365" y="4685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111</a:t>
            </a:r>
          </a:p>
        </p:txBody>
      </p:sp>
      <p:sp>
        <p:nvSpPr>
          <p:cNvPr id="11" name="Rectangle 9"/>
          <p:cNvSpPr>
            <a:spLocks noChangeArrowheads="1"/>
          </p:cNvSpPr>
          <p:nvPr/>
        </p:nvSpPr>
        <p:spPr bwMode="auto">
          <a:xfrm>
            <a:off x="2163502" y="4685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a:t>
            </a:r>
          </a:p>
        </p:txBody>
      </p:sp>
      <p:sp>
        <p:nvSpPr>
          <p:cNvPr id="12" name="Rectangle 10"/>
          <p:cNvSpPr>
            <a:spLocks noChangeArrowheads="1"/>
          </p:cNvSpPr>
          <p:nvPr/>
        </p:nvSpPr>
        <p:spPr bwMode="auto">
          <a:xfrm>
            <a:off x="4474901" y="4209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3</a:t>
            </a:r>
          </a:p>
        </p:txBody>
      </p:sp>
      <p:sp>
        <p:nvSpPr>
          <p:cNvPr id="13" name="Rectangle 11"/>
          <p:cNvSpPr>
            <a:spLocks noChangeArrowheads="1"/>
          </p:cNvSpPr>
          <p:nvPr/>
        </p:nvSpPr>
        <p:spPr bwMode="auto">
          <a:xfrm>
            <a:off x="3730365" y="4209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110</a:t>
            </a:r>
          </a:p>
        </p:txBody>
      </p:sp>
      <p:sp>
        <p:nvSpPr>
          <p:cNvPr id="14" name="Rectangle 12"/>
          <p:cNvSpPr>
            <a:spLocks noChangeArrowheads="1"/>
          </p:cNvSpPr>
          <p:nvPr/>
        </p:nvSpPr>
        <p:spPr bwMode="auto">
          <a:xfrm>
            <a:off x="2163502" y="4209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a:t>
            </a:r>
          </a:p>
        </p:txBody>
      </p:sp>
      <p:sp>
        <p:nvSpPr>
          <p:cNvPr id="15" name="Rectangle 13"/>
          <p:cNvSpPr>
            <a:spLocks noChangeArrowheads="1"/>
          </p:cNvSpPr>
          <p:nvPr/>
        </p:nvSpPr>
        <p:spPr bwMode="auto">
          <a:xfrm>
            <a:off x="4474901" y="3732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4</a:t>
            </a:r>
          </a:p>
        </p:txBody>
      </p:sp>
      <p:sp>
        <p:nvSpPr>
          <p:cNvPr id="16" name="Rectangle 14"/>
          <p:cNvSpPr>
            <a:spLocks noChangeArrowheads="1"/>
          </p:cNvSpPr>
          <p:nvPr/>
        </p:nvSpPr>
        <p:spPr bwMode="auto">
          <a:xfrm>
            <a:off x="3730365" y="3732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011</a:t>
            </a:r>
          </a:p>
        </p:txBody>
      </p:sp>
      <p:sp>
        <p:nvSpPr>
          <p:cNvPr id="17" name="Rectangle 15"/>
          <p:cNvSpPr>
            <a:spLocks noChangeArrowheads="1"/>
          </p:cNvSpPr>
          <p:nvPr/>
        </p:nvSpPr>
        <p:spPr bwMode="auto">
          <a:xfrm>
            <a:off x="2163502" y="3732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a:t>
            </a:r>
          </a:p>
        </p:txBody>
      </p:sp>
      <p:sp>
        <p:nvSpPr>
          <p:cNvPr id="18" name="Rectangle 16"/>
          <p:cNvSpPr>
            <a:spLocks noChangeArrowheads="1"/>
          </p:cNvSpPr>
          <p:nvPr/>
        </p:nvSpPr>
        <p:spPr bwMode="auto">
          <a:xfrm>
            <a:off x="4474901" y="3256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5</a:t>
            </a:r>
          </a:p>
        </p:txBody>
      </p:sp>
      <p:sp>
        <p:nvSpPr>
          <p:cNvPr id="19" name="Rectangle 17"/>
          <p:cNvSpPr>
            <a:spLocks noChangeArrowheads="1"/>
          </p:cNvSpPr>
          <p:nvPr/>
        </p:nvSpPr>
        <p:spPr bwMode="auto">
          <a:xfrm>
            <a:off x="3730365" y="3256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100</a:t>
            </a:r>
          </a:p>
        </p:txBody>
      </p:sp>
      <p:sp>
        <p:nvSpPr>
          <p:cNvPr id="20" name="Rectangle 18"/>
          <p:cNvSpPr>
            <a:spLocks noChangeArrowheads="1"/>
          </p:cNvSpPr>
          <p:nvPr/>
        </p:nvSpPr>
        <p:spPr bwMode="auto">
          <a:xfrm>
            <a:off x="2163502" y="3256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a:t>
            </a:r>
          </a:p>
        </p:txBody>
      </p:sp>
      <p:sp>
        <p:nvSpPr>
          <p:cNvPr id="21" name="Rectangle 19"/>
          <p:cNvSpPr>
            <a:spLocks noChangeArrowheads="1"/>
          </p:cNvSpPr>
          <p:nvPr/>
        </p:nvSpPr>
        <p:spPr bwMode="auto">
          <a:xfrm>
            <a:off x="4474901" y="2780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6</a:t>
            </a:r>
          </a:p>
        </p:txBody>
      </p:sp>
      <p:sp>
        <p:nvSpPr>
          <p:cNvPr id="22" name="Rectangle 20"/>
          <p:cNvSpPr>
            <a:spLocks noChangeArrowheads="1"/>
          </p:cNvSpPr>
          <p:nvPr/>
        </p:nvSpPr>
        <p:spPr bwMode="auto">
          <a:xfrm>
            <a:off x="3730365" y="2780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010</a:t>
            </a:r>
          </a:p>
        </p:txBody>
      </p:sp>
      <p:sp>
        <p:nvSpPr>
          <p:cNvPr id="23" name="Rectangle 21"/>
          <p:cNvSpPr>
            <a:spLocks noChangeArrowheads="1"/>
          </p:cNvSpPr>
          <p:nvPr/>
        </p:nvSpPr>
        <p:spPr bwMode="auto">
          <a:xfrm>
            <a:off x="2163502" y="2780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a:t>
            </a:r>
          </a:p>
        </p:txBody>
      </p:sp>
      <p:sp>
        <p:nvSpPr>
          <p:cNvPr id="24" name="Rectangle 22"/>
          <p:cNvSpPr>
            <a:spLocks noChangeArrowheads="1"/>
          </p:cNvSpPr>
          <p:nvPr/>
        </p:nvSpPr>
        <p:spPr bwMode="auto">
          <a:xfrm>
            <a:off x="4474901" y="2304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7</a:t>
            </a:r>
          </a:p>
        </p:txBody>
      </p:sp>
      <p:sp>
        <p:nvSpPr>
          <p:cNvPr id="25" name="Rectangle 23"/>
          <p:cNvSpPr>
            <a:spLocks noChangeArrowheads="1"/>
          </p:cNvSpPr>
          <p:nvPr/>
        </p:nvSpPr>
        <p:spPr bwMode="auto">
          <a:xfrm>
            <a:off x="3730365" y="2304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001</a:t>
            </a:r>
          </a:p>
        </p:txBody>
      </p:sp>
      <p:sp>
        <p:nvSpPr>
          <p:cNvPr id="26" name="Rectangle 24"/>
          <p:cNvSpPr>
            <a:spLocks noChangeArrowheads="1"/>
          </p:cNvSpPr>
          <p:nvPr/>
        </p:nvSpPr>
        <p:spPr bwMode="auto">
          <a:xfrm>
            <a:off x="2163502" y="2304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000000</a:t>
            </a:r>
            <a:r>
              <a:rPr lang="en-US" altLang="zh-CN" sz="2400" dirty="0">
                <a:solidFill>
                  <a:srgbClr val="FF0000"/>
                </a:solidFill>
                <a:latin typeface="Consolas" panose="020B0609020204030204" pitchFamily="49" charset="0"/>
              </a:rPr>
              <a:t>1</a:t>
            </a:r>
          </a:p>
        </p:txBody>
      </p:sp>
      <p:sp>
        <p:nvSpPr>
          <p:cNvPr id="27" name="Rectangle 25"/>
          <p:cNvSpPr>
            <a:spLocks noChangeArrowheads="1"/>
          </p:cNvSpPr>
          <p:nvPr/>
        </p:nvSpPr>
        <p:spPr bwMode="auto">
          <a:xfrm>
            <a:off x="4474901" y="1827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无</a:t>
            </a:r>
          </a:p>
        </p:txBody>
      </p:sp>
      <p:sp>
        <p:nvSpPr>
          <p:cNvPr id="28" name="Rectangle 26"/>
          <p:cNvSpPr>
            <a:spLocks noChangeArrowheads="1"/>
          </p:cNvSpPr>
          <p:nvPr/>
        </p:nvSpPr>
        <p:spPr bwMode="auto">
          <a:xfrm>
            <a:off x="3730365" y="1827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000</a:t>
            </a:r>
          </a:p>
        </p:txBody>
      </p:sp>
      <p:sp>
        <p:nvSpPr>
          <p:cNvPr id="29" name="Rectangle 27"/>
          <p:cNvSpPr>
            <a:spLocks noChangeArrowheads="1"/>
          </p:cNvSpPr>
          <p:nvPr/>
        </p:nvSpPr>
        <p:spPr bwMode="auto">
          <a:xfrm>
            <a:off x="2163502" y="1827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0000FF"/>
                </a:solidFill>
                <a:latin typeface="Consolas" panose="020B0609020204030204" pitchFamily="49" charset="0"/>
              </a:rPr>
              <a:t>000</a:t>
            </a:r>
          </a:p>
        </p:txBody>
      </p:sp>
      <p:sp>
        <p:nvSpPr>
          <p:cNvPr id="30" name="Rectangle 28"/>
          <p:cNvSpPr>
            <a:spLocks noChangeArrowheads="1"/>
          </p:cNvSpPr>
          <p:nvPr/>
        </p:nvSpPr>
        <p:spPr bwMode="auto">
          <a:xfrm>
            <a:off x="4474901" y="1304117"/>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31" name="Rectangle 29"/>
          <p:cNvSpPr>
            <a:spLocks noChangeArrowheads="1"/>
          </p:cNvSpPr>
          <p:nvPr/>
        </p:nvSpPr>
        <p:spPr bwMode="auto">
          <a:xfrm>
            <a:off x="3730365" y="1304117"/>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余数</a:t>
            </a:r>
          </a:p>
        </p:txBody>
      </p:sp>
      <p:sp>
        <p:nvSpPr>
          <p:cNvPr id="32" name="Rectangle 30"/>
          <p:cNvSpPr>
            <a:spLocks noChangeArrowheads="1"/>
          </p:cNvSpPr>
          <p:nvPr/>
        </p:nvSpPr>
        <p:spPr bwMode="auto">
          <a:xfrm>
            <a:off x="2163502" y="1304117"/>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3" name="Line 33"/>
          <p:cNvSpPr>
            <a:spLocks noChangeShapeType="1"/>
          </p:cNvSpPr>
          <p:nvPr/>
        </p:nvSpPr>
        <p:spPr bwMode="auto">
          <a:xfrm>
            <a:off x="2163501" y="23042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4" name="Line 36"/>
          <p:cNvSpPr>
            <a:spLocks noChangeShapeType="1"/>
          </p:cNvSpPr>
          <p:nvPr/>
        </p:nvSpPr>
        <p:spPr bwMode="auto">
          <a:xfrm>
            <a:off x="3730364" y="1304117"/>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5" name="Line 37"/>
          <p:cNvSpPr>
            <a:spLocks noChangeShapeType="1"/>
          </p:cNvSpPr>
          <p:nvPr/>
        </p:nvSpPr>
        <p:spPr bwMode="auto">
          <a:xfrm>
            <a:off x="4474901" y="1304117"/>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6" name="Line 39"/>
          <p:cNvSpPr>
            <a:spLocks noChangeShapeType="1"/>
          </p:cNvSpPr>
          <p:nvPr/>
        </p:nvSpPr>
        <p:spPr bwMode="auto">
          <a:xfrm>
            <a:off x="2163501" y="27804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7" name="Line 40"/>
          <p:cNvSpPr>
            <a:spLocks noChangeShapeType="1"/>
          </p:cNvSpPr>
          <p:nvPr/>
        </p:nvSpPr>
        <p:spPr bwMode="auto">
          <a:xfrm>
            <a:off x="2163501" y="32567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8" name="Line 41"/>
          <p:cNvSpPr>
            <a:spLocks noChangeShapeType="1"/>
          </p:cNvSpPr>
          <p:nvPr/>
        </p:nvSpPr>
        <p:spPr bwMode="auto">
          <a:xfrm>
            <a:off x="2163501" y="37329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9" name="Line 42"/>
          <p:cNvSpPr>
            <a:spLocks noChangeShapeType="1"/>
          </p:cNvSpPr>
          <p:nvPr/>
        </p:nvSpPr>
        <p:spPr bwMode="auto">
          <a:xfrm>
            <a:off x="2163501" y="42092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0" name="Line 43"/>
          <p:cNvSpPr>
            <a:spLocks noChangeShapeType="1"/>
          </p:cNvSpPr>
          <p:nvPr/>
        </p:nvSpPr>
        <p:spPr bwMode="auto">
          <a:xfrm>
            <a:off x="2163501" y="468549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1" name="Line 44"/>
          <p:cNvSpPr>
            <a:spLocks noChangeShapeType="1"/>
          </p:cNvSpPr>
          <p:nvPr/>
        </p:nvSpPr>
        <p:spPr bwMode="auto">
          <a:xfrm>
            <a:off x="2163501" y="5161741"/>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grpSp>
        <p:nvGrpSpPr>
          <p:cNvPr id="42" name="Group 392"/>
          <p:cNvGrpSpPr>
            <a:grpSpLocks/>
          </p:cNvGrpSpPr>
          <p:nvPr/>
        </p:nvGrpSpPr>
        <p:grpSpPr bwMode="auto">
          <a:xfrm>
            <a:off x="6011601" y="4987116"/>
            <a:ext cx="3924300" cy="330200"/>
            <a:chOff x="0" y="0"/>
            <a:chExt cx="2472" cy="208"/>
          </a:xfrm>
        </p:grpSpPr>
        <p:sp>
          <p:nvSpPr>
            <p:cNvPr id="43" name="Rectangle 21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4" name="Rectangle 22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5" name="Rectangle 22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46" name="Rectangle 22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7" name="Rectangle 22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48" name="Rectangle 22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49" name="Rectangle 2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0" name="Rectangle 2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1" name="Rectangle 2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2" name="Rectangle 2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sp>
        <p:nvSpPr>
          <p:cNvPr id="53" name="Rectangle 229"/>
          <p:cNvSpPr>
            <a:spLocks noChangeArrowheads="1"/>
          </p:cNvSpPr>
          <p:nvPr/>
        </p:nvSpPr>
        <p:spPr bwMode="auto">
          <a:xfrm>
            <a:off x="9532677" y="4656916"/>
            <a:ext cx="403225" cy="330200"/>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nvGrpSpPr>
          <p:cNvPr id="54" name="Group 395"/>
          <p:cNvGrpSpPr>
            <a:grpSpLocks/>
          </p:cNvGrpSpPr>
          <p:nvPr/>
        </p:nvGrpSpPr>
        <p:grpSpPr bwMode="auto">
          <a:xfrm>
            <a:off x="6011602" y="4656916"/>
            <a:ext cx="3521075" cy="330200"/>
            <a:chOff x="0" y="0"/>
            <a:chExt cx="2218" cy="208"/>
          </a:xfrm>
        </p:grpSpPr>
        <p:sp>
          <p:nvSpPr>
            <p:cNvPr id="55" name="Rectangle 23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6" name="Rectangle 23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57" name="Rectangle 23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8" name="Rectangle 23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9" name="Rectangle 23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0" name="Rectangle 23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1" name="Rectangle 2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2" name="Rectangle 2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3" name="Rectangle 2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64" name="Group 396"/>
          <p:cNvGrpSpPr>
            <a:grpSpLocks/>
          </p:cNvGrpSpPr>
          <p:nvPr/>
        </p:nvGrpSpPr>
        <p:grpSpPr bwMode="auto">
          <a:xfrm>
            <a:off x="6011601" y="5317316"/>
            <a:ext cx="3924300" cy="330200"/>
            <a:chOff x="0" y="0"/>
            <a:chExt cx="2472" cy="208"/>
          </a:xfrm>
        </p:grpSpPr>
        <p:sp>
          <p:nvSpPr>
            <p:cNvPr id="65" name="Rectangle 23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66" name="Rectangle 24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7" name="Rectangle 24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8" name="Rectangle 24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rgbClr val="0000FF"/>
                </a:solidFill>
                <a:latin typeface="Consolas" panose="020B0609020204030204" pitchFamily="49" charset="0"/>
              </a:endParaRPr>
            </a:p>
          </p:txBody>
        </p:sp>
        <p:sp>
          <p:nvSpPr>
            <p:cNvPr id="69" name="Rectangle 24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0" name="Rectangle 24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1" name="Rectangle 24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2" name="Rectangle 24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3" name="Rectangle 24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4" name="Rectangle 24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75" name="Group 394"/>
          <p:cNvGrpSpPr>
            <a:grpSpLocks/>
          </p:cNvGrpSpPr>
          <p:nvPr/>
        </p:nvGrpSpPr>
        <p:grpSpPr bwMode="auto">
          <a:xfrm>
            <a:off x="6011601" y="4326716"/>
            <a:ext cx="3924300" cy="330200"/>
            <a:chOff x="0" y="0"/>
            <a:chExt cx="2472" cy="208"/>
          </a:xfrm>
        </p:grpSpPr>
        <p:sp>
          <p:nvSpPr>
            <p:cNvPr id="76" name="Rectangle 24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7" name="Rectangle 25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8" name="Rectangle 25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9" name="Rectangle 25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80" name="Rectangle 25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81" name="Rectangle 25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82" name="Rectangle 25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3" name="Rectangle 25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4" name="Rectangle 25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5" name="Rectangle 25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86" name="Group 393"/>
          <p:cNvGrpSpPr>
            <a:grpSpLocks/>
          </p:cNvGrpSpPr>
          <p:nvPr/>
        </p:nvGrpSpPr>
        <p:grpSpPr bwMode="auto">
          <a:xfrm>
            <a:off x="9150089" y="3996516"/>
            <a:ext cx="785812" cy="330200"/>
            <a:chOff x="0" y="0"/>
            <a:chExt cx="495" cy="208"/>
          </a:xfrm>
        </p:grpSpPr>
        <p:sp>
          <p:nvSpPr>
            <p:cNvPr id="87" name="Rectangle 259"/>
            <p:cNvSpPr>
              <a:spLocks noChangeArrowheads="1"/>
            </p:cNvSpPr>
            <p:nvPr/>
          </p:nvSpPr>
          <p:spPr bwMode="auto">
            <a:xfrm>
              <a:off x="241"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8" name="Rectangle 260"/>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89" name="Group 391"/>
          <p:cNvGrpSpPr>
            <a:grpSpLocks/>
          </p:cNvGrpSpPr>
          <p:nvPr/>
        </p:nvGrpSpPr>
        <p:grpSpPr bwMode="auto">
          <a:xfrm>
            <a:off x="6011601" y="3996516"/>
            <a:ext cx="3138488" cy="330200"/>
            <a:chOff x="0" y="0"/>
            <a:chExt cx="1977" cy="208"/>
          </a:xfrm>
        </p:grpSpPr>
        <p:sp>
          <p:nvSpPr>
            <p:cNvPr id="90" name="Rectangle 26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1" name="Rectangle 26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2" name="Rectangle 26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3" name="Rectangle 26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4" name="Rectangle 26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5" name="Rectangle 26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6" name="Rectangle 26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7" name="Rectangle 26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98" name="Group 388"/>
          <p:cNvGrpSpPr>
            <a:grpSpLocks/>
          </p:cNvGrpSpPr>
          <p:nvPr/>
        </p:nvGrpSpPr>
        <p:grpSpPr bwMode="auto">
          <a:xfrm>
            <a:off x="6011601" y="3666316"/>
            <a:ext cx="3924300" cy="330200"/>
            <a:chOff x="0" y="0"/>
            <a:chExt cx="2472" cy="208"/>
          </a:xfrm>
        </p:grpSpPr>
        <p:sp>
          <p:nvSpPr>
            <p:cNvPr id="99" name="Rectangle 26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0" name="Rectangle 27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1" name="Rectangle 27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2" name="Rectangle 27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3" name="Rectangle 27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04" name="Rectangle 27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5" name="Rectangle 27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06" name="Rectangle 27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7" name="Rectangle 27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8" name="Rectangle 27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09" name="Group 387"/>
          <p:cNvGrpSpPr>
            <a:grpSpLocks/>
          </p:cNvGrpSpPr>
          <p:nvPr/>
        </p:nvGrpSpPr>
        <p:grpSpPr bwMode="auto">
          <a:xfrm>
            <a:off x="8726227" y="3336116"/>
            <a:ext cx="1209675" cy="330200"/>
            <a:chOff x="0" y="0"/>
            <a:chExt cx="762" cy="208"/>
          </a:xfrm>
        </p:grpSpPr>
        <p:sp>
          <p:nvSpPr>
            <p:cNvPr id="110" name="Rectangle 279"/>
            <p:cNvSpPr>
              <a:spLocks noChangeArrowheads="1"/>
            </p:cNvSpPr>
            <p:nvPr/>
          </p:nvSpPr>
          <p:spPr bwMode="auto">
            <a:xfrm>
              <a:off x="50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1" name="Rectangle 280"/>
            <p:cNvSpPr>
              <a:spLocks noChangeArrowheads="1"/>
            </p:cNvSpPr>
            <p:nvPr/>
          </p:nvSpPr>
          <p:spPr bwMode="auto">
            <a:xfrm>
              <a:off x="26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2" name="Rectangle 281"/>
            <p:cNvSpPr>
              <a:spLocks noChangeArrowheads="1"/>
            </p:cNvSpPr>
            <p:nvPr/>
          </p:nvSpPr>
          <p:spPr bwMode="auto">
            <a:xfrm>
              <a:off x="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13" name="Group 385"/>
          <p:cNvGrpSpPr>
            <a:grpSpLocks/>
          </p:cNvGrpSpPr>
          <p:nvPr/>
        </p:nvGrpSpPr>
        <p:grpSpPr bwMode="auto">
          <a:xfrm>
            <a:off x="6011602" y="3336116"/>
            <a:ext cx="2714625" cy="330200"/>
            <a:chOff x="0" y="0"/>
            <a:chExt cx="1710" cy="208"/>
          </a:xfrm>
        </p:grpSpPr>
        <p:sp>
          <p:nvSpPr>
            <p:cNvPr id="114" name="Rectangle 28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15" name="Rectangle 28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6" name="Rectangle 28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7" name="Rectangle 28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8" name="Rectangle 28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9" name="Rectangle 28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0" name="Rectangle 28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21" name="Group 384"/>
          <p:cNvGrpSpPr>
            <a:grpSpLocks/>
          </p:cNvGrpSpPr>
          <p:nvPr/>
        </p:nvGrpSpPr>
        <p:grpSpPr bwMode="auto">
          <a:xfrm>
            <a:off x="8367451" y="3005916"/>
            <a:ext cx="1568450" cy="330200"/>
            <a:chOff x="0" y="0"/>
            <a:chExt cx="988" cy="208"/>
          </a:xfrm>
        </p:grpSpPr>
        <p:sp>
          <p:nvSpPr>
            <p:cNvPr id="122" name="Rectangle 289"/>
            <p:cNvSpPr>
              <a:spLocks noChangeArrowheads="1"/>
            </p:cNvSpPr>
            <p:nvPr/>
          </p:nvSpPr>
          <p:spPr bwMode="auto">
            <a:xfrm>
              <a:off x="73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3" name="Rectangle 290"/>
            <p:cNvSpPr>
              <a:spLocks noChangeArrowheads="1"/>
            </p:cNvSpPr>
            <p:nvPr/>
          </p:nvSpPr>
          <p:spPr bwMode="auto">
            <a:xfrm>
              <a:off x="49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4" name="Rectangle 291"/>
            <p:cNvSpPr>
              <a:spLocks noChangeArrowheads="1"/>
            </p:cNvSpPr>
            <p:nvPr/>
          </p:nvSpPr>
          <p:spPr bwMode="auto">
            <a:xfrm>
              <a:off x="22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5" name="Rectangle 292"/>
            <p:cNvSpPr>
              <a:spLocks noChangeArrowheads="1"/>
            </p:cNvSpPr>
            <p:nvPr/>
          </p:nvSpPr>
          <p:spPr bwMode="auto">
            <a:xfrm>
              <a:off x="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26" name="Group 383"/>
          <p:cNvGrpSpPr>
            <a:grpSpLocks/>
          </p:cNvGrpSpPr>
          <p:nvPr/>
        </p:nvGrpSpPr>
        <p:grpSpPr bwMode="auto">
          <a:xfrm>
            <a:off x="6011601" y="3005916"/>
            <a:ext cx="2355850" cy="330200"/>
            <a:chOff x="0" y="0"/>
            <a:chExt cx="1484" cy="208"/>
          </a:xfrm>
        </p:grpSpPr>
        <p:sp>
          <p:nvSpPr>
            <p:cNvPr id="127" name="Rectangle 29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8" name="Rectangle 29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9" name="Rectangle 29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30" name="Rectangle 29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1" name="Rectangle 29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2" name="Rectangle 29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33" name="Group 382"/>
          <p:cNvGrpSpPr>
            <a:grpSpLocks/>
          </p:cNvGrpSpPr>
          <p:nvPr/>
        </p:nvGrpSpPr>
        <p:grpSpPr bwMode="auto">
          <a:xfrm>
            <a:off x="6011601" y="2675716"/>
            <a:ext cx="3924300" cy="330200"/>
            <a:chOff x="0" y="0"/>
            <a:chExt cx="2472" cy="208"/>
          </a:xfrm>
        </p:grpSpPr>
        <p:sp>
          <p:nvSpPr>
            <p:cNvPr id="134" name="Rectangle 29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5" name="Rectangle 30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6" name="Rectangle 30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7" name="Rectangle 30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8" name="Rectangle 30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39" name="Rectangle 30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0" name="Rectangle 30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41" name="Rectangle 30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2" name="Rectangle 30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43" name="Rectangle 30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44" name="Group 381"/>
          <p:cNvGrpSpPr>
            <a:grpSpLocks/>
          </p:cNvGrpSpPr>
          <p:nvPr/>
        </p:nvGrpSpPr>
        <p:grpSpPr bwMode="auto">
          <a:xfrm>
            <a:off x="7970577" y="2345516"/>
            <a:ext cx="1965325" cy="330200"/>
            <a:chOff x="0" y="0"/>
            <a:chExt cx="1238" cy="208"/>
          </a:xfrm>
        </p:grpSpPr>
        <p:sp>
          <p:nvSpPr>
            <p:cNvPr id="145" name="Rectangle 309"/>
            <p:cNvSpPr>
              <a:spLocks noChangeArrowheads="1"/>
            </p:cNvSpPr>
            <p:nvPr/>
          </p:nvSpPr>
          <p:spPr bwMode="auto">
            <a:xfrm>
              <a:off x="98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6" name="Rectangle 310"/>
            <p:cNvSpPr>
              <a:spLocks noChangeArrowheads="1"/>
            </p:cNvSpPr>
            <p:nvPr/>
          </p:nvSpPr>
          <p:spPr bwMode="auto">
            <a:xfrm>
              <a:off x="74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7" name="Rectangle 311"/>
            <p:cNvSpPr>
              <a:spLocks noChangeArrowheads="1"/>
            </p:cNvSpPr>
            <p:nvPr/>
          </p:nvSpPr>
          <p:spPr bwMode="auto">
            <a:xfrm>
              <a:off x="47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8" name="Rectangle 312"/>
            <p:cNvSpPr>
              <a:spLocks noChangeArrowheads="1"/>
            </p:cNvSpPr>
            <p:nvPr/>
          </p:nvSpPr>
          <p:spPr bwMode="auto">
            <a:xfrm>
              <a:off x="25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9" name="Rectangle 313"/>
            <p:cNvSpPr>
              <a:spLocks noChangeArrowheads="1"/>
            </p:cNvSpPr>
            <p:nvPr/>
          </p:nvSpPr>
          <p:spPr bwMode="auto">
            <a:xfrm>
              <a:off x="0"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50" name="Group 380"/>
          <p:cNvGrpSpPr>
            <a:grpSpLocks/>
          </p:cNvGrpSpPr>
          <p:nvPr/>
        </p:nvGrpSpPr>
        <p:grpSpPr bwMode="auto">
          <a:xfrm>
            <a:off x="6011602" y="2345516"/>
            <a:ext cx="1958975" cy="330200"/>
            <a:chOff x="0" y="0"/>
            <a:chExt cx="1234" cy="208"/>
          </a:xfrm>
        </p:grpSpPr>
        <p:sp>
          <p:nvSpPr>
            <p:cNvPr id="151" name="Rectangle 31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2" name="Rectangle 31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3" name="Rectangle 31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54" name="Rectangle 31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5" name="Rectangle 31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56" name="Group 379"/>
          <p:cNvGrpSpPr>
            <a:grpSpLocks/>
          </p:cNvGrpSpPr>
          <p:nvPr/>
        </p:nvGrpSpPr>
        <p:grpSpPr bwMode="auto">
          <a:xfrm>
            <a:off x="7595927" y="2015316"/>
            <a:ext cx="2339975" cy="330200"/>
            <a:chOff x="0" y="0"/>
            <a:chExt cx="1474" cy="208"/>
          </a:xfrm>
        </p:grpSpPr>
        <p:sp>
          <p:nvSpPr>
            <p:cNvPr id="157" name="Rectangle 319"/>
            <p:cNvSpPr>
              <a:spLocks noChangeArrowheads="1"/>
            </p:cNvSpPr>
            <p:nvPr/>
          </p:nvSpPr>
          <p:spPr bwMode="auto">
            <a:xfrm>
              <a:off x="1220"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8" name="Rectangle 320"/>
            <p:cNvSpPr>
              <a:spLocks noChangeArrowheads="1"/>
            </p:cNvSpPr>
            <p:nvPr/>
          </p:nvSpPr>
          <p:spPr bwMode="auto">
            <a:xfrm>
              <a:off x="979"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9" name="Rectangle 321"/>
            <p:cNvSpPr>
              <a:spLocks noChangeArrowheads="1"/>
            </p:cNvSpPr>
            <p:nvPr/>
          </p:nvSpPr>
          <p:spPr bwMode="auto">
            <a:xfrm>
              <a:off x="712"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0" name="Rectangle 322"/>
            <p:cNvSpPr>
              <a:spLocks noChangeArrowheads="1"/>
            </p:cNvSpPr>
            <p:nvPr/>
          </p:nvSpPr>
          <p:spPr bwMode="auto">
            <a:xfrm>
              <a:off x="486"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1" name="Rectangle 323"/>
            <p:cNvSpPr>
              <a:spLocks noChangeArrowheads="1"/>
            </p:cNvSpPr>
            <p:nvPr/>
          </p:nvSpPr>
          <p:spPr bwMode="auto">
            <a:xfrm>
              <a:off x="236"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2" name="Rectangle 324"/>
            <p:cNvSpPr>
              <a:spLocks noChangeArrowheads="1"/>
            </p:cNvSpPr>
            <p:nvPr/>
          </p:nvSpPr>
          <p:spPr bwMode="auto">
            <a:xfrm>
              <a:off x="0"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63" name="Group 377"/>
          <p:cNvGrpSpPr>
            <a:grpSpLocks/>
          </p:cNvGrpSpPr>
          <p:nvPr/>
        </p:nvGrpSpPr>
        <p:grpSpPr bwMode="auto">
          <a:xfrm>
            <a:off x="7186351" y="1685116"/>
            <a:ext cx="2749550" cy="330200"/>
            <a:chOff x="0" y="0"/>
            <a:chExt cx="1732" cy="208"/>
          </a:xfrm>
        </p:grpSpPr>
        <p:sp>
          <p:nvSpPr>
            <p:cNvPr id="164" name="Rectangle 329"/>
            <p:cNvSpPr>
              <a:spLocks noChangeArrowheads="1"/>
            </p:cNvSpPr>
            <p:nvPr/>
          </p:nvSpPr>
          <p:spPr bwMode="auto">
            <a:xfrm>
              <a:off x="147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5" name="Rectangle 330"/>
            <p:cNvSpPr>
              <a:spLocks noChangeArrowheads="1"/>
            </p:cNvSpPr>
            <p:nvPr/>
          </p:nvSpPr>
          <p:spPr bwMode="auto">
            <a:xfrm>
              <a:off x="123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6" name="Rectangle 331"/>
            <p:cNvSpPr>
              <a:spLocks noChangeArrowheads="1"/>
            </p:cNvSpPr>
            <p:nvPr/>
          </p:nvSpPr>
          <p:spPr bwMode="auto">
            <a:xfrm>
              <a:off x="97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7" name="Rectangle 332"/>
            <p:cNvSpPr>
              <a:spLocks noChangeArrowheads="1"/>
            </p:cNvSpPr>
            <p:nvPr/>
          </p:nvSpPr>
          <p:spPr bwMode="auto">
            <a:xfrm>
              <a:off x="74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8" name="Rectangle 333"/>
            <p:cNvSpPr>
              <a:spLocks noChangeArrowheads="1"/>
            </p:cNvSpPr>
            <p:nvPr/>
          </p:nvSpPr>
          <p:spPr bwMode="auto">
            <a:xfrm>
              <a:off x="49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9" name="Rectangle 334"/>
            <p:cNvSpPr>
              <a:spLocks noChangeArrowheads="1"/>
            </p:cNvSpPr>
            <p:nvPr/>
          </p:nvSpPr>
          <p:spPr bwMode="auto">
            <a:xfrm>
              <a:off x="25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70" name="Rectangle 335"/>
            <p:cNvSpPr>
              <a:spLocks noChangeArrowheads="1"/>
            </p:cNvSpPr>
            <p:nvPr/>
          </p:nvSpPr>
          <p:spPr bwMode="auto">
            <a:xfrm>
              <a:off x="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71" name="Group 375"/>
          <p:cNvGrpSpPr>
            <a:grpSpLocks/>
          </p:cNvGrpSpPr>
          <p:nvPr/>
        </p:nvGrpSpPr>
        <p:grpSpPr bwMode="auto">
          <a:xfrm>
            <a:off x="6011601" y="1685116"/>
            <a:ext cx="1174750" cy="330200"/>
            <a:chOff x="0" y="0"/>
            <a:chExt cx="740" cy="208"/>
          </a:xfrm>
        </p:grpSpPr>
        <p:sp>
          <p:nvSpPr>
            <p:cNvPr id="172" name="Rectangle 3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73" name="Rectangle 3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74" name="Rectangle 3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grpSp>
        <p:nvGrpSpPr>
          <p:cNvPr id="175" name="Group 397"/>
          <p:cNvGrpSpPr>
            <a:grpSpLocks/>
          </p:cNvGrpSpPr>
          <p:nvPr/>
        </p:nvGrpSpPr>
        <p:grpSpPr bwMode="auto">
          <a:xfrm>
            <a:off x="8367451" y="1354916"/>
            <a:ext cx="1568450" cy="330200"/>
            <a:chOff x="0" y="0"/>
            <a:chExt cx="988" cy="208"/>
          </a:xfrm>
        </p:grpSpPr>
        <p:sp>
          <p:nvSpPr>
            <p:cNvPr id="176" name="Rectangle 339"/>
            <p:cNvSpPr>
              <a:spLocks noChangeArrowheads="1"/>
            </p:cNvSpPr>
            <p:nvPr/>
          </p:nvSpPr>
          <p:spPr bwMode="auto">
            <a:xfrm>
              <a:off x="734" y="0"/>
              <a:ext cx="254"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7" name="Rectangle 340"/>
            <p:cNvSpPr>
              <a:spLocks noChangeArrowheads="1"/>
            </p:cNvSpPr>
            <p:nvPr/>
          </p:nvSpPr>
          <p:spPr bwMode="auto">
            <a:xfrm>
              <a:off x="493" y="0"/>
              <a:ext cx="241"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8" name="Rectangle 341"/>
            <p:cNvSpPr>
              <a:spLocks noChangeArrowheads="1"/>
            </p:cNvSpPr>
            <p:nvPr/>
          </p:nvSpPr>
          <p:spPr bwMode="auto">
            <a:xfrm>
              <a:off x="226" y="0"/>
              <a:ext cx="267"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9" name="Rectangle 342"/>
            <p:cNvSpPr>
              <a:spLocks noChangeArrowheads="1"/>
            </p:cNvSpPr>
            <p:nvPr/>
          </p:nvSpPr>
          <p:spPr bwMode="auto">
            <a:xfrm>
              <a:off x="0" y="0"/>
              <a:ext cx="226"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sp>
        <p:nvSpPr>
          <p:cNvPr id="180" name="Rectangle 343"/>
          <p:cNvSpPr>
            <a:spLocks noChangeArrowheads="1"/>
          </p:cNvSpPr>
          <p:nvPr/>
        </p:nvSpPr>
        <p:spPr bwMode="auto">
          <a:xfrm>
            <a:off x="7970577" y="1354916"/>
            <a:ext cx="3968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1" name="Rectangle 344"/>
          <p:cNvSpPr>
            <a:spLocks noChangeArrowheads="1"/>
          </p:cNvSpPr>
          <p:nvPr/>
        </p:nvSpPr>
        <p:spPr bwMode="auto">
          <a:xfrm>
            <a:off x="7595926" y="1354916"/>
            <a:ext cx="3746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2" name="Rectangle 345"/>
          <p:cNvSpPr>
            <a:spLocks noChangeArrowheads="1"/>
          </p:cNvSpPr>
          <p:nvPr/>
        </p:nvSpPr>
        <p:spPr bwMode="auto">
          <a:xfrm>
            <a:off x="7186352" y="1354916"/>
            <a:ext cx="4095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3" name="Rectangle 346"/>
          <p:cNvSpPr>
            <a:spLocks noChangeArrowheads="1"/>
          </p:cNvSpPr>
          <p:nvPr/>
        </p:nvSpPr>
        <p:spPr bwMode="auto">
          <a:xfrm>
            <a:off x="6794239" y="1354916"/>
            <a:ext cx="392112"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4" name="Rectangle 347"/>
          <p:cNvSpPr>
            <a:spLocks noChangeArrowheads="1"/>
          </p:cNvSpPr>
          <p:nvPr/>
        </p:nvSpPr>
        <p:spPr bwMode="auto">
          <a:xfrm>
            <a:off x="6394189" y="1354916"/>
            <a:ext cx="4000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5" name="Rectangle 348"/>
          <p:cNvSpPr>
            <a:spLocks noChangeArrowheads="1"/>
          </p:cNvSpPr>
          <p:nvPr/>
        </p:nvSpPr>
        <p:spPr bwMode="auto">
          <a:xfrm>
            <a:off x="6011601" y="1354916"/>
            <a:ext cx="382588"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nvGrpSpPr>
          <p:cNvPr id="186" name="Group 378"/>
          <p:cNvGrpSpPr>
            <a:grpSpLocks/>
          </p:cNvGrpSpPr>
          <p:nvPr/>
        </p:nvGrpSpPr>
        <p:grpSpPr bwMode="auto">
          <a:xfrm>
            <a:off x="6011602" y="2015316"/>
            <a:ext cx="1584325" cy="330200"/>
            <a:chOff x="0" y="0"/>
            <a:chExt cx="998" cy="208"/>
          </a:xfrm>
        </p:grpSpPr>
        <p:sp>
          <p:nvSpPr>
            <p:cNvPr id="187" name="Rectangle 3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88" name="Rectangle 3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89" name="Rectangle 3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90" name="Rectangle 3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sp>
        <p:nvSpPr>
          <p:cNvPr id="191" name="Line 349"/>
          <p:cNvSpPr>
            <a:spLocks noChangeShapeType="1"/>
          </p:cNvSpPr>
          <p:nvPr/>
        </p:nvSpPr>
        <p:spPr bwMode="auto">
          <a:xfrm>
            <a:off x="6011601" y="2015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2" name="Line 350"/>
          <p:cNvSpPr>
            <a:spLocks noChangeShapeType="1"/>
          </p:cNvSpPr>
          <p:nvPr/>
        </p:nvSpPr>
        <p:spPr bwMode="auto">
          <a:xfrm>
            <a:off x="6011601" y="5647516"/>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3" name="Line 351"/>
          <p:cNvSpPr>
            <a:spLocks noChangeShapeType="1"/>
          </p:cNvSpPr>
          <p:nvPr/>
        </p:nvSpPr>
        <p:spPr bwMode="auto">
          <a:xfrm>
            <a:off x="639418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4" name="Line 352"/>
          <p:cNvSpPr>
            <a:spLocks noChangeShapeType="1"/>
          </p:cNvSpPr>
          <p:nvPr/>
        </p:nvSpPr>
        <p:spPr bwMode="auto">
          <a:xfrm>
            <a:off x="679423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5" name="Line 353"/>
          <p:cNvSpPr>
            <a:spLocks noChangeShapeType="1"/>
          </p:cNvSpPr>
          <p:nvPr/>
        </p:nvSpPr>
        <p:spPr bwMode="auto">
          <a:xfrm>
            <a:off x="7186351"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6" name="Line 354"/>
          <p:cNvSpPr>
            <a:spLocks noChangeShapeType="1"/>
          </p:cNvSpPr>
          <p:nvPr/>
        </p:nvSpPr>
        <p:spPr bwMode="auto">
          <a:xfrm>
            <a:off x="759592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7" name="Line 355"/>
          <p:cNvSpPr>
            <a:spLocks noChangeShapeType="1"/>
          </p:cNvSpPr>
          <p:nvPr/>
        </p:nvSpPr>
        <p:spPr bwMode="auto">
          <a:xfrm>
            <a:off x="797057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8" name="Line 356"/>
          <p:cNvSpPr>
            <a:spLocks noChangeShapeType="1"/>
          </p:cNvSpPr>
          <p:nvPr/>
        </p:nvSpPr>
        <p:spPr bwMode="auto">
          <a:xfrm>
            <a:off x="8367451"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9" name="Line 357"/>
          <p:cNvSpPr>
            <a:spLocks noChangeShapeType="1"/>
          </p:cNvSpPr>
          <p:nvPr/>
        </p:nvSpPr>
        <p:spPr bwMode="auto">
          <a:xfrm>
            <a:off x="872622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0" name="Line 358"/>
          <p:cNvSpPr>
            <a:spLocks noChangeShapeType="1"/>
          </p:cNvSpPr>
          <p:nvPr/>
        </p:nvSpPr>
        <p:spPr bwMode="auto">
          <a:xfrm>
            <a:off x="9150089"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1" name="Line 359"/>
          <p:cNvSpPr>
            <a:spLocks noChangeShapeType="1"/>
          </p:cNvSpPr>
          <p:nvPr/>
        </p:nvSpPr>
        <p:spPr bwMode="auto">
          <a:xfrm>
            <a:off x="9532676" y="1354916"/>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2" name="Line 360"/>
          <p:cNvSpPr>
            <a:spLocks noChangeShapeType="1"/>
          </p:cNvSpPr>
          <p:nvPr/>
        </p:nvSpPr>
        <p:spPr bwMode="auto">
          <a:xfrm>
            <a:off x="6011601" y="23455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3" name="Line 361"/>
          <p:cNvSpPr>
            <a:spLocks noChangeShapeType="1"/>
          </p:cNvSpPr>
          <p:nvPr/>
        </p:nvSpPr>
        <p:spPr bwMode="auto">
          <a:xfrm>
            <a:off x="6011601" y="26757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4" name="Line 362"/>
          <p:cNvSpPr>
            <a:spLocks noChangeShapeType="1"/>
          </p:cNvSpPr>
          <p:nvPr/>
        </p:nvSpPr>
        <p:spPr bwMode="auto">
          <a:xfrm>
            <a:off x="6011601" y="30059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5" name="Line 363"/>
          <p:cNvSpPr>
            <a:spLocks noChangeShapeType="1"/>
          </p:cNvSpPr>
          <p:nvPr/>
        </p:nvSpPr>
        <p:spPr bwMode="auto">
          <a:xfrm>
            <a:off x="6011601" y="3336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6" name="Line 364"/>
          <p:cNvSpPr>
            <a:spLocks noChangeShapeType="1"/>
          </p:cNvSpPr>
          <p:nvPr/>
        </p:nvSpPr>
        <p:spPr bwMode="auto">
          <a:xfrm>
            <a:off x="6011601" y="3666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7" name="Line 365"/>
          <p:cNvSpPr>
            <a:spLocks noChangeShapeType="1"/>
          </p:cNvSpPr>
          <p:nvPr/>
        </p:nvSpPr>
        <p:spPr bwMode="auto">
          <a:xfrm>
            <a:off x="6011601" y="39965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8" name="Line 366"/>
          <p:cNvSpPr>
            <a:spLocks noChangeShapeType="1"/>
          </p:cNvSpPr>
          <p:nvPr/>
        </p:nvSpPr>
        <p:spPr bwMode="auto">
          <a:xfrm>
            <a:off x="6011601" y="43267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9" name="Line 367"/>
          <p:cNvSpPr>
            <a:spLocks noChangeShapeType="1"/>
          </p:cNvSpPr>
          <p:nvPr/>
        </p:nvSpPr>
        <p:spPr bwMode="auto">
          <a:xfrm>
            <a:off x="6011601" y="46569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0" name="Line 368"/>
          <p:cNvSpPr>
            <a:spLocks noChangeShapeType="1"/>
          </p:cNvSpPr>
          <p:nvPr/>
        </p:nvSpPr>
        <p:spPr bwMode="auto">
          <a:xfrm>
            <a:off x="6011601" y="4987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1" name="Line 369"/>
          <p:cNvSpPr>
            <a:spLocks noChangeShapeType="1"/>
          </p:cNvSpPr>
          <p:nvPr/>
        </p:nvSpPr>
        <p:spPr bwMode="auto">
          <a:xfrm>
            <a:off x="6011601" y="53173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2" name="Line 370"/>
          <p:cNvSpPr>
            <a:spLocks noChangeShapeType="1"/>
          </p:cNvSpPr>
          <p:nvPr/>
        </p:nvSpPr>
        <p:spPr bwMode="auto">
          <a:xfrm>
            <a:off x="6011601" y="1354916"/>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3" name="Line 371"/>
          <p:cNvSpPr>
            <a:spLocks noChangeShapeType="1"/>
          </p:cNvSpPr>
          <p:nvPr/>
        </p:nvSpPr>
        <p:spPr bwMode="auto">
          <a:xfrm>
            <a:off x="6011601" y="1354916"/>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4" name="Line 372"/>
          <p:cNvSpPr>
            <a:spLocks noChangeShapeType="1"/>
          </p:cNvSpPr>
          <p:nvPr/>
        </p:nvSpPr>
        <p:spPr bwMode="auto">
          <a:xfrm>
            <a:off x="9935901" y="1354916"/>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5" name="Line 373"/>
          <p:cNvSpPr>
            <a:spLocks noChangeShapeType="1"/>
          </p:cNvSpPr>
          <p:nvPr/>
        </p:nvSpPr>
        <p:spPr bwMode="auto">
          <a:xfrm>
            <a:off x="6011601" y="1685116"/>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6" name="Line 400"/>
          <p:cNvSpPr>
            <a:spLocks noChangeShapeType="1"/>
          </p:cNvSpPr>
          <p:nvPr/>
        </p:nvSpPr>
        <p:spPr bwMode="auto">
          <a:xfrm>
            <a:off x="3025365" y="1837516"/>
            <a:ext cx="0" cy="3810000"/>
          </a:xfrm>
          <a:prstGeom prst="line">
            <a:avLst/>
          </a:prstGeom>
          <a:noFill/>
          <a:ln w="12700">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7" name="矩形 216"/>
          <p:cNvSpPr/>
          <p:nvPr/>
        </p:nvSpPr>
        <p:spPr>
          <a:xfrm>
            <a:off x="6990295" y="5858912"/>
            <a:ext cx="408586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如何纠错？</a:t>
            </a:r>
          </a:p>
        </p:txBody>
      </p:sp>
      <p:sp>
        <p:nvSpPr>
          <p:cNvPr id="218" name="文本框 217"/>
          <p:cNvSpPr txBox="1"/>
          <p:nvPr/>
        </p:nvSpPr>
        <p:spPr>
          <a:xfrm>
            <a:off x="446695" y="1771239"/>
            <a:ext cx="1338828" cy="646331"/>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全零永远</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是合法编码</a:t>
            </a:r>
          </a:p>
        </p:txBody>
      </p:sp>
    </p:spTree>
    <p:extLst>
      <p:ext uri="{BB962C8B-B14F-4D97-AF65-F5344CB8AC3E}">
        <p14:creationId xmlns:p14="http://schemas.microsoft.com/office/powerpoint/2010/main" val="2617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left)">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additive="base">
                                        <p:cTn id="12" dur="500" fill="hold"/>
                                        <p:tgtEl>
                                          <p:spTgt spid="163"/>
                                        </p:tgtEl>
                                        <p:attrNameLst>
                                          <p:attrName>ppt_x</p:attrName>
                                        </p:attrNameLst>
                                      </p:cBhvr>
                                      <p:tavLst>
                                        <p:tav tm="0">
                                          <p:val>
                                            <p:strVal val="1+#ppt_w/2"/>
                                          </p:val>
                                        </p:tav>
                                        <p:tav tm="100000">
                                          <p:val>
                                            <p:strVal val="#ppt_x"/>
                                          </p:val>
                                        </p:tav>
                                      </p:tavLst>
                                    </p:anim>
                                    <p:anim calcmode="lin" valueType="num">
                                      <p:cBhvr additive="base">
                                        <p:cTn id="13"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5"/>
                                        </p:tgtEl>
                                        <p:attrNameLst>
                                          <p:attrName>style.visibility</p:attrName>
                                        </p:attrNameLst>
                                      </p:cBhvr>
                                      <p:to>
                                        <p:strVal val="visible"/>
                                      </p:to>
                                    </p:set>
                                    <p:anim calcmode="lin" valueType="num">
                                      <p:cBhvr additive="base">
                                        <p:cTn id="18" dur="500" fill="hold"/>
                                        <p:tgtEl>
                                          <p:spTgt spid="185"/>
                                        </p:tgtEl>
                                        <p:attrNameLst>
                                          <p:attrName>ppt_x</p:attrName>
                                        </p:attrNameLst>
                                      </p:cBhvr>
                                      <p:tavLst>
                                        <p:tav tm="0">
                                          <p:val>
                                            <p:strVal val="#ppt_x"/>
                                          </p:val>
                                        </p:tav>
                                        <p:tav tm="100000">
                                          <p:val>
                                            <p:strVal val="#ppt_x"/>
                                          </p:val>
                                        </p:tav>
                                      </p:tavLst>
                                    </p:anim>
                                    <p:anim calcmode="lin" valueType="num">
                                      <p:cBhvr additive="base">
                                        <p:cTn id="19"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wipe(left)">
                                      <p:cBhvr>
                                        <p:cTn id="24" dur="500"/>
                                        <p:tgtEl>
                                          <p:spTgt spid="186"/>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1000" fill="hold"/>
                                        <p:tgtEl>
                                          <p:spTgt spid="2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2"/>
                                        </p:tgtEl>
                                        <p:attrNameLst>
                                          <p:attrName>ppt_c</p:attrName>
                                        </p:attrNameLst>
                                      </p:cBhvr>
                                      <p:to>
                                        <a:schemeClr val="accent2"/>
                                      </p:to>
                                    </p:animClr>
                                  </p:sub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56"/>
                                        </p:tgtEl>
                                        <p:attrNameLst>
                                          <p:attrName>style.visibility</p:attrName>
                                        </p:attrNameLst>
                                      </p:cBhvr>
                                      <p:to>
                                        <p:strVal val="visible"/>
                                      </p:to>
                                    </p:set>
                                    <p:anim calcmode="lin" valueType="num">
                                      <p:cBhvr additive="base">
                                        <p:cTn id="33" dur="500" fill="hold"/>
                                        <p:tgtEl>
                                          <p:spTgt spid="156"/>
                                        </p:tgtEl>
                                        <p:attrNameLst>
                                          <p:attrName>ppt_x</p:attrName>
                                        </p:attrNameLst>
                                      </p:cBhvr>
                                      <p:tavLst>
                                        <p:tav tm="0">
                                          <p:val>
                                            <p:strVal val="1+#ppt_w/2"/>
                                          </p:val>
                                        </p:tav>
                                        <p:tav tm="100000">
                                          <p:val>
                                            <p:strVal val="#ppt_x"/>
                                          </p:val>
                                        </p:tav>
                                      </p:tavLst>
                                    </p:anim>
                                    <p:anim calcmode="lin" valueType="num">
                                      <p:cBhvr additive="base">
                                        <p:cTn id="34" dur="5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500" fill="hold"/>
                                        <p:tgtEl>
                                          <p:spTgt spid="184"/>
                                        </p:tgtEl>
                                        <p:attrNameLst>
                                          <p:attrName>ppt_x</p:attrName>
                                        </p:attrNameLst>
                                      </p:cBhvr>
                                      <p:tavLst>
                                        <p:tav tm="0">
                                          <p:val>
                                            <p:strVal val="#ppt_x"/>
                                          </p:val>
                                        </p:tav>
                                        <p:tav tm="100000">
                                          <p:val>
                                            <p:strVal val="#ppt_x"/>
                                          </p:val>
                                        </p:tav>
                                      </p:tavLst>
                                    </p:anim>
                                    <p:anim calcmode="lin" valueType="num">
                                      <p:cBhvr additive="base">
                                        <p:cTn id="40"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0"/>
                                        </p:tgtEl>
                                        <p:attrNameLst>
                                          <p:attrName>style.visibility</p:attrName>
                                        </p:attrNameLst>
                                      </p:cBhvr>
                                      <p:to>
                                        <p:strVal val="visible"/>
                                      </p:to>
                                    </p:set>
                                    <p:animEffect transition="in" filter="wipe(left)">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mph" presetSubtype="0" repeatCount="3000" fill="hold" nodeType="clickEffect">
                                  <p:stCondLst>
                                    <p:cond delay="0"/>
                                  </p:stCondLst>
                                  <p:childTnLst>
                                    <p:anim calcmode="discrete" valueType="str">
                                      <p:cBhvr>
                                        <p:cTn id="49" dur="1000" fill="hold"/>
                                        <p:tgtEl>
                                          <p:spTgt spid="1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9"/>
                                        </p:tgtEl>
                                        <p:attrNameLst>
                                          <p:attrName>ppt_c</p:attrName>
                                        </p:attrNameLst>
                                      </p:cBhvr>
                                      <p:to>
                                        <a:schemeClr val="accent2"/>
                                      </p:to>
                                    </p:animClr>
                                  </p:sub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1+#ppt_w/2"/>
                                          </p:val>
                                        </p:tav>
                                        <p:tav tm="100000">
                                          <p:val>
                                            <p:strVal val="#ppt_x"/>
                                          </p:val>
                                        </p:tav>
                                      </p:tavLst>
                                    </p:anim>
                                    <p:anim calcmode="lin" valueType="num">
                                      <p:cBhvr additive="base">
                                        <p:cTn id="55"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3"/>
                                        </p:tgtEl>
                                        <p:attrNameLst>
                                          <p:attrName>style.visibility</p:attrName>
                                        </p:attrNameLst>
                                      </p:cBhvr>
                                      <p:to>
                                        <p:strVal val="visible"/>
                                      </p:to>
                                    </p:set>
                                    <p:anim calcmode="lin" valueType="num">
                                      <p:cBhvr additive="base">
                                        <p:cTn id="60" dur="500" fill="hold"/>
                                        <p:tgtEl>
                                          <p:spTgt spid="183"/>
                                        </p:tgtEl>
                                        <p:attrNameLst>
                                          <p:attrName>ppt_x</p:attrName>
                                        </p:attrNameLst>
                                      </p:cBhvr>
                                      <p:tavLst>
                                        <p:tav tm="0">
                                          <p:val>
                                            <p:strVal val="#ppt_x"/>
                                          </p:val>
                                        </p:tav>
                                        <p:tav tm="100000">
                                          <p:val>
                                            <p:strVal val="#ppt_x"/>
                                          </p:val>
                                        </p:tav>
                                      </p:tavLst>
                                    </p:anim>
                                    <p:anim calcmode="lin" valueType="num">
                                      <p:cBhvr additive="base">
                                        <p:cTn id="61"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wipe(left)">
                                      <p:cBhvr>
                                        <p:cTn id="71" dur="500"/>
                                        <p:tgtEl>
                                          <p:spTgt spid="126"/>
                                        </p:tgtEl>
                                      </p:cBhvr>
                                    </p:animEffect>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3000" fill="hold" nodeType="clickEffect">
                                  <p:stCondLst>
                                    <p:cond delay="0"/>
                                  </p:stCondLst>
                                  <p:childTnLst>
                                    <p:anim calcmode="discrete" valueType="str">
                                      <p:cBhvr>
                                        <p:cTn id="75" dur="1000" fill="hold"/>
                                        <p:tgtEl>
                                          <p:spTgt spid="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
                                        </p:tgtEl>
                                        <p:attrNameLst>
                                          <p:attrName>ppt_c</p:attrName>
                                        </p:attrNameLst>
                                      </p:cBhvr>
                                      <p:to>
                                        <a:schemeClr val="accent2"/>
                                      </p:to>
                                    </p:animClr>
                                  </p:subTnLst>
                                </p:cTn>
                              </p:par>
                            </p:childTnLst>
                          </p:cTn>
                        </p:par>
                      </p:childTnLst>
                    </p:cTn>
                  </p:par>
                  <p:par>
                    <p:cTn id="76" fill="hold">
                      <p:stCondLst>
                        <p:cond delay="indefinite"/>
                      </p:stCondLst>
                      <p:childTnLst>
                        <p:par>
                          <p:cTn id="77" fill="hold">
                            <p:stCondLst>
                              <p:cond delay="0"/>
                            </p:stCondLst>
                            <p:childTnLst>
                              <p:par>
                                <p:cTn id="78" presetID="2" presetClass="entr" presetSubtype="2" fill="hold" nodeType="clickEffect">
                                  <p:stCondLst>
                                    <p:cond delay="0"/>
                                  </p:stCondLst>
                                  <p:childTnLst>
                                    <p:set>
                                      <p:cBhvr>
                                        <p:cTn id="79" dur="1" fill="hold">
                                          <p:stCondLst>
                                            <p:cond delay="0"/>
                                          </p:stCondLst>
                                        </p:cTn>
                                        <p:tgtEl>
                                          <p:spTgt spid="121"/>
                                        </p:tgtEl>
                                        <p:attrNameLst>
                                          <p:attrName>style.visibility</p:attrName>
                                        </p:attrNameLst>
                                      </p:cBhvr>
                                      <p:to>
                                        <p:strVal val="visible"/>
                                      </p:to>
                                    </p:set>
                                    <p:anim calcmode="lin" valueType="num">
                                      <p:cBhvr additive="base">
                                        <p:cTn id="80" dur="500" fill="hold"/>
                                        <p:tgtEl>
                                          <p:spTgt spid="121"/>
                                        </p:tgtEl>
                                        <p:attrNameLst>
                                          <p:attrName>ppt_x</p:attrName>
                                        </p:attrNameLst>
                                      </p:cBhvr>
                                      <p:tavLst>
                                        <p:tav tm="0">
                                          <p:val>
                                            <p:strVal val="1+#ppt_w/2"/>
                                          </p:val>
                                        </p:tav>
                                        <p:tav tm="100000">
                                          <p:val>
                                            <p:strVal val="#ppt_x"/>
                                          </p:val>
                                        </p:tav>
                                      </p:tavLst>
                                    </p:anim>
                                    <p:anim calcmode="lin" valueType="num">
                                      <p:cBhvr additive="base">
                                        <p:cTn id="81"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additive="base">
                                        <p:cTn id="86" dur="500" fill="hold"/>
                                        <p:tgtEl>
                                          <p:spTgt spid="182"/>
                                        </p:tgtEl>
                                        <p:attrNameLst>
                                          <p:attrName>ppt_x</p:attrName>
                                        </p:attrNameLst>
                                      </p:cBhvr>
                                      <p:tavLst>
                                        <p:tav tm="0">
                                          <p:val>
                                            <p:strVal val="#ppt_x"/>
                                          </p:val>
                                        </p:tav>
                                        <p:tav tm="100000">
                                          <p:val>
                                            <p:strVal val="#ppt_x"/>
                                          </p:val>
                                        </p:tav>
                                      </p:tavLst>
                                    </p:anim>
                                    <p:anim calcmode="lin" valueType="num">
                                      <p:cBhvr additive="base">
                                        <p:cTn id="8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113"/>
                                        </p:tgtEl>
                                        <p:attrNameLst>
                                          <p:attrName>style.visibility</p:attrName>
                                        </p:attrNameLst>
                                      </p:cBhvr>
                                      <p:to>
                                        <p:strVal val="visible"/>
                                      </p:to>
                                    </p:set>
                                    <p:anim calcmode="lin" valueType="num">
                                      <p:cBhvr additive="base">
                                        <p:cTn id="92" dur="500" fill="hold"/>
                                        <p:tgtEl>
                                          <p:spTgt spid="113"/>
                                        </p:tgtEl>
                                        <p:attrNameLst>
                                          <p:attrName>ppt_x</p:attrName>
                                        </p:attrNameLst>
                                      </p:cBhvr>
                                      <p:tavLst>
                                        <p:tav tm="0">
                                          <p:val>
                                            <p:strVal val="0-#ppt_w/2"/>
                                          </p:val>
                                        </p:tav>
                                        <p:tav tm="100000">
                                          <p:val>
                                            <p:strVal val="#ppt_x"/>
                                          </p:val>
                                        </p:tav>
                                      </p:tavLst>
                                    </p:anim>
                                    <p:anim calcmode="lin" valueType="num">
                                      <p:cBhvr additive="base">
                                        <p:cTn id="9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nodeType="clickEffect">
                                  <p:stCondLst>
                                    <p:cond delay="0"/>
                                  </p:stCondLst>
                                  <p:childTnLst>
                                    <p:anim calcmode="discrete" valueType="str">
                                      <p:cBhvr>
                                        <p:cTn id="97"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chemeClr val="accent2"/>
                                      </p:to>
                                    </p:animClr>
                                  </p:sub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wipe(right)">
                                      <p:cBhvr>
                                        <p:cTn id="102" dur="5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81"/>
                                        </p:tgtEl>
                                        <p:attrNameLst>
                                          <p:attrName>style.visibility</p:attrName>
                                        </p:attrNameLst>
                                      </p:cBhvr>
                                      <p:to>
                                        <p:strVal val="visible"/>
                                      </p:to>
                                    </p:set>
                                    <p:anim calcmode="lin" valueType="num">
                                      <p:cBhvr additive="base">
                                        <p:cTn id="107" dur="500" fill="hold"/>
                                        <p:tgtEl>
                                          <p:spTgt spid="181"/>
                                        </p:tgtEl>
                                        <p:attrNameLst>
                                          <p:attrName>ppt_x</p:attrName>
                                        </p:attrNameLst>
                                      </p:cBhvr>
                                      <p:tavLst>
                                        <p:tav tm="0">
                                          <p:val>
                                            <p:strVal val="#ppt_x"/>
                                          </p:val>
                                        </p:tav>
                                        <p:tav tm="100000">
                                          <p:val>
                                            <p:strVal val="#ppt_x"/>
                                          </p:val>
                                        </p:tav>
                                      </p:tavLst>
                                    </p:anim>
                                    <p:anim calcmode="lin" valueType="num">
                                      <p:cBhvr additive="base">
                                        <p:cTn id="10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98"/>
                                        </p:tgtEl>
                                        <p:attrNameLst>
                                          <p:attrName>style.visibility</p:attrName>
                                        </p:attrNameLst>
                                      </p:cBhvr>
                                      <p:to>
                                        <p:strVal val="visible"/>
                                      </p:to>
                                    </p:set>
                                    <p:animEffect transition="in" filter="wipe(left)">
                                      <p:cBhvr>
                                        <p:cTn id="113" dur="500"/>
                                        <p:tgtEl>
                                          <p:spTgt spid="9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80"/>
                                        </p:tgtEl>
                                        <p:attrNameLst>
                                          <p:attrName>style.visibility</p:attrName>
                                        </p:attrNameLst>
                                      </p:cBhvr>
                                      <p:to>
                                        <p:strVal val="visible"/>
                                      </p:to>
                                    </p:set>
                                    <p:anim calcmode="lin" valueType="num">
                                      <p:cBhvr additive="base">
                                        <p:cTn id="118" dur="500" fill="hold"/>
                                        <p:tgtEl>
                                          <p:spTgt spid="180"/>
                                        </p:tgtEl>
                                        <p:attrNameLst>
                                          <p:attrName>ppt_x</p:attrName>
                                        </p:attrNameLst>
                                      </p:cBhvr>
                                      <p:tavLst>
                                        <p:tav tm="0">
                                          <p:val>
                                            <p:strVal val="#ppt_x"/>
                                          </p:val>
                                        </p:tav>
                                        <p:tav tm="100000">
                                          <p:val>
                                            <p:strVal val="#ppt_x"/>
                                          </p:val>
                                        </p:tav>
                                      </p:tavLst>
                                    </p:anim>
                                    <p:anim calcmode="lin" valueType="num">
                                      <p:cBhvr additive="base">
                                        <p:cTn id="119"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wipe(left)">
                                      <p:cBhvr>
                                        <p:cTn id="124" dur="500"/>
                                        <p:tgtEl>
                                          <p:spTgt spid="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emph" presetSubtype="0" repeatCount="3000" fill="hold" nodeType="clickEffect">
                                  <p:stCondLst>
                                    <p:cond delay="0"/>
                                  </p:stCondLst>
                                  <p:childTnLst>
                                    <p:anim calcmode="discrete" valueType="str">
                                      <p:cBhvr>
                                        <p:cTn id="128" dur="1000" fill="hold"/>
                                        <p:tgtEl>
                                          <p:spTgt spid="1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0"/>
                                        </p:tgtEl>
                                        <p:attrNameLst>
                                          <p:attrName>ppt_c</p:attrName>
                                        </p:attrNameLst>
                                      </p:cBhvr>
                                      <p:to>
                                        <a:schemeClr val="accent2"/>
                                      </p:to>
                                    </p:animClr>
                                  </p:subTnLst>
                                </p:cTn>
                              </p:par>
                            </p:childTnLst>
                          </p:cTn>
                        </p:par>
                      </p:childTnLst>
                    </p:cTn>
                  </p:par>
                  <p:par>
                    <p:cTn id="129" fill="hold">
                      <p:stCondLst>
                        <p:cond delay="indefinite"/>
                      </p:stCondLst>
                      <p:childTnLst>
                        <p:par>
                          <p:cTn id="130" fill="hold">
                            <p:stCondLst>
                              <p:cond delay="0"/>
                            </p:stCondLst>
                            <p:childTnLst>
                              <p:par>
                                <p:cTn id="131" presetID="2" presetClass="entr" presetSubtype="2"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 calcmode="lin" valueType="num">
                                      <p:cBhvr additive="base">
                                        <p:cTn id="133" dur="500" fill="hold"/>
                                        <p:tgtEl>
                                          <p:spTgt spid="86"/>
                                        </p:tgtEl>
                                        <p:attrNameLst>
                                          <p:attrName>ppt_x</p:attrName>
                                        </p:attrNameLst>
                                      </p:cBhvr>
                                      <p:tavLst>
                                        <p:tav tm="0">
                                          <p:val>
                                            <p:strVal val="1+#ppt_w/2"/>
                                          </p:val>
                                        </p:tav>
                                        <p:tav tm="100000">
                                          <p:val>
                                            <p:strVal val="#ppt_x"/>
                                          </p:val>
                                        </p:tav>
                                      </p:tavLst>
                                    </p:anim>
                                    <p:anim calcmode="lin" valueType="num">
                                      <p:cBhvr additive="base">
                                        <p:cTn id="134"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wipe(left)">
                                      <p:cBhvr>
                                        <p:cTn id="139" dur="500"/>
                                        <p:tgtEl>
                                          <p:spTgt spid="7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54"/>
                                        </p:tgtEl>
                                        <p:attrNameLst>
                                          <p:attrName>style.visibility</p:attrName>
                                        </p:attrNameLst>
                                      </p:cBhvr>
                                      <p:to>
                                        <p:strVal val="visible"/>
                                      </p:to>
                                    </p:set>
                                    <p:animEffect transition="in" filter="wipe(left)">
                                      <p:cBhvr>
                                        <p:cTn id="144" dur="500"/>
                                        <p:tgtEl>
                                          <p:spTgt spid="54"/>
                                        </p:tgtEl>
                                      </p:cBhvr>
                                    </p:animEffect>
                                  </p:childTnLst>
                                </p:cTn>
                              </p:par>
                            </p:childTnLst>
                          </p:cTn>
                        </p:par>
                      </p:childTnLst>
                    </p:cTn>
                  </p:par>
                  <p:par>
                    <p:cTn id="145" fill="hold">
                      <p:stCondLst>
                        <p:cond delay="indefinite"/>
                      </p:stCondLst>
                      <p:childTnLst>
                        <p:par>
                          <p:cTn id="146" fill="hold">
                            <p:stCondLst>
                              <p:cond delay="0"/>
                            </p:stCondLst>
                            <p:childTnLst>
                              <p:par>
                                <p:cTn id="147" presetID="35" presetClass="emph" presetSubtype="0" repeatCount="3000" fill="hold" nodeType="clickEffect">
                                  <p:stCondLst>
                                    <p:cond delay="0"/>
                                  </p:stCondLst>
                                  <p:childTnLst>
                                    <p:anim calcmode="discrete" valueType="str">
                                      <p:cBhvr>
                                        <p:cTn id="148"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additive="base">
                                        <p:cTn id="153" dur="500" fill="hold"/>
                                        <p:tgtEl>
                                          <p:spTgt spid="53"/>
                                        </p:tgtEl>
                                        <p:attrNameLst>
                                          <p:attrName>ppt_x</p:attrName>
                                        </p:attrNameLst>
                                      </p:cBhvr>
                                      <p:tavLst>
                                        <p:tav tm="0">
                                          <p:val>
                                            <p:strVal val="#ppt_x"/>
                                          </p:val>
                                        </p:tav>
                                        <p:tav tm="100000">
                                          <p:val>
                                            <p:strVal val="#ppt_x"/>
                                          </p:val>
                                        </p:tav>
                                      </p:tavLst>
                                    </p:anim>
                                    <p:anim calcmode="lin" valueType="num">
                                      <p:cBhvr additive="base">
                                        <p:cTn id="1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175"/>
                                        </p:tgtEl>
                                        <p:attrNameLst>
                                          <p:attrName>style.visibility</p:attrName>
                                        </p:attrNameLst>
                                      </p:cBhvr>
                                      <p:to>
                                        <p:strVal val="visible"/>
                                      </p:to>
                                    </p:set>
                                    <p:anim calcmode="lin" valueType="num">
                                      <p:cBhvr additive="base">
                                        <p:cTn id="159" dur="500" fill="hold"/>
                                        <p:tgtEl>
                                          <p:spTgt spid="175"/>
                                        </p:tgtEl>
                                        <p:attrNameLst>
                                          <p:attrName>ppt_x</p:attrName>
                                        </p:attrNameLst>
                                      </p:cBhvr>
                                      <p:tavLst>
                                        <p:tav tm="0">
                                          <p:val>
                                            <p:strVal val="#ppt_x"/>
                                          </p:val>
                                        </p:tav>
                                        <p:tav tm="100000">
                                          <p:val>
                                            <p:strVal val="#ppt_x"/>
                                          </p:val>
                                        </p:tav>
                                      </p:tavLst>
                                    </p:anim>
                                    <p:anim calcmode="lin" valueType="num">
                                      <p:cBhvr additive="base">
                                        <p:cTn id="160"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wipe(left)">
                                      <p:cBhvr>
                                        <p:cTn id="165" dur="500"/>
                                        <p:tgtEl>
                                          <p:spTgt spid="4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wipe(left)">
                                      <p:cBhvr>
                                        <p:cTn id="170" dur="500"/>
                                        <p:tgtEl>
                                          <p:spTgt spid="64"/>
                                        </p:tgtEl>
                                      </p:cBhvr>
                                    </p:animEffect>
                                  </p:childTnLst>
                                </p:cTn>
                              </p:par>
                            </p:childTnLst>
                          </p:cTn>
                        </p:par>
                      </p:childTnLst>
                    </p:cTn>
                  </p:par>
                  <p:par>
                    <p:cTn id="171" fill="hold">
                      <p:stCondLst>
                        <p:cond delay="indefinite"/>
                      </p:stCondLst>
                      <p:childTnLst>
                        <p:par>
                          <p:cTn id="172" fill="hold">
                            <p:stCondLst>
                              <p:cond delay="0"/>
                            </p:stCondLst>
                            <p:childTnLst>
                              <p:par>
                                <p:cTn id="173" presetID="35" presetClass="emph" presetSubtype="0" repeatCount="5000" fill="hold" grpId="0" nodeType="clickEffect">
                                  <p:stCondLst>
                                    <p:cond delay="0"/>
                                  </p:stCondLst>
                                  <p:childTnLst>
                                    <p:anim calcmode="discrete" valueType="str">
                                      <p:cBhvr>
                                        <p:cTn id="174" dur="1000" fill="hold"/>
                                        <p:tgtEl>
                                          <p:spTgt spid="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5"/>
                                        </p:tgtEl>
                                        <p:attrNameLst>
                                          <p:attrName>ppt_c</p:attrName>
                                        </p:attrNameLst>
                                      </p:cBhvr>
                                      <p:to>
                                        <a:schemeClr val="accent2"/>
                                      </p:to>
                                    </p:animClr>
                                  </p:sub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217"/>
                                        </p:tgtEl>
                                        <p:attrNameLst>
                                          <p:attrName>style.visibility</p:attrName>
                                        </p:attrNameLst>
                                      </p:cBhvr>
                                      <p:to>
                                        <p:strVal val="visible"/>
                                      </p:to>
                                    </p:set>
                                    <p:animEffect transition="in" filter="wipe(left)">
                                      <p:cBhvr>
                                        <p:cTn id="179"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autoUpdateAnimBg="0"/>
      <p:bldP spid="53" grpId="0" animBg="1" autoUpdateAnimBg="0"/>
      <p:bldP spid="180" grpId="0" animBg="1" autoUpdateAnimBg="0"/>
      <p:bldP spid="181" grpId="0" animBg="1" autoUpdateAnimBg="0"/>
      <p:bldP spid="182" grpId="0" animBg="1" autoUpdateAnimBg="0"/>
      <p:bldP spid="183" grpId="0" animBg="1" autoUpdateAnimBg="0"/>
      <p:bldP spid="184" grpId="0" animBg="1" autoUpdateAnimBg="0"/>
      <p:bldP spid="185" grpId="0" animBg="1" autoUpdateAnimBg="0"/>
      <p:bldP spid="21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两位数出错余数与一位错有重叠（见表）</a:t>
            </a:r>
            <a:endParaRPr lang="en-US" altLang="zh-CN" dirty="0"/>
          </a:p>
          <a:p>
            <a:r>
              <a:rPr lang="zh-CN" altLang="en-US" dirty="0"/>
              <a:t>三位错余数有可能为零   如 </a:t>
            </a:r>
            <a:r>
              <a:rPr lang="en-US" altLang="zh-CN" dirty="0"/>
              <a:t>C1</a:t>
            </a:r>
            <a:r>
              <a:rPr lang="zh-CN" altLang="en-US" dirty="0"/>
              <a:t>，</a:t>
            </a:r>
            <a:r>
              <a:rPr lang="en-US" altLang="zh-CN" dirty="0"/>
              <a:t>C2</a:t>
            </a:r>
            <a:r>
              <a:rPr lang="zh-CN" altLang="en-US" dirty="0"/>
              <a:t>，</a:t>
            </a:r>
            <a:r>
              <a:rPr lang="en-US" altLang="zh-CN" dirty="0"/>
              <a:t>C4   </a:t>
            </a:r>
            <a:r>
              <a:rPr lang="zh-CN" altLang="en-US" dirty="0"/>
              <a:t>（无法全部检错）</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549972366"/>
              </p:ext>
            </p:extLst>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extLst>
                    <a:ext uri="{9D8B030D-6E8A-4147-A177-3AD203B41FA5}">
                      <a16:colId xmlns:a16="http://schemas.microsoft.com/office/drawing/2014/main" val="2310481074"/>
                    </a:ext>
                  </a:extLst>
                </a:gridCol>
                <a:gridCol w="1250604">
                  <a:extLst>
                    <a:ext uri="{9D8B030D-6E8A-4147-A177-3AD203B41FA5}">
                      <a16:colId xmlns:a16="http://schemas.microsoft.com/office/drawing/2014/main" val="877872910"/>
                    </a:ext>
                  </a:extLst>
                </a:gridCol>
                <a:gridCol w="1250604">
                  <a:extLst>
                    <a:ext uri="{9D8B030D-6E8A-4147-A177-3AD203B41FA5}">
                      <a16:colId xmlns:a16="http://schemas.microsoft.com/office/drawing/2014/main" val="1871508481"/>
                    </a:ext>
                  </a:extLst>
                </a:gridCol>
                <a:gridCol w="1250604">
                  <a:extLst>
                    <a:ext uri="{9D8B030D-6E8A-4147-A177-3AD203B41FA5}">
                      <a16:colId xmlns:a16="http://schemas.microsoft.com/office/drawing/2014/main" val="3025735419"/>
                    </a:ext>
                  </a:extLst>
                </a:gridCol>
                <a:gridCol w="1250604">
                  <a:extLst>
                    <a:ext uri="{9D8B030D-6E8A-4147-A177-3AD203B41FA5}">
                      <a16:colId xmlns:a16="http://schemas.microsoft.com/office/drawing/2014/main" val="1960722817"/>
                    </a:ext>
                  </a:extLst>
                </a:gridCol>
                <a:gridCol w="1250604">
                  <a:extLst>
                    <a:ext uri="{9D8B030D-6E8A-4147-A177-3AD203B41FA5}">
                      <a16:colId xmlns:a16="http://schemas.microsoft.com/office/drawing/2014/main" val="2487651056"/>
                    </a:ext>
                  </a:extLst>
                </a:gridCol>
                <a:gridCol w="1250604">
                  <a:extLst>
                    <a:ext uri="{9D8B030D-6E8A-4147-A177-3AD203B41FA5}">
                      <a16:colId xmlns:a16="http://schemas.microsoft.com/office/drawing/2014/main" val="3060472592"/>
                    </a:ext>
                  </a:extLst>
                </a:gridCol>
                <a:gridCol w="1250604">
                  <a:extLst>
                    <a:ext uri="{9D8B030D-6E8A-4147-A177-3AD203B41FA5}">
                      <a16:colId xmlns:a16="http://schemas.microsoft.com/office/drawing/2014/main" val="1108971906"/>
                    </a:ext>
                  </a:extLst>
                </a:gridCol>
              </a:tblGrid>
              <a:tr h="453539">
                <a:tc>
                  <a:txBody>
                    <a:bodyPr/>
                    <a:lstStyle/>
                    <a:p>
                      <a:pPr algn="ctr"/>
                      <a:r>
                        <a:rPr lang="zh-CN" altLang="en-US" sz="2000" dirty="0"/>
                        <a:t>处错位</a:t>
                      </a:r>
                      <a:r>
                        <a:rPr lang="en-US" altLang="zh-CN" sz="2000" dirty="0"/>
                        <a:t>/</a:t>
                      </a:r>
                      <a:r>
                        <a:rPr lang="zh-CN" altLang="en-US" sz="2000" dirty="0"/>
                        <a:t>余数</a:t>
                      </a:r>
                    </a:p>
                  </a:txBody>
                  <a:tcPr marL="111832" marR="111832" marT="55916" marB="55916"/>
                </a:tc>
                <a:tc>
                  <a:txBody>
                    <a:bodyPr/>
                    <a:lstStyle/>
                    <a:p>
                      <a:pPr algn="ctr"/>
                      <a:r>
                        <a:rPr lang="en-US" altLang="zh-CN" sz="2200" dirty="0"/>
                        <a:t>C</a:t>
                      </a:r>
                      <a:r>
                        <a:rPr lang="en-US" altLang="zh-CN" sz="2200" baseline="-25000" dirty="0"/>
                        <a:t>1</a:t>
                      </a:r>
                      <a:r>
                        <a:rPr lang="en-US" altLang="zh-CN" sz="2200" dirty="0"/>
                        <a:t>/1</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3</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6</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9</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5</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extLst>
                  <a:ext uri="{0D108BD9-81ED-4DB2-BD59-A6C34878D82A}">
                    <a16:rowId xmlns:a16="http://schemas.microsoft.com/office/drawing/2014/main" val="16507767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1</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3</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5</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9</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6</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9746449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6</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5</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87614420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9</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357271816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/3</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5</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6</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val="41917597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/6</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3</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val="353583382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/9</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9</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val="2915251317"/>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/5</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4105818898"/>
                  </a:ext>
                </a:extLst>
              </a:tr>
            </a:tbl>
          </a:graphicData>
        </a:graphic>
      </p:graphicFrame>
      <p:sp>
        <p:nvSpPr>
          <p:cNvPr id="6" name="矩形 5">
            <a:extLst>
              <a:ext uri="{FF2B5EF4-FFF2-40B4-BE49-F238E27FC236}">
                <a16:creationId xmlns:a16="http://schemas.microsoft.com/office/drawing/2014/main" id="{4218095F-AE67-4A7D-870C-AF3F3C2C572F}"/>
              </a:ext>
            </a:extLst>
          </p:cNvPr>
          <p:cNvSpPr/>
          <p:nvPr/>
        </p:nvSpPr>
        <p:spPr>
          <a:xfrm>
            <a:off x="2835785" y="4800991"/>
            <a:ext cx="1980029" cy="400110"/>
          </a:xfrm>
          <a:prstGeom prst="rect">
            <a:avLst/>
          </a:prstGeom>
        </p:spPr>
        <p:txBody>
          <a:bodyPr wrap="none">
            <a:spAutoFit/>
          </a:bodyPr>
          <a:lstStyle/>
          <a:p>
            <a:r>
              <a:rPr lang="zh-CN" altLang="en-US" sz="2000" b="1" dirty="0">
                <a:solidFill>
                  <a:srgbClr val="C00000"/>
                </a:solidFill>
              </a:rPr>
              <a:t>两位数出错组合</a:t>
            </a:r>
          </a:p>
        </p:txBody>
      </p:sp>
    </p:spTree>
    <p:extLst>
      <p:ext uri="{BB962C8B-B14F-4D97-AF65-F5344CB8AC3E}">
        <p14:creationId xmlns:p14="http://schemas.microsoft.com/office/powerpoint/2010/main" val="310095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p:txBody>
          <a:bodyPr/>
          <a:lstStyle/>
          <a:p>
            <a:r>
              <a:rPr lang="zh-CN" altLang="en-US" dirty="0"/>
              <a:t>模</a:t>
            </a:r>
            <a:r>
              <a:rPr lang="en-US" altLang="zh-CN" dirty="0"/>
              <a:t>2</a:t>
            </a:r>
            <a:r>
              <a:rPr lang="zh-CN" altLang="en-US" dirty="0"/>
              <a:t>除法满足结合律</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a:spLocks/>
          </p:cNvSpPr>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a:spLocks/>
          </p:cNvSpPr>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extLst>
      <p:ext uri="{BB962C8B-B14F-4D97-AF65-F5344CB8AC3E}">
        <p14:creationId xmlns:p14="http://schemas.microsoft.com/office/powerpoint/2010/main" val="292986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wipe(left)">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wipe(left)">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xEl>
                                              <p:pRg st="3" end="3"/>
                                            </p:txEl>
                                          </p:spTgt>
                                        </p:tgtEl>
                                        <p:attrNameLst>
                                          <p:attrName>style.visibility</p:attrName>
                                        </p:attrNameLst>
                                      </p:cBhvr>
                                      <p:to>
                                        <p:strVal val="visible"/>
                                      </p:to>
                                    </p:set>
                                    <p:animEffect transition="in" filter="wipe(left)">
                                      <p:cBhvr>
                                        <p:cTn id="42" dur="500"/>
                                        <p:tgtEl>
                                          <p:spTgt spid="1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Effect transition="in" filter="wipe(left)">
                                      <p:cBhvr>
                                        <p:cTn id="51" dur="500"/>
                                        <p:tgtEl>
                                          <p:spTgt spid="1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
                                            <p:txEl>
                                              <p:pRg st="1" end="1"/>
                                            </p:txEl>
                                          </p:spTgt>
                                        </p:tgtEl>
                                        <p:attrNameLst>
                                          <p:attrName>style.visibility</p:attrName>
                                        </p:attrNameLst>
                                      </p:cBhvr>
                                      <p:to>
                                        <p:strVal val="visible"/>
                                      </p:to>
                                    </p:set>
                                    <p:animEffect transition="in" filter="wipe(left)">
                                      <p:cBhvr>
                                        <p:cTn id="56" dur="500"/>
                                        <p:tgtEl>
                                          <p:spTgt spid="16">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
                                            <p:txEl>
                                              <p:pRg st="2" end="2"/>
                                            </p:txEl>
                                          </p:spTgt>
                                        </p:tgtEl>
                                        <p:attrNameLst>
                                          <p:attrName>style.visibility</p:attrName>
                                        </p:attrNameLst>
                                      </p:cBhvr>
                                      <p:to>
                                        <p:strVal val="visible"/>
                                      </p:to>
                                    </p:set>
                                    <p:animEffect transition="in" filter="wipe(left)">
                                      <p:cBhvr>
                                        <p:cTn id="61" dur="500"/>
                                        <p:tgtEl>
                                          <p:spTgt spid="16">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
                                            <p:txEl>
                                              <p:pRg st="3" end="3"/>
                                            </p:txEl>
                                          </p:spTgt>
                                        </p:tgtEl>
                                        <p:attrNameLst>
                                          <p:attrName>style.visibility</p:attrName>
                                        </p:attrNameLst>
                                      </p:cBhvr>
                                      <p:to>
                                        <p:strVal val="visible"/>
                                      </p:to>
                                    </p:set>
                                    <p:animEffect transition="in" filter="wipe(left)">
                                      <p:cBhvr>
                                        <p:cTn id="66" dur="500"/>
                                        <p:tgtEl>
                                          <p:spTgt spid="16">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6">
                                            <p:txEl>
                                              <p:pRg st="4" end="4"/>
                                            </p:txEl>
                                          </p:spTgt>
                                        </p:tgtEl>
                                        <p:attrNameLst>
                                          <p:attrName>style.visibility</p:attrName>
                                        </p:attrNameLst>
                                      </p:cBhvr>
                                      <p:to>
                                        <p:strVal val="visible"/>
                                      </p:to>
                                    </p:set>
                                    <p:animEffect transition="in" filter="wipe(left)">
                                      <p:cBhvr>
                                        <p:cTn id="71" dur="500"/>
                                        <p:tgtEl>
                                          <p:spTgt spid="16">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1">
                                            <p:txEl>
                                              <p:pRg st="0" end="0"/>
                                            </p:txEl>
                                          </p:spTgt>
                                        </p:tgtEl>
                                        <p:attrNameLst>
                                          <p:attrName>style.visibility</p:attrName>
                                        </p:attrNameLst>
                                      </p:cBhvr>
                                      <p:to>
                                        <p:strVal val="visible"/>
                                      </p:to>
                                    </p:set>
                                    <p:animEffect transition="in" filter="wipe(left)">
                                      <p:cBhvr>
                                        <p:cTn id="7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extLst mod="1"/>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码编码情况   </a:t>
            </a:r>
            <a:r>
              <a:rPr lang="en-US" altLang="zh-CN" dirty="0"/>
              <a:t>G(x)=11101</a:t>
            </a:r>
            <a:r>
              <a:rPr lang="zh-CN" altLang="en-US" dirty="0"/>
              <a:t> </a:t>
            </a:r>
          </a:p>
        </p:txBody>
      </p:sp>
      <p:graphicFrame>
        <p:nvGraphicFramePr>
          <p:cNvPr id="4" name="表格 3"/>
          <p:cNvGraphicFramePr>
            <a:graphicFrameLocks noGrp="1"/>
          </p:cNvGraphicFramePr>
          <p:nvPr>
            <p:extLst>
              <p:ext uri="{D42A27DB-BD31-4B8C-83A1-F6EECF244321}">
                <p14:modId xmlns:p14="http://schemas.microsoft.com/office/powerpoint/2010/main" val="1853905777"/>
              </p:ext>
            </p:extLst>
          </p:nvPr>
        </p:nvGraphicFramePr>
        <p:xfrm>
          <a:off x="1726855" y="1172586"/>
          <a:ext cx="8677972" cy="4593519"/>
        </p:xfrm>
        <a:graphic>
          <a:graphicData uri="http://schemas.openxmlformats.org/drawingml/2006/table">
            <a:tbl>
              <a:tblPr firstRow="1" bandRow="1">
                <a:tableStyleId>{5C22544A-7EE6-4342-B048-85BDC9FD1C3A}</a:tableStyleId>
              </a:tblPr>
              <a:tblGrid>
                <a:gridCol w="2460526">
                  <a:extLst>
                    <a:ext uri="{9D8B030D-6E8A-4147-A177-3AD203B41FA5}">
                      <a16:colId xmlns:a16="http://schemas.microsoft.com/office/drawing/2014/main" val="2736890531"/>
                    </a:ext>
                  </a:extLst>
                </a:gridCol>
                <a:gridCol w="2210494">
                  <a:extLst>
                    <a:ext uri="{9D8B030D-6E8A-4147-A177-3AD203B41FA5}">
                      <a16:colId xmlns:a16="http://schemas.microsoft.com/office/drawing/2014/main" val="556003356"/>
                    </a:ext>
                  </a:extLst>
                </a:gridCol>
                <a:gridCol w="4006952">
                  <a:extLst>
                    <a:ext uri="{9D8B030D-6E8A-4147-A177-3AD203B41FA5}">
                      <a16:colId xmlns:a16="http://schemas.microsoft.com/office/drawing/2014/main" val="2666073110"/>
                    </a:ext>
                  </a:extLst>
                </a:gridCol>
              </a:tblGrid>
              <a:tr h="510391">
                <a:tc>
                  <a:txBody>
                    <a:bodyPr/>
                    <a:lstStyle/>
                    <a:p>
                      <a:pPr algn="ctr"/>
                      <a:r>
                        <a:rPr lang="zh-CN" altLang="en-US" sz="2000" b="1" dirty="0"/>
                        <a:t>原始数据</a:t>
                      </a:r>
                    </a:p>
                  </a:txBody>
                  <a:tcPr marL="100029" marR="100029" marT="50015" marB="50015" anchor="ctr" anchorCtr="1"/>
                </a:tc>
                <a:tc>
                  <a:txBody>
                    <a:bodyPr/>
                    <a:lstStyle/>
                    <a:p>
                      <a:pPr algn="ctr"/>
                      <a:r>
                        <a:rPr lang="zh-CN" altLang="en-US" sz="2000" b="1" dirty="0">
                          <a:solidFill>
                            <a:schemeClr val="bg1"/>
                          </a:solidFill>
                        </a:rPr>
                        <a:t>余数</a:t>
                      </a: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p>
                  </a:txBody>
                  <a:tcPr marL="100029" marR="100029" marT="50015" marB="50015" anchor="ctr" anchorCtr="1"/>
                </a:tc>
                <a:extLst>
                  <a:ext uri="{0D108BD9-81ED-4DB2-BD59-A6C34878D82A}">
                    <a16:rowId xmlns:a16="http://schemas.microsoft.com/office/drawing/2014/main" val="3931995783"/>
                  </a:ext>
                </a:extLst>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b="0" dirty="0">
                          <a:latin typeface="Consolas" panose="020B0609020204030204" pitchFamily="49" charset="0"/>
                        </a:rPr>
                        <a:t>000 </a:t>
                      </a: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10282816"/>
                  </a:ext>
                </a:extLst>
              </a:tr>
              <a:tr h="510391">
                <a:tc>
                  <a:txBody>
                    <a:bodyPr/>
                    <a:lstStyle/>
                    <a:p>
                      <a:pPr algn="ctr"/>
                      <a:r>
                        <a:rPr lang="en-US" altLang="zh-CN" sz="2600" b="0" dirty="0">
                          <a:latin typeface="Consolas" panose="020B0609020204030204" pitchFamily="49" charset="0"/>
                        </a:rPr>
                        <a:t>001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352958856"/>
                  </a:ext>
                </a:extLst>
              </a:tr>
              <a:tr h="510391">
                <a:tc>
                  <a:txBody>
                    <a:bodyPr/>
                    <a:lstStyle/>
                    <a:p>
                      <a:pPr algn="ctr"/>
                      <a:r>
                        <a:rPr lang="en-US" altLang="zh-CN" sz="2600" b="0" dirty="0">
                          <a:latin typeface="Consolas" panose="020B0609020204030204" pitchFamily="49" charset="0"/>
                        </a:rPr>
                        <a:t>010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0" dirty="0">
                          <a:latin typeface="Consolas" panose="020B0609020204030204" pitchFamily="49" charset="0"/>
                        </a:rPr>
                        <a:t>010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extLst>
                  <a:ext uri="{0D108BD9-81ED-4DB2-BD59-A6C34878D82A}">
                    <a16:rowId xmlns:a16="http://schemas.microsoft.com/office/drawing/2014/main" val="2063094531"/>
                  </a:ext>
                </a:extLst>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011 </a:t>
                      </a: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310782077"/>
                  </a:ext>
                </a:extLst>
              </a:tr>
              <a:tr h="510391">
                <a:tc>
                  <a:txBody>
                    <a:bodyPr/>
                    <a:lstStyle/>
                    <a:p>
                      <a:pPr algn="ctr"/>
                      <a:r>
                        <a:rPr lang="en-US" altLang="zh-CN" sz="2600" b="0" dirty="0">
                          <a:latin typeface="Consolas" panose="020B0609020204030204" pitchFamily="49" charset="0"/>
                        </a:rPr>
                        <a:t>100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100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43074832"/>
                  </a:ext>
                </a:extLst>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101 </a:t>
                      </a: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4247757070"/>
                  </a:ext>
                </a:extLst>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110 </a:t>
                      </a: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82043294"/>
                  </a:ext>
                </a:extLst>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111 </a:t>
                      </a: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236541375"/>
                  </a:ext>
                </a:extLst>
              </a:tr>
            </a:tbl>
          </a:graphicData>
        </a:graphic>
      </p:graphicFrame>
      <p:sp>
        <p:nvSpPr>
          <p:cNvPr id="5" name="文本框 4"/>
          <p:cNvSpPr txBox="1"/>
          <p:nvPr/>
        </p:nvSpPr>
        <p:spPr>
          <a:xfrm>
            <a:off x="1370701" y="5943099"/>
            <a:ext cx="9322400"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最小码距为</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，可检测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位以下的错误，可检测两位错</a:t>
            </a:r>
            <a:r>
              <a:rPr lang="zh-CN" altLang="en-US" sz="2400" b="1" dirty="0">
                <a:solidFill>
                  <a:srgbClr val="C00000"/>
                </a:solidFill>
                <a:latin typeface="微软雅黑" panose="020B0503020204020204" pitchFamily="34" charset="-122"/>
                <a:ea typeface="微软雅黑" panose="020B0503020204020204" pitchFamily="34" charset="-122"/>
              </a:rPr>
              <a:t>且</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纠正一位错</a:t>
            </a:r>
          </a:p>
        </p:txBody>
      </p:sp>
    </p:spTree>
    <p:extLst>
      <p:ext uri="{BB962C8B-B14F-4D97-AF65-F5344CB8AC3E}">
        <p14:creationId xmlns:p14="http://schemas.microsoft.com/office/powerpoint/2010/main" val="29804476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循环码出错模式</a:t>
            </a:r>
            <a:r>
              <a:rPr lang="en-US" altLang="zh-CN" dirty="0"/>
              <a:t>G(x)=11101</a:t>
            </a:r>
            <a:endParaRPr lang="zh-CN" altLang="en-US" dirty="0"/>
          </a:p>
        </p:txBody>
      </p:sp>
      <p:sp>
        <p:nvSpPr>
          <p:cNvPr id="5" name="Rectangle 2"/>
          <p:cNvSpPr>
            <a:spLocks noChangeArrowheads="1"/>
          </p:cNvSpPr>
          <p:nvPr/>
        </p:nvSpPr>
        <p:spPr bwMode="auto">
          <a:xfrm>
            <a:off x="22098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nvGrpSpPr>
          <p:cNvPr id="6" name="Group 245"/>
          <p:cNvGrpSpPr>
            <a:grpSpLocks/>
          </p:cNvGrpSpPr>
          <p:nvPr/>
        </p:nvGrpSpPr>
        <p:grpSpPr bwMode="auto">
          <a:xfrm>
            <a:off x="2209800" y="3293393"/>
            <a:ext cx="3733800" cy="2381250"/>
            <a:chOff x="0" y="0"/>
            <a:chExt cx="2352" cy="1500"/>
          </a:xfrm>
        </p:grpSpPr>
        <p:sp>
          <p:nvSpPr>
            <p:cNvPr id="7" name="Rectangle 4"/>
            <p:cNvSpPr>
              <a:spLocks noChangeArrowheads="1"/>
            </p:cNvSpPr>
            <p:nvPr/>
          </p:nvSpPr>
          <p:spPr bwMode="auto">
            <a:xfrm>
              <a:off x="1600" y="12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1</a:t>
              </a:r>
            </a:p>
          </p:txBody>
        </p:sp>
        <p:sp>
          <p:nvSpPr>
            <p:cNvPr id="8" name="Rectangle 5"/>
            <p:cNvSpPr>
              <a:spLocks noChangeArrowheads="1"/>
            </p:cNvSpPr>
            <p:nvPr/>
          </p:nvSpPr>
          <p:spPr bwMode="auto">
            <a:xfrm>
              <a:off x="987" y="12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1110</a:t>
              </a:r>
            </a:p>
          </p:txBody>
        </p:sp>
        <p:sp>
          <p:nvSpPr>
            <p:cNvPr id="9" name="Rectangle 6"/>
            <p:cNvSpPr>
              <a:spLocks noChangeArrowheads="1"/>
            </p:cNvSpPr>
            <p:nvPr/>
          </p:nvSpPr>
          <p:spPr bwMode="auto">
            <a:xfrm>
              <a:off x="0" y="12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000000</a:t>
              </a:r>
            </a:p>
          </p:txBody>
        </p:sp>
        <p:sp>
          <p:nvSpPr>
            <p:cNvPr id="10" name="Rectangle 7"/>
            <p:cNvSpPr>
              <a:spLocks noChangeArrowheads="1"/>
            </p:cNvSpPr>
            <p:nvPr/>
          </p:nvSpPr>
          <p:spPr bwMode="auto">
            <a:xfrm>
              <a:off x="1600" y="9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2</a:t>
              </a:r>
            </a:p>
          </p:txBody>
        </p:sp>
        <p:sp>
          <p:nvSpPr>
            <p:cNvPr id="11" name="Rectangle 8"/>
            <p:cNvSpPr>
              <a:spLocks noChangeArrowheads="1"/>
            </p:cNvSpPr>
            <p:nvPr/>
          </p:nvSpPr>
          <p:spPr bwMode="auto">
            <a:xfrm>
              <a:off x="987" y="9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0111</a:t>
              </a:r>
            </a:p>
          </p:txBody>
        </p:sp>
        <p:sp>
          <p:nvSpPr>
            <p:cNvPr id="12" name="Rectangle 9"/>
            <p:cNvSpPr>
              <a:spLocks noChangeArrowheads="1"/>
            </p:cNvSpPr>
            <p:nvPr/>
          </p:nvSpPr>
          <p:spPr bwMode="auto">
            <a:xfrm>
              <a:off x="0" y="9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a:t>
              </a:r>
              <a:r>
                <a:rPr lang="en-US" altLang="zh-CN" sz="2100" dirty="0"/>
                <a:t>00000</a:t>
              </a:r>
            </a:p>
          </p:txBody>
        </p:sp>
        <p:sp>
          <p:nvSpPr>
            <p:cNvPr id="13" name="Rectangle 10"/>
            <p:cNvSpPr>
              <a:spLocks noChangeArrowheads="1"/>
            </p:cNvSpPr>
            <p:nvPr/>
          </p:nvSpPr>
          <p:spPr bwMode="auto">
            <a:xfrm>
              <a:off x="1600" y="6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3</a:t>
              </a:r>
            </a:p>
          </p:txBody>
        </p:sp>
        <p:sp>
          <p:nvSpPr>
            <p:cNvPr id="14" name="Rectangle 11"/>
            <p:cNvSpPr>
              <a:spLocks noChangeArrowheads="1"/>
            </p:cNvSpPr>
            <p:nvPr/>
          </p:nvSpPr>
          <p:spPr bwMode="auto">
            <a:xfrm>
              <a:off x="987" y="6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1101</a:t>
              </a:r>
            </a:p>
          </p:txBody>
        </p:sp>
        <p:sp>
          <p:nvSpPr>
            <p:cNvPr id="15" name="Rectangle 12"/>
            <p:cNvSpPr>
              <a:spLocks noChangeArrowheads="1"/>
            </p:cNvSpPr>
            <p:nvPr/>
          </p:nvSpPr>
          <p:spPr bwMode="auto">
            <a:xfrm>
              <a:off x="0" y="6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a:t>
              </a:r>
              <a:r>
                <a:rPr lang="en-US" altLang="zh-CN" sz="2100" dirty="0"/>
                <a:t>0000</a:t>
              </a:r>
            </a:p>
          </p:txBody>
        </p:sp>
        <p:sp>
          <p:nvSpPr>
            <p:cNvPr id="16" name="Rectangle 13"/>
            <p:cNvSpPr>
              <a:spLocks noChangeArrowheads="1"/>
            </p:cNvSpPr>
            <p:nvPr/>
          </p:nvSpPr>
          <p:spPr bwMode="auto">
            <a:xfrm>
              <a:off x="1600" y="3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4</a:t>
              </a:r>
            </a:p>
          </p:txBody>
        </p:sp>
        <p:sp>
          <p:nvSpPr>
            <p:cNvPr id="17" name="Rectangle 14"/>
            <p:cNvSpPr>
              <a:spLocks noChangeArrowheads="1"/>
            </p:cNvSpPr>
            <p:nvPr/>
          </p:nvSpPr>
          <p:spPr bwMode="auto">
            <a:xfrm>
              <a:off x="987" y="3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1000</a:t>
              </a:r>
            </a:p>
          </p:txBody>
        </p:sp>
        <p:sp>
          <p:nvSpPr>
            <p:cNvPr id="18" name="Rectangle 15"/>
            <p:cNvSpPr>
              <a:spLocks noChangeArrowheads="1"/>
            </p:cNvSpPr>
            <p:nvPr/>
          </p:nvSpPr>
          <p:spPr bwMode="auto">
            <a:xfrm>
              <a:off x="0" y="3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a:t>
              </a:r>
              <a:r>
                <a:rPr lang="en-US" altLang="zh-CN" sz="2100" dirty="0"/>
                <a:t>000</a:t>
              </a:r>
            </a:p>
          </p:txBody>
        </p:sp>
        <p:sp>
          <p:nvSpPr>
            <p:cNvPr id="19" name="Rectangle 16"/>
            <p:cNvSpPr>
              <a:spLocks noChangeArrowheads="1"/>
            </p:cNvSpPr>
            <p:nvPr/>
          </p:nvSpPr>
          <p:spPr bwMode="auto">
            <a:xfrm>
              <a:off x="1600" y="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a:t>
              </a:r>
            </a:p>
          </p:txBody>
        </p:sp>
        <p:sp>
          <p:nvSpPr>
            <p:cNvPr id="20" name="Rectangle 17"/>
            <p:cNvSpPr>
              <a:spLocks noChangeArrowheads="1"/>
            </p:cNvSpPr>
            <p:nvPr/>
          </p:nvSpPr>
          <p:spPr bwMode="auto">
            <a:xfrm>
              <a:off x="987" y="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0100</a:t>
              </a:r>
            </a:p>
          </p:txBody>
        </p:sp>
        <p:sp>
          <p:nvSpPr>
            <p:cNvPr id="21" name="Rectangle 18"/>
            <p:cNvSpPr>
              <a:spLocks noChangeArrowheads="1"/>
            </p:cNvSpPr>
            <p:nvPr/>
          </p:nvSpPr>
          <p:spPr bwMode="auto">
            <a:xfrm>
              <a:off x="0" y="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a:t>
              </a:r>
              <a:r>
                <a:rPr lang="en-US" altLang="zh-CN" sz="2100" dirty="0"/>
                <a:t>00</a:t>
              </a:r>
            </a:p>
          </p:txBody>
        </p:sp>
      </p:grpSp>
      <p:sp>
        <p:nvSpPr>
          <p:cNvPr id="22" name="Rectangle 19"/>
          <p:cNvSpPr>
            <a:spLocks noChangeArrowheads="1"/>
          </p:cNvSpPr>
          <p:nvPr/>
        </p:nvSpPr>
        <p:spPr bwMode="auto">
          <a:xfrm>
            <a:off x="47498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6</a:t>
            </a:r>
          </a:p>
        </p:txBody>
      </p:sp>
      <p:sp>
        <p:nvSpPr>
          <p:cNvPr id="23" name="Rectangle 20"/>
          <p:cNvSpPr>
            <a:spLocks noChangeArrowheads="1"/>
          </p:cNvSpPr>
          <p:nvPr/>
        </p:nvSpPr>
        <p:spPr bwMode="auto">
          <a:xfrm>
            <a:off x="37766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0010</a:t>
            </a:r>
          </a:p>
        </p:txBody>
      </p:sp>
      <p:sp>
        <p:nvSpPr>
          <p:cNvPr id="24" name="Rectangle 21"/>
          <p:cNvSpPr>
            <a:spLocks noChangeArrowheads="1"/>
          </p:cNvSpPr>
          <p:nvPr/>
        </p:nvSpPr>
        <p:spPr bwMode="auto">
          <a:xfrm>
            <a:off x="22098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a:t>
            </a:r>
            <a:r>
              <a:rPr lang="en-US" altLang="zh-CN" sz="2100" dirty="0"/>
              <a:t>0</a:t>
            </a:r>
          </a:p>
        </p:txBody>
      </p:sp>
      <p:sp>
        <p:nvSpPr>
          <p:cNvPr id="25" name="Rectangle 22"/>
          <p:cNvSpPr>
            <a:spLocks noChangeArrowheads="1"/>
          </p:cNvSpPr>
          <p:nvPr/>
        </p:nvSpPr>
        <p:spPr bwMode="auto">
          <a:xfrm>
            <a:off x="47498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7</a:t>
            </a:r>
          </a:p>
        </p:txBody>
      </p:sp>
      <p:sp>
        <p:nvSpPr>
          <p:cNvPr id="26" name="Rectangle 23"/>
          <p:cNvSpPr>
            <a:spLocks noChangeArrowheads="1"/>
          </p:cNvSpPr>
          <p:nvPr/>
        </p:nvSpPr>
        <p:spPr bwMode="auto">
          <a:xfrm>
            <a:off x="37766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0001</a:t>
            </a:r>
          </a:p>
        </p:txBody>
      </p:sp>
      <p:sp>
        <p:nvSpPr>
          <p:cNvPr id="27" name="Rectangle 24"/>
          <p:cNvSpPr>
            <a:spLocks noChangeArrowheads="1"/>
          </p:cNvSpPr>
          <p:nvPr/>
        </p:nvSpPr>
        <p:spPr bwMode="auto">
          <a:xfrm>
            <a:off x="22098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000000</a:t>
            </a:r>
            <a:r>
              <a:rPr lang="en-US" altLang="zh-CN" sz="2100" dirty="0">
                <a:solidFill>
                  <a:srgbClr val="FF0000"/>
                </a:solidFill>
              </a:rPr>
              <a:t>1</a:t>
            </a:r>
            <a:endParaRPr lang="en-US" altLang="zh-CN" sz="2100" dirty="0"/>
          </a:p>
        </p:txBody>
      </p:sp>
      <p:sp>
        <p:nvSpPr>
          <p:cNvPr id="28" name="Rectangle 25"/>
          <p:cNvSpPr>
            <a:spLocks noChangeArrowheads="1"/>
          </p:cNvSpPr>
          <p:nvPr/>
        </p:nvSpPr>
        <p:spPr bwMode="auto">
          <a:xfrm>
            <a:off x="47498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t>无</a:t>
            </a:r>
          </a:p>
        </p:txBody>
      </p:sp>
      <p:sp>
        <p:nvSpPr>
          <p:cNvPr id="29" name="Rectangle 26"/>
          <p:cNvSpPr>
            <a:spLocks noChangeArrowheads="1"/>
          </p:cNvSpPr>
          <p:nvPr/>
        </p:nvSpPr>
        <p:spPr bwMode="auto">
          <a:xfrm>
            <a:off x="37766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0000</a:t>
            </a:r>
          </a:p>
        </p:txBody>
      </p:sp>
      <p:sp>
        <p:nvSpPr>
          <p:cNvPr id="30" name="Rectangle 27"/>
          <p:cNvSpPr>
            <a:spLocks noChangeArrowheads="1"/>
          </p:cNvSpPr>
          <p:nvPr/>
        </p:nvSpPr>
        <p:spPr bwMode="auto">
          <a:xfrm>
            <a:off x="22098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33CC"/>
                </a:solidFill>
              </a:rPr>
              <a:t>0000</a:t>
            </a:r>
          </a:p>
        </p:txBody>
      </p:sp>
      <p:sp>
        <p:nvSpPr>
          <p:cNvPr id="31" name="Rectangle 28"/>
          <p:cNvSpPr>
            <a:spLocks noChangeArrowheads="1"/>
          </p:cNvSpPr>
          <p:nvPr/>
        </p:nvSpPr>
        <p:spPr bwMode="auto">
          <a:xfrm>
            <a:off x="47498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出错位</a:t>
            </a:r>
          </a:p>
        </p:txBody>
      </p:sp>
      <p:sp>
        <p:nvSpPr>
          <p:cNvPr id="32" name="Rectangle 29"/>
          <p:cNvSpPr>
            <a:spLocks noChangeArrowheads="1"/>
          </p:cNvSpPr>
          <p:nvPr/>
        </p:nvSpPr>
        <p:spPr bwMode="auto">
          <a:xfrm>
            <a:off x="37766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33" name="Rectangle 30"/>
          <p:cNvSpPr>
            <a:spLocks noChangeArrowheads="1"/>
          </p:cNvSpPr>
          <p:nvPr/>
        </p:nvSpPr>
        <p:spPr bwMode="auto">
          <a:xfrm>
            <a:off x="22098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微软雅黑" panose="020B0503020204020204" pitchFamily="34" charset="-122"/>
                <a:ea typeface="微软雅黑" panose="020B0503020204020204" pitchFamily="34" charset="-122"/>
              </a:rPr>
              <a:t>A</a:t>
            </a:r>
            <a:r>
              <a:rPr lang="en-US" altLang="zh-CN" sz="2000" baseline="-25000">
                <a:solidFill>
                  <a:schemeClr val="bg1"/>
                </a:solidFill>
                <a:latin typeface="微软雅黑" panose="020B0503020204020204" pitchFamily="34" charset="-122"/>
                <a:ea typeface="微软雅黑" panose="020B0503020204020204" pitchFamily="34" charset="-122"/>
              </a:rPr>
              <a:t>1</a:t>
            </a:r>
            <a:r>
              <a:rPr lang="en-US" altLang="zh-CN" sz="2000">
                <a:solidFill>
                  <a:schemeClr val="bg1"/>
                </a:solidFill>
                <a:latin typeface="微软雅黑" panose="020B0503020204020204" pitchFamily="34" charset="-122"/>
                <a:ea typeface="微软雅黑" panose="020B0503020204020204" pitchFamily="34" charset="-122"/>
              </a:rPr>
              <a:t>~A</a:t>
            </a:r>
            <a:r>
              <a:rPr lang="en-US" altLang="zh-CN" sz="2000" baseline="-25000">
                <a:solidFill>
                  <a:schemeClr val="bg1"/>
                </a:solidFill>
                <a:latin typeface="微软雅黑" panose="020B0503020204020204" pitchFamily="34" charset="-122"/>
                <a:ea typeface="微软雅黑" panose="020B0503020204020204" pitchFamily="34" charset="-122"/>
              </a:rPr>
              <a:t>7</a:t>
            </a:r>
            <a:endParaRPr lang="en-US" altLang="zh-CN" sz="2000">
              <a:solidFill>
                <a:schemeClr val="bg1"/>
              </a:solidFill>
              <a:latin typeface="微软雅黑" panose="020B0503020204020204" pitchFamily="34" charset="-122"/>
              <a:ea typeface="微软雅黑" panose="020B0503020204020204" pitchFamily="34" charset="-122"/>
            </a:endParaRPr>
          </a:p>
        </p:txBody>
      </p:sp>
      <p:sp>
        <p:nvSpPr>
          <p:cNvPr id="34" name="Line 33"/>
          <p:cNvSpPr>
            <a:spLocks noChangeShapeType="1"/>
          </p:cNvSpPr>
          <p:nvPr/>
        </p:nvSpPr>
        <p:spPr bwMode="auto">
          <a:xfrm>
            <a:off x="3776663"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5" name="Line 34"/>
          <p:cNvSpPr>
            <a:spLocks noChangeShapeType="1"/>
          </p:cNvSpPr>
          <p:nvPr/>
        </p:nvSpPr>
        <p:spPr bwMode="auto">
          <a:xfrm>
            <a:off x="4749800"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6" name="Rectangle 215"/>
          <p:cNvSpPr>
            <a:spLocks noChangeArrowheads="1"/>
          </p:cNvSpPr>
          <p:nvPr/>
        </p:nvSpPr>
        <p:spPr bwMode="auto">
          <a:xfrm>
            <a:off x="63246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Rectangle 216"/>
          <p:cNvSpPr>
            <a:spLocks noChangeArrowheads="1"/>
          </p:cNvSpPr>
          <p:nvPr/>
        </p:nvSpPr>
        <p:spPr bwMode="auto">
          <a:xfrm>
            <a:off x="8864600" y="5198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1+2+3</a:t>
            </a:r>
          </a:p>
        </p:txBody>
      </p:sp>
      <p:sp>
        <p:nvSpPr>
          <p:cNvPr id="38" name="Rectangle 217"/>
          <p:cNvSpPr>
            <a:spLocks noChangeArrowheads="1"/>
          </p:cNvSpPr>
          <p:nvPr/>
        </p:nvSpPr>
        <p:spPr bwMode="auto">
          <a:xfrm>
            <a:off x="7891464" y="5198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0100</a:t>
            </a:r>
          </a:p>
        </p:txBody>
      </p:sp>
      <p:sp>
        <p:nvSpPr>
          <p:cNvPr id="39" name="Rectangle 218"/>
          <p:cNvSpPr>
            <a:spLocks noChangeArrowheads="1"/>
          </p:cNvSpPr>
          <p:nvPr/>
        </p:nvSpPr>
        <p:spPr bwMode="auto">
          <a:xfrm>
            <a:off x="6324601" y="5198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111</a:t>
            </a:r>
            <a:r>
              <a:rPr lang="en-US" altLang="zh-CN" sz="2100" dirty="0"/>
              <a:t>0000</a:t>
            </a:r>
          </a:p>
        </p:txBody>
      </p:sp>
      <p:sp>
        <p:nvSpPr>
          <p:cNvPr id="40" name="Rectangle 219"/>
          <p:cNvSpPr>
            <a:spLocks noChangeArrowheads="1"/>
          </p:cNvSpPr>
          <p:nvPr/>
        </p:nvSpPr>
        <p:spPr bwMode="auto">
          <a:xfrm>
            <a:off x="8864600" y="4722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5+6+7</a:t>
            </a:r>
          </a:p>
        </p:txBody>
      </p:sp>
      <p:sp>
        <p:nvSpPr>
          <p:cNvPr id="41" name="Rectangle 220"/>
          <p:cNvSpPr>
            <a:spLocks noChangeArrowheads="1"/>
          </p:cNvSpPr>
          <p:nvPr/>
        </p:nvSpPr>
        <p:spPr bwMode="auto">
          <a:xfrm>
            <a:off x="7891464" y="4722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0111</a:t>
            </a:r>
          </a:p>
        </p:txBody>
      </p:sp>
      <p:sp>
        <p:nvSpPr>
          <p:cNvPr id="42" name="Rectangle 221"/>
          <p:cNvSpPr>
            <a:spLocks noChangeArrowheads="1"/>
          </p:cNvSpPr>
          <p:nvPr/>
        </p:nvSpPr>
        <p:spPr bwMode="auto">
          <a:xfrm>
            <a:off x="6324601" y="4722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111</a:t>
            </a:r>
          </a:p>
        </p:txBody>
      </p:sp>
      <p:sp>
        <p:nvSpPr>
          <p:cNvPr id="43" name="Rectangle 222"/>
          <p:cNvSpPr>
            <a:spLocks noChangeArrowheads="1"/>
          </p:cNvSpPr>
          <p:nvPr/>
        </p:nvSpPr>
        <p:spPr bwMode="auto">
          <a:xfrm>
            <a:off x="8864600" y="42458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1+6</a:t>
            </a:r>
          </a:p>
        </p:txBody>
      </p:sp>
      <p:sp>
        <p:nvSpPr>
          <p:cNvPr id="44" name="Rectangle 223"/>
          <p:cNvSpPr>
            <a:spLocks noChangeArrowheads="1"/>
          </p:cNvSpPr>
          <p:nvPr/>
        </p:nvSpPr>
        <p:spPr bwMode="auto">
          <a:xfrm>
            <a:off x="7891464" y="4245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p>
        </p:txBody>
      </p:sp>
      <p:sp>
        <p:nvSpPr>
          <p:cNvPr id="45" name="Rectangle 224"/>
          <p:cNvSpPr>
            <a:spLocks noChangeArrowheads="1"/>
          </p:cNvSpPr>
          <p:nvPr/>
        </p:nvSpPr>
        <p:spPr bwMode="auto">
          <a:xfrm>
            <a:off x="6324601" y="4245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0000</a:t>
            </a:r>
            <a:r>
              <a:rPr lang="en-US" altLang="zh-CN" sz="2100" dirty="0">
                <a:solidFill>
                  <a:schemeClr val="accent2"/>
                </a:solidFill>
              </a:rPr>
              <a:t>0</a:t>
            </a:r>
            <a:r>
              <a:rPr lang="en-US" altLang="zh-CN" sz="2100" dirty="0">
                <a:solidFill>
                  <a:srgbClr val="FF0000"/>
                </a:solidFill>
              </a:rPr>
              <a:t>1</a:t>
            </a:r>
          </a:p>
        </p:txBody>
      </p:sp>
      <p:sp>
        <p:nvSpPr>
          <p:cNvPr id="46" name="Rectangle 225"/>
          <p:cNvSpPr>
            <a:spLocks noChangeArrowheads="1"/>
          </p:cNvSpPr>
          <p:nvPr/>
        </p:nvSpPr>
        <p:spPr bwMode="auto">
          <a:xfrm>
            <a:off x="8864600" y="3769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2+3</a:t>
            </a:r>
          </a:p>
        </p:txBody>
      </p:sp>
      <p:sp>
        <p:nvSpPr>
          <p:cNvPr id="47" name="Rectangle 226"/>
          <p:cNvSpPr>
            <a:spLocks noChangeArrowheads="1"/>
          </p:cNvSpPr>
          <p:nvPr/>
        </p:nvSpPr>
        <p:spPr bwMode="auto">
          <a:xfrm>
            <a:off x="7891464" y="3769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1010</a:t>
            </a:r>
          </a:p>
        </p:txBody>
      </p:sp>
      <p:sp>
        <p:nvSpPr>
          <p:cNvPr id="48" name="Rectangle 227"/>
          <p:cNvSpPr>
            <a:spLocks noChangeArrowheads="1"/>
          </p:cNvSpPr>
          <p:nvPr/>
        </p:nvSpPr>
        <p:spPr bwMode="auto">
          <a:xfrm>
            <a:off x="6324601" y="3769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11</a:t>
            </a:r>
            <a:r>
              <a:rPr lang="en-US" altLang="zh-CN" sz="2100" dirty="0"/>
              <a:t>0000</a:t>
            </a:r>
          </a:p>
        </p:txBody>
      </p:sp>
      <p:sp>
        <p:nvSpPr>
          <p:cNvPr id="49" name="Rectangle 228"/>
          <p:cNvSpPr>
            <a:spLocks noChangeArrowheads="1"/>
          </p:cNvSpPr>
          <p:nvPr/>
        </p:nvSpPr>
        <p:spPr bwMode="auto">
          <a:xfrm>
            <a:off x="8864600" y="3293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3+4</a:t>
            </a:r>
          </a:p>
        </p:txBody>
      </p:sp>
      <p:sp>
        <p:nvSpPr>
          <p:cNvPr id="50" name="Rectangle 229"/>
          <p:cNvSpPr>
            <a:spLocks noChangeArrowheads="1"/>
          </p:cNvSpPr>
          <p:nvPr/>
        </p:nvSpPr>
        <p:spPr bwMode="auto">
          <a:xfrm>
            <a:off x="7891464" y="3293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0101</a:t>
            </a:r>
          </a:p>
        </p:txBody>
      </p:sp>
      <p:sp>
        <p:nvSpPr>
          <p:cNvPr id="51" name="Rectangle 230"/>
          <p:cNvSpPr>
            <a:spLocks noChangeArrowheads="1"/>
          </p:cNvSpPr>
          <p:nvPr/>
        </p:nvSpPr>
        <p:spPr bwMode="auto">
          <a:xfrm>
            <a:off x="6324601" y="3293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11</a:t>
            </a:r>
            <a:r>
              <a:rPr lang="en-US" altLang="zh-CN" sz="2100" dirty="0"/>
              <a:t>000</a:t>
            </a:r>
          </a:p>
        </p:txBody>
      </p:sp>
      <p:sp>
        <p:nvSpPr>
          <p:cNvPr id="52" name="Rectangle 231"/>
          <p:cNvSpPr>
            <a:spLocks noChangeArrowheads="1"/>
          </p:cNvSpPr>
          <p:nvPr/>
        </p:nvSpPr>
        <p:spPr bwMode="auto">
          <a:xfrm>
            <a:off x="88646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4+5</a:t>
            </a:r>
          </a:p>
        </p:txBody>
      </p:sp>
      <p:sp>
        <p:nvSpPr>
          <p:cNvPr id="53" name="Rectangle 232"/>
          <p:cNvSpPr>
            <a:spLocks noChangeArrowheads="1"/>
          </p:cNvSpPr>
          <p:nvPr/>
        </p:nvSpPr>
        <p:spPr bwMode="auto">
          <a:xfrm>
            <a:off x="78914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p>
        </p:txBody>
      </p:sp>
      <p:sp>
        <p:nvSpPr>
          <p:cNvPr id="54" name="Rectangle 233"/>
          <p:cNvSpPr>
            <a:spLocks noChangeArrowheads="1"/>
          </p:cNvSpPr>
          <p:nvPr/>
        </p:nvSpPr>
        <p:spPr bwMode="auto">
          <a:xfrm>
            <a:off x="63246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11</a:t>
            </a:r>
            <a:r>
              <a:rPr lang="en-US" altLang="zh-CN" sz="2100" dirty="0"/>
              <a:t>00</a:t>
            </a:r>
          </a:p>
        </p:txBody>
      </p:sp>
      <p:sp>
        <p:nvSpPr>
          <p:cNvPr id="55" name="Rectangle 234"/>
          <p:cNvSpPr>
            <a:spLocks noChangeArrowheads="1"/>
          </p:cNvSpPr>
          <p:nvPr/>
        </p:nvSpPr>
        <p:spPr bwMode="auto">
          <a:xfrm>
            <a:off x="88646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5+6</a:t>
            </a:r>
          </a:p>
        </p:txBody>
      </p:sp>
      <p:sp>
        <p:nvSpPr>
          <p:cNvPr id="56" name="Rectangle 235"/>
          <p:cNvSpPr>
            <a:spLocks noChangeArrowheads="1"/>
          </p:cNvSpPr>
          <p:nvPr/>
        </p:nvSpPr>
        <p:spPr bwMode="auto">
          <a:xfrm>
            <a:off x="78914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0110</a:t>
            </a:r>
          </a:p>
        </p:txBody>
      </p:sp>
      <p:sp>
        <p:nvSpPr>
          <p:cNvPr id="57" name="Rectangle 236"/>
          <p:cNvSpPr>
            <a:spLocks noChangeArrowheads="1"/>
          </p:cNvSpPr>
          <p:nvPr/>
        </p:nvSpPr>
        <p:spPr bwMode="auto">
          <a:xfrm>
            <a:off x="63246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a:t>
            </a:r>
            <a:r>
              <a:rPr lang="en-US" altLang="zh-CN" sz="2100" dirty="0"/>
              <a:t>0</a:t>
            </a:r>
          </a:p>
        </p:txBody>
      </p:sp>
      <p:sp>
        <p:nvSpPr>
          <p:cNvPr id="58" name="Rectangle 237"/>
          <p:cNvSpPr>
            <a:spLocks noChangeArrowheads="1"/>
          </p:cNvSpPr>
          <p:nvPr/>
        </p:nvSpPr>
        <p:spPr bwMode="auto">
          <a:xfrm>
            <a:off x="88646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6+7</a:t>
            </a:r>
          </a:p>
        </p:txBody>
      </p:sp>
      <p:sp>
        <p:nvSpPr>
          <p:cNvPr id="59" name="Rectangle 238"/>
          <p:cNvSpPr>
            <a:spLocks noChangeArrowheads="1"/>
          </p:cNvSpPr>
          <p:nvPr/>
        </p:nvSpPr>
        <p:spPr bwMode="auto">
          <a:xfrm>
            <a:off x="78914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0011</a:t>
            </a:r>
          </a:p>
        </p:txBody>
      </p:sp>
      <p:sp>
        <p:nvSpPr>
          <p:cNvPr id="60" name="Rectangle 239"/>
          <p:cNvSpPr>
            <a:spLocks noChangeArrowheads="1"/>
          </p:cNvSpPr>
          <p:nvPr/>
        </p:nvSpPr>
        <p:spPr bwMode="auto">
          <a:xfrm>
            <a:off x="63246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11</a:t>
            </a:r>
          </a:p>
        </p:txBody>
      </p:sp>
      <p:sp>
        <p:nvSpPr>
          <p:cNvPr id="61" name="Rectangle 240"/>
          <p:cNvSpPr>
            <a:spLocks noChangeArrowheads="1"/>
          </p:cNvSpPr>
          <p:nvPr/>
        </p:nvSpPr>
        <p:spPr bwMode="auto">
          <a:xfrm>
            <a:off x="88646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62" name="Rectangle 241"/>
          <p:cNvSpPr>
            <a:spLocks noChangeArrowheads="1"/>
          </p:cNvSpPr>
          <p:nvPr/>
        </p:nvSpPr>
        <p:spPr bwMode="auto">
          <a:xfrm>
            <a:off x="78914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63" name="Rectangle 242"/>
          <p:cNvSpPr>
            <a:spLocks noChangeArrowheads="1"/>
          </p:cNvSpPr>
          <p:nvPr/>
        </p:nvSpPr>
        <p:spPr bwMode="auto">
          <a:xfrm>
            <a:off x="63246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bg1"/>
                </a:solidFill>
                <a:latin typeface="微软雅黑" panose="020B0503020204020204" pitchFamily="34" charset="-122"/>
                <a:ea typeface="微软雅黑" panose="020B0503020204020204" pitchFamily="34" charset="-122"/>
              </a:rPr>
              <a:t>A</a:t>
            </a:r>
            <a:r>
              <a:rPr lang="en-US" altLang="zh-CN" sz="1800" baseline="-25000">
                <a:solidFill>
                  <a:schemeClr val="bg1"/>
                </a:solidFill>
                <a:latin typeface="微软雅黑" panose="020B0503020204020204" pitchFamily="34" charset="-122"/>
                <a:ea typeface="微软雅黑" panose="020B0503020204020204" pitchFamily="34" charset="-122"/>
              </a:rPr>
              <a:t>7</a:t>
            </a:r>
            <a:r>
              <a:rPr lang="en-US" altLang="zh-CN" sz="1800">
                <a:solidFill>
                  <a:schemeClr val="bg1"/>
                </a:solidFill>
                <a:latin typeface="微软雅黑" panose="020B0503020204020204" pitchFamily="34" charset="-122"/>
                <a:ea typeface="微软雅黑" panose="020B0503020204020204" pitchFamily="34" charset="-122"/>
              </a:rPr>
              <a:t>~A</a:t>
            </a:r>
            <a:r>
              <a:rPr lang="en-US" altLang="zh-CN" sz="1800" baseline="-25000">
                <a:solidFill>
                  <a:schemeClr val="bg1"/>
                </a:solidFill>
                <a:latin typeface="微软雅黑" panose="020B0503020204020204" pitchFamily="34" charset="-122"/>
                <a:ea typeface="微软雅黑" panose="020B0503020204020204" pitchFamily="34" charset="-122"/>
              </a:rPr>
              <a:t>1</a:t>
            </a: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64" name="Line 243"/>
          <p:cNvSpPr>
            <a:spLocks noChangeShapeType="1"/>
          </p:cNvSpPr>
          <p:nvPr/>
        </p:nvSpPr>
        <p:spPr bwMode="auto">
          <a:xfrm>
            <a:off x="7891463"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44"/>
          <p:cNvSpPr>
            <a:spLocks noChangeShapeType="1"/>
          </p:cNvSpPr>
          <p:nvPr/>
        </p:nvSpPr>
        <p:spPr bwMode="auto">
          <a:xfrm>
            <a:off x="8864600"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46"/>
          <p:cNvSpPr>
            <a:spLocks noChangeShapeType="1"/>
          </p:cNvSpPr>
          <p:nvPr/>
        </p:nvSpPr>
        <p:spPr bwMode="auto">
          <a:xfrm>
            <a:off x="28956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47"/>
          <p:cNvSpPr>
            <a:spLocks noChangeShapeType="1"/>
          </p:cNvSpPr>
          <p:nvPr/>
        </p:nvSpPr>
        <p:spPr bwMode="auto">
          <a:xfrm>
            <a:off x="70104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 name="文本框 2"/>
          <p:cNvSpPr txBox="1"/>
          <p:nvPr/>
        </p:nvSpPr>
        <p:spPr>
          <a:xfrm>
            <a:off x="2046784" y="5929585"/>
            <a:ext cx="8956638"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两位错和一位错余数无重叠，可检测两位错，且纠正一位错</a:t>
            </a:r>
          </a:p>
        </p:txBody>
      </p:sp>
      <p:sp>
        <p:nvSpPr>
          <p:cNvPr id="68" name="矩形 67"/>
          <p:cNvSpPr/>
          <p:nvPr/>
        </p:nvSpPr>
        <p:spPr>
          <a:xfrm>
            <a:off x="7975002" y="423807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7975002" y="280932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800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left)">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left)">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left)">
                                      <p:cBhvr>
                                        <p:cTn id="102" dur="500"/>
                                        <p:tgtEl>
                                          <p:spTgt spid="51"/>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left)">
                                      <p:cBhvr>
                                        <p:cTn id="105" dur="500"/>
                                        <p:tgtEl>
                                          <p:spTgt spid="5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left)">
                                      <p:cBhvr>
                                        <p:cTn id="108" dur="500"/>
                                        <p:tgtEl>
                                          <p:spTgt spid="49"/>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00"/>
                                        <p:tgtEl>
                                          <p:spTgt spid="47"/>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left)">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down)">
                                      <p:cBhvr>
                                        <p:cTn id="122" dur="500"/>
                                        <p:tgtEl>
                                          <p:spTgt spid="45"/>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down)">
                                      <p:cBhvr>
                                        <p:cTn id="125" dur="500"/>
                                        <p:tgtEl>
                                          <p:spTgt spid="44"/>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wipe(down)">
                                      <p:cBhvr>
                                        <p:cTn id="128" dur="500"/>
                                        <p:tgtEl>
                                          <p:spTgt spid="4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left)">
                                      <p:cBhvr>
                                        <p:cTn id="133" dur="500"/>
                                        <p:tgtEl>
                                          <p:spTgt spid="42"/>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left)">
                                      <p:cBhvr>
                                        <p:cTn id="136" dur="500"/>
                                        <p:tgtEl>
                                          <p:spTgt spid="4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wipe(left)">
                                      <p:cBhvr>
                                        <p:cTn id="139" dur="500"/>
                                        <p:tgtEl>
                                          <p:spTgt spid="4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ipe(down)">
                                      <p:cBhvr>
                                        <p:cTn id="144" dur="500"/>
                                        <p:tgtEl>
                                          <p:spTgt spid="39"/>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down)">
                                      <p:cBhvr>
                                        <p:cTn id="147" dur="500"/>
                                        <p:tgtEl>
                                          <p:spTgt spid="3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wipe(down)">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left)">
                                      <p:cBhvr>
                                        <p:cTn id="155" dur="500"/>
                                        <p:tgtEl>
                                          <p:spTgt spid="68"/>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wipe(left)">
                                      <p:cBhvr>
                                        <p:cTn id="1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P spid="56" grpId="0" autoUpdateAnimBg="0"/>
      <p:bldP spid="57" grpId="0" autoUpdateAnimBg="0"/>
      <p:bldP spid="58" grpId="0" autoUpdateAnimBg="0"/>
      <p:bldP spid="59" grpId="0" autoUpdateAnimBg="0"/>
      <p:bldP spid="60" grpId="0" autoUpdateAnimBg="0"/>
      <p:bldP spid="68" grpId="0" animBg="1"/>
      <p:bldP spid="69"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两位数出错余数与一位错均不同（见表）</a:t>
            </a:r>
            <a:endParaRPr lang="en-US" altLang="zh-CN" dirty="0"/>
          </a:p>
          <a:p>
            <a:r>
              <a:rPr lang="zh-CN" altLang="en-US" dirty="0"/>
              <a:t>三位错余数均不为零，但可能和一位错相同</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46601367"/>
              </p:ext>
            </p:extLst>
          </p:nvPr>
        </p:nvGraphicFramePr>
        <p:xfrm>
          <a:off x="914403" y="2503546"/>
          <a:ext cx="10300002" cy="3628312"/>
        </p:xfrm>
        <a:graphic>
          <a:graphicData uri="http://schemas.openxmlformats.org/drawingml/2006/table">
            <a:tbl>
              <a:tblPr firstRow="1" bandRow="1">
                <a:tableStyleId>{5C22544A-7EE6-4342-B048-85BDC9FD1C3A}</a:tableStyleId>
              </a:tblPr>
              <a:tblGrid>
                <a:gridCol w="1687286">
                  <a:extLst>
                    <a:ext uri="{9D8B030D-6E8A-4147-A177-3AD203B41FA5}">
                      <a16:colId xmlns:a16="http://schemas.microsoft.com/office/drawing/2014/main" val="2310481074"/>
                    </a:ext>
                  </a:extLst>
                </a:gridCol>
                <a:gridCol w="1230388">
                  <a:extLst>
                    <a:ext uri="{9D8B030D-6E8A-4147-A177-3AD203B41FA5}">
                      <a16:colId xmlns:a16="http://schemas.microsoft.com/office/drawing/2014/main" val="877872910"/>
                    </a:ext>
                  </a:extLst>
                </a:gridCol>
                <a:gridCol w="1230388">
                  <a:extLst>
                    <a:ext uri="{9D8B030D-6E8A-4147-A177-3AD203B41FA5}">
                      <a16:colId xmlns:a16="http://schemas.microsoft.com/office/drawing/2014/main" val="1871508481"/>
                    </a:ext>
                  </a:extLst>
                </a:gridCol>
                <a:gridCol w="1230388">
                  <a:extLst>
                    <a:ext uri="{9D8B030D-6E8A-4147-A177-3AD203B41FA5}">
                      <a16:colId xmlns:a16="http://schemas.microsoft.com/office/drawing/2014/main" val="3025735419"/>
                    </a:ext>
                  </a:extLst>
                </a:gridCol>
                <a:gridCol w="1230388">
                  <a:extLst>
                    <a:ext uri="{9D8B030D-6E8A-4147-A177-3AD203B41FA5}">
                      <a16:colId xmlns:a16="http://schemas.microsoft.com/office/drawing/2014/main" val="1960722817"/>
                    </a:ext>
                  </a:extLst>
                </a:gridCol>
                <a:gridCol w="1230388">
                  <a:extLst>
                    <a:ext uri="{9D8B030D-6E8A-4147-A177-3AD203B41FA5}">
                      <a16:colId xmlns:a16="http://schemas.microsoft.com/office/drawing/2014/main" val="2487651056"/>
                    </a:ext>
                  </a:extLst>
                </a:gridCol>
                <a:gridCol w="1230388">
                  <a:extLst>
                    <a:ext uri="{9D8B030D-6E8A-4147-A177-3AD203B41FA5}">
                      <a16:colId xmlns:a16="http://schemas.microsoft.com/office/drawing/2014/main" val="3060472592"/>
                    </a:ext>
                  </a:extLst>
                </a:gridCol>
                <a:gridCol w="1230388">
                  <a:extLst>
                    <a:ext uri="{9D8B030D-6E8A-4147-A177-3AD203B41FA5}">
                      <a16:colId xmlns:a16="http://schemas.microsoft.com/office/drawing/2014/main" val="1108971906"/>
                    </a:ext>
                  </a:extLst>
                </a:gridCol>
              </a:tblGrid>
              <a:tr h="453539">
                <a:tc>
                  <a:txBody>
                    <a:bodyPr/>
                    <a:lstStyle/>
                    <a:p>
                      <a:pPr algn="ctr"/>
                      <a:r>
                        <a:rPr lang="zh-CN" altLang="en-US" sz="2000" dirty="0"/>
                        <a:t>处错位</a:t>
                      </a:r>
                      <a:r>
                        <a:rPr lang="en-US" altLang="zh-CN" sz="2000" dirty="0"/>
                        <a:t>/</a:t>
                      </a:r>
                      <a:r>
                        <a:rPr lang="zh-CN" altLang="en-US" sz="2000" dirty="0"/>
                        <a:t>余数</a:t>
                      </a:r>
                    </a:p>
                  </a:txBody>
                  <a:tcPr marL="111832" marR="111832" marT="55916" marB="55916"/>
                </a:tc>
                <a:tc>
                  <a:txBody>
                    <a:bodyPr/>
                    <a:lstStyle/>
                    <a:p>
                      <a:pPr algn="ctr"/>
                      <a:r>
                        <a:rPr lang="en-US" altLang="zh-CN" sz="2200" dirty="0"/>
                        <a:t>C</a:t>
                      </a:r>
                      <a:r>
                        <a:rPr lang="en-US" altLang="zh-CN" sz="2200" baseline="-25000" dirty="0"/>
                        <a:t>1</a:t>
                      </a:r>
                      <a:r>
                        <a:rPr lang="en-US" altLang="zh-CN" sz="2200" dirty="0"/>
                        <a:t>/1</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2</a:t>
                      </a:r>
                      <a:r>
                        <a:rPr lang="en-US" altLang="zh-CN" sz="2200" dirty="0"/>
                        <a:t>/2</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3</a:t>
                      </a:r>
                      <a:r>
                        <a:rPr lang="en-US" altLang="zh-CN" sz="2200" dirty="0"/>
                        <a:t>/4</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4</a:t>
                      </a:r>
                      <a:r>
                        <a:rPr lang="en-US" altLang="zh-CN" sz="2200" dirty="0"/>
                        <a:t>/8</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5</a:t>
                      </a:r>
                      <a:r>
                        <a:rPr lang="en-US" altLang="zh-CN" sz="2200" dirty="0"/>
                        <a:t>/13</a:t>
                      </a:r>
                      <a:endParaRPr lang="zh-CN" altLang="en-US" sz="2200" dirty="0"/>
                    </a:p>
                  </a:txBody>
                  <a:tcPr marL="111832" marR="111832" marT="55916" marB="55916"/>
                </a:tc>
                <a:tc>
                  <a:txBody>
                    <a:bodyPr/>
                    <a:lstStyle/>
                    <a:p>
                      <a:pPr algn="ctr"/>
                      <a:r>
                        <a:rPr lang="en-US" altLang="zh-CN" sz="2200" dirty="0"/>
                        <a:t>C</a:t>
                      </a:r>
                      <a:r>
                        <a:rPr lang="en-US" altLang="zh-CN" sz="2200" baseline="-25000" dirty="0"/>
                        <a:t>6</a:t>
                      </a:r>
                      <a:r>
                        <a:rPr lang="en-US" altLang="zh-CN" sz="2200" dirty="0"/>
                        <a:t>/7</a:t>
                      </a:r>
                      <a:endParaRPr lang="zh-CN" altLang="en-US" sz="2200" dirty="0"/>
                    </a:p>
                  </a:txBody>
                  <a:tcPr marL="111832" marR="111832" marT="55916" marB="55916"/>
                </a:tc>
                <a:tc>
                  <a:txBody>
                    <a:bodyPr/>
                    <a:lstStyle/>
                    <a:p>
                      <a:pPr algn="ctr"/>
                      <a:r>
                        <a:rPr lang="en-US" altLang="zh-CN" sz="2200" dirty="0"/>
                        <a:t>C</a:t>
                      </a:r>
                      <a:r>
                        <a:rPr lang="en-US" altLang="zh-CN" sz="2200" baseline="-25000" dirty="0"/>
                        <a:t>7</a:t>
                      </a:r>
                      <a:r>
                        <a:rPr lang="en-US" altLang="zh-CN" sz="2200" dirty="0"/>
                        <a:t>/14</a:t>
                      </a:r>
                      <a:endParaRPr lang="zh-CN" altLang="en-US" sz="2200" dirty="0"/>
                    </a:p>
                  </a:txBody>
                  <a:tcPr marL="111832" marR="111832" marT="55916" marB="55916"/>
                </a:tc>
                <a:extLst>
                  <a:ext uri="{0D108BD9-81ED-4DB2-BD59-A6C34878D82A}">
                    <a16:rowId xmlns:a16="http://schemas.microsoft.com/office/drawing/2014/main" val="16507767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1</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9</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6</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9746449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6</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87614420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9</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357271816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/8</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6</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41917597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/13</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353583382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/7</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9</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915251317"/>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4105818898"/>
                  </a:ext>
                </a:extLst>
              </a:tr>
            </a:tbl>
          </a:graphicData>
        </a:graphic>
      </p:graphicFrame>
      <p:sp>
        <p:nvSpPr>
          <p:cNvPr id="4" name="矩形 3">
            <a:extLst>
              <a:ext uri="{FF2B5EF4-FFF2-40B4-BE49-F238E27FC236}">
                <a16:creationId xmlns:a16="http://schemas.microsoft.com/office/drawing/2014/main" id="{FF79630F-9881-4088-A46E-49A1A81E0FB2}"/>
              </a:ext>
            </a:extLst>
          </p:cNvPr>
          <p:cNvSpPr/>
          <p:nvPr/>
        </p:nvSpPr>
        <p:spPr>
          <a:xfrm>
            <a:off x="2944645" y="4800991"/>
            <a:ext cx="1980029" cy="400110"/>
          </a:xfrm>
          <a:prstGeom prst="rect">
            <a:avLst/>
          </a:prstGeom>
        </p:spPr>
        <p:txBody>
          <a:bodyPr wrap="none">
            <a:spAutoFit/>
          </a:bodyPr>
          <a:lstStyle/>
          <a:p>
            <a:r>
              <a:rPr lang="zh-CN" altLang="en-US" sz="2000" b="1" dirty="0">
                <a:solidFill>
                  <a:srgbClr val="C00000"/>
                </a:solidFill>
              </a:rPr>
              <a:t>两位数出错组合</a:t>
            </a:r>
          </a:p>
        </p:txBody>
      </p:sp>
    </p:spTree>
    <p:extLst>
      <p:ext uri="{BB962C8B-B14F-4D97-AF65-F5344CB8AC3E}">
        <p14:creationId xmlns:p14="http://schemas.microsoft.com/office/powerpoint/2010/main" val="36850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   (</a:t>
            </a:r>
            <a:r>
              <a:rPr lang="en-US" altLang="zh-CN" dirty="0" err="1"/>
              <a:t>N,k</a:t>
            </a:r>
            <a:r>
              <a:rPr lang="en-US" altLang="zh-CN" dirty="0"/>
              <a:t>)</a:t>
            </a:r>
            <a:r>
              <a:rPr lang="zh-CN" altLang="en-US" dirty="0"/>
              <a:t>码检错性能</a:t>
            </a:r>
            <a:r>
              <a:rPr lang="en-US" altLang="zh-CN" dirty="0"/>
              <a:t>	  r=N-k</a:t>
            </a:r>
            <a:endParaRPr lang="zh-CN" altLang="en-US" dirty="0"/>
          </a:p>
        </p:txBody>
      </p:sp>
      <p:sp>
        <p:nvSpPr>
          <p:cNvPr id="3" name="内容占位符 2"/>
          <p:cNvSpPr>
            <a:spLocks noGrp="1"/>
          </p:cNvSpPr>
          <p:nvPr>
            <p:ph idx="1"/>
          </p:nvPr>
        </p:nvSpPr>
        <p:spPr>
          <a:xfrm>
            <a:off x="487822" y="2420471"/>
            <a:ext cx="10947557" cy="4159317"/>
          </a:xfrm>
        </p:spPr>
        <p:txBody>
          <a:bodyPr>
            <a:normAutofit fontScale="85000" lnSpcReduction="20000"/>
          </a:bodyPr>
          <a:lstStyle/>
          <a:p>
            <a:pPr>
              <a:lnSpc>
                <a:spcPct val="150000"/>
              </a:lnSpc>
            </a:pPr>
            <a:r>
              <a:rPr lang="zh-CN" altLang="en-US" dirty="0"/>
              <a:t>所有小于等于</a:t>
            </a:r>
            <a:r>
              <a:rPr lang="en-US" altLang="zh-CN" dirty="0"/>
              <a:t>r</a:t>
            </a:r>
            <a:r>
              <a:rPr lang="zh-CN" altLang="en-US" dirty="0"/>
              <a:t>长度的</a:t>
            </a:r>
            <a:r>
              <a:rPr lang="zh-CN" altLang="en-US" b="1" dirty="0">
                <a:solidFill>
                  <a:srgbClr val="C00000"/>
                </a:solidFill>
              </a:rPr>
              <a:t>突发错</a:t>
            </a:r>
            <a:endParaRPr lang="en-US" altLang="zh-CN" b="1" dirty="0">
              <a:solidFill>
                <a:srgbClr val="C00000"/>
              </a:solidFill>
            </a:endParaRPr>
          </a:p>
          <a:p>
            <a:pPr lvl="1">
              <a:lnSpc>
                <a:spcPct val="150000"/>
              </a:lnSpc>
            </a:pPr>
            <a:r>
              <a:rPr lang="zh-CN" altLang="en-US" dirty="0">
                <a:solidFill>
                  <a:srgbClr val="C00000"/>
                </a:solidFill>
              </a:rPr>
              <a:t>通讯中常见，各出错位之间有因果关系</a:t>
            </a:r>
            <a:endParaRPr lang="en-US" altLang="zh-CN" dirty="0">
              <a:solidFill>
                <a:srgbClr val="C00000"/>
              </a:solidFill>
            </a:endParaRPr>
          </a:p>
          <a:p>
            <a:pPr lvl="1">
              <a:lnSpc>
                <a:spcPct val="150000"/>
              </a:lnSpc>
            </a:pPr>
            <a:r>
              <a:rPr lang="zh-CN" altLang="en-US" dirty="0"/>
              <a:t>突发错长度：第一和最后一个错位之间的距离</a:t>
            </a:r>
            <a:endParaRPr lang="en-US" altLang="zh-CN" dirty="0">
              <a:solidFill>
                <a:srgbClr val="C00000"/>
              </a:solidFill>
            </a:endParaRPr>
          </a:p>
          <a:p>
            <a:pPr>
              <a:lnSpc>
                <a:spcPct val="150000"/>
              </a:lnSpc>
            </a:pPr>
            <a:r>
              <a:rPr lang="en-US" altLang="zh-CN" dirty="0"/>
              <a:t>( 1−2</a:t>
            </a:r>
            <a:r>
              <a:rPr lang="en-US" altLang="zh-CN" b="1" baseline="70000" dirty="0"/>
              <a:t>–r+1</a:t>
            </a:r>
            <a:r>
              <a:rPr lang="en-US" altLang="zh-CN" dirty="0"/>
              <a:t>)</a:t>
            </a:r>
            <a:r>
              <a:rPr lang="zh-CN" altLang="en-US" dirty="0"/>
              <a:t>比例的</a:t>
            </a:r>
            <a:r>
              <a:rPr lang="en-US" altLang="zh-CN" dirty="0"/>
              <a:t>r+1</a:t>
            </a:r>
            <a:r>
              <a:rPr lang="zh-CN" altLang="en-US" dirty="0"/>
              <a:t>长度的突发错</a:t>
            </a:r>
            <a:endParaRPr lang="en-US" altLang="zh-CN" dirty="0"/>
          </a:p>
          <a:p>
            <a:pPr>
              <a:lnSpc>
                <a:spcPct val="150000"/>
              </a:lnSpc>
            </a:pPr>
            <a:r>
              <a:rPr lang="en-US" altLang="zh-CN" dirty="0"/>
              <a:t>( 1−2</a:t>
            </a:r>
            <a:r>
              <a:rPr lang="en-US" altLang="zh-CN" b="1" baseline="70000" dirty="0"/>
              <a:t>–r</a:t>
            </a:r>
            <a:r>
              <a:rPr lang="en-US" altLang="zh-CN" dirty="0"/>
              <a:t> )</a:t>
            </a:r>
            <a:r>
              <a:rPr lang="zh-CN" altLang="en-US" dirty="0"/>
              <a:t>比例的大于</a:t>
            </a:r>
            <a:r>
              <a:rPr lang="en-US" altLang="zh-CN" dirty="0"/>
              <a:t>r+1</a:t>
            </a:r>
            <a:r>
              <a:rPr lang="zh-CN" altLang="en-US" dirty="0"/>
              <a:t>长度的突发错</a:t>
            </a:r>
            <a:endParaRPr lang="en-US" altLang="zh-CN" dirty="0"/>
          </a:p>
          <a:p>
            <a:pPr>
              <a:lnSpc>
                <a:spcPct val="150000"/>
              </a:lnSpc>
            </a:pPr>
            <a:r>
              <a:rPr lang="zh-CN" altLang="en-US" dirty="0"/>
              <a:t>所有小于最小码距的任意位数的错误</a:t>
            </a:r>
            <a:endParaRPr lang="en-US" altLang="zh-CN" dirty="0"/>
          </a:p>
          <a:p>
            <a:pPr>
              <a:lnSpc>
                <a:spcPct val="150000"/>
              </a:lnSpc>
            </a:pPr>
            <a:r>
              <a:rPr lang="zh-CN" altLang="en-US" dirty="0"/>
              <a:t>如果生成多项式中</a:t>
            </a:r>
            <a:r>
              <a:rPr lang="en-US" altLang="zh-CN" dirty="0"/>
              <a:t>1</a:t>
            </a:r>
            <a:r>
              <a:rPr lang="zh-CN" altLang="en-US" dirty="0"/>
              <a:t>的数目为偶数，可检测所有奇数错</a:t>
            </a:r>
            <a:endParaRPr lang="en-US" altLang="zh-CN" dirty="0"/>
          </a:p>
          <a:p>
            <a:pPr>
              <a:lnSpc>
                <a:spcPct val="150000"/>
              </a:lnSpc>
            </a:pPr>
            <a:r>
              <a:rPr lang="zh-CN" altLang="en-US" dirty="0"/>
              <a:t>广泛运用于</a:t>
            </a:r>
            <a:r>
              <a:rPr lang="zh-CN" altLang="en-US" b="1" dirty="0"/>
              <a:t>通信传输</a:t>
            </a:r>
            <a:r>
              <a:rPr lang="zh-CN" altLang="en-US" dirty="0"/>
              <a:t>领域，</a:t>
            </a:r>
            <a:r>
              <a:rPr lang="zh-CN" altLang="en-US" b="1" dirty="0"/>
              <a:t>磁存储</a:t>
            </a:r>
            <a:r>
              <a:rPr lang="zh-CN" altLang="en-US" dirty="0"/>
              <a:t>领域</a:t>
            </a:r>
          </a:p>
          <a:p>
            <a:pPr>
              <a:lnSpc>
                <a:spcPct val="150000"/>
              </a:lnSpc>
            </a:pPr>
            <a:endParaRPr lang="en-US" altLang="zh-CN"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5959892" y="1296396"/>
            <a:ext cx="5812561" cy="2745050"/>
          </a:xfrm>
          <a:prstGeom prst="rect">
            <a:avLst/>
          </a:prstGeom>
          <a:ln>
            <a:solidFill>
              <a:schemeClr val="accent6">
                <a:lumMod val="75000"/>
              </a:schemeClr>
            </a:solidFill>
          </a:ln>
        </p:spPr>
      </p:pic>
    </p:spTree>
    <p:extLst>
      <p:ext uri="{BB962C8B-B14F-4D97-AF65-F5344CB8AC3E}">
        <p14:creationId xmlns:p14="http://schemas.microsoft.com/office/powerpoint/2010/main" val="331360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left)">
                                      <p:cBhvr>
                                        <p:cTn id="4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常见生成多项式与应用</a:t>
            </a:r>
          </a:p>
        </p:txBody>
      </p:sp>
      <p:graphicFrame>
        <p:nvGraphicFramePr>
          <p:cNvPr id="3" name="表格 2"/>
          <p:cNvGraphicFramePr>
            <a:graphicFrameLocks noGrp="1"/>
          </p:cNvGraphicFramePr>
          <p:nvPr>
            <p:extLst/>
          </p:nvPr>
        </p:nvGraphicFramePr>
        <p:xfrm>
          <a:off x="919606" y="1020728"/>
          <a:ext cx="10340272" cy="5486401"/>
        </p:xfrm>
        <a:graphic>
          <a:graphicData uri="http://schemas.openxmlformats.org/drawingml/2006/table">
            <a:tbl>
              <a:tblPr firstRow="1" firstCol="1" bandRow="1">
                <a:tableStyleId>{5C22544A-7EE6-4342-B048-85BDC9FD1C3A}</a:tableStyleId>
              </a:tblPr>
              <a:tblGrid>
                <a:gridCol w="2635177">
                  <a:extLst>
                    <a:ext uri="{9D8B030D-6E8A-4147-A177-3AD203B41FA5}">
                      <a16:colId xmlns:a16="http://schemas.microsoft.com/office/drawing/2014/main" val="588304324"/>
                    </a:ext>
                  </a:extLst>
                </a:gridCol>
                <a:gridCol w="3519266">
                  <a:extLst>
                    <a:ext uri="{9D8B030D-6E8A-4147-A177-3AD203B41FA5}">
                      <a16:colId xmlns:a16="http://schemas.microsoft.com/office/drawing/2014/main" val="3318216347"/>
                    </a:ext>
                  </a:extLst>
                </a:gridCol>
                <a:gridCol w="4185829">
                  <a:extLst>
                    <a:ext uri="{9D8B030D-6E8A-4147-A177-3AD203B41FA5}">
                      <a16:colId xmlns:a16="http://schemas.microsoft.com/office/drawing/2014/main" val="2200107536"/>
                    </a:ext>
                  </a:extLst>
                </a:gridCol>
              </a:tblGrid>
              <a:tr h="452684">
                <a:tc>
                  <a:txBody>
                    <a:bodyPr/>
                    <a:lstStyle/>
                    <a:p>
                      <a:pPr indent="95250" algn="ctr">
                        <a:lnSpc>
                          <a:spcPct val="130000"/>
                        </a:lnSpc>
                        <a:spcAft>
                          <a:spcPts val="0"/>
                        </a:spcAft>
                      </a:pPr>
                      <a:r>
                        <a:rPr lang="en-US" sz="2000" kern="0" dirty="0">
                          <a:effectLst/>
                          <a:latin typeface="微软雅黑" panose="020B0503020204020204" pitchFamily="34" charset="-122"/>
                          <a:ea typeface="微软雅黑" panose="020B0503020204020204" pitchFamily="34" charset="-122"/>
                        </a:rPr>
                        <a:t>CRC</a:t>
                      </a:r>
                      <a:r>
                        <a:rPr lang="zh-CN" sz="2000" kern="0" dirty="0">
                          <a:effectLst/>
                          <a:latin typeface="微软雅黑" panose="020B0503020204020204" pitchFamily="34" charset="-122"/>
                          <a:ea typeface="微软雅黑" panose="020B0503020204020204" pitchFamily="34" charset="-122"/>
                        </a:rPr>
                        <a:t>编码</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用途</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多项表达式</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4024498000"/>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CRC-1</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D2DEEF"/>
                    </a:solidFill>
                  </a:tcPr>
                </a:tc>
                <a:tc>
                  <a:txBody>
                    <a:bodyPr/>
                    <a:lstStyle/>
                    <a:p>
                      <a:pPr indent="95250" algn="ctr">
                        <a:lnSpc>
                          <a:spcPct val="130000"/>
                        </a:lnSpc>
                        <a:spcAft>
                          <a:spcPts val="0"/>
                        </a:spcAft>
                      </a:pPr>
                      <a:r>
                        <a:rPr lang="zh-CN" sz="1800" kern="0" dirty="0">
                          <a:effectLst/>
                          <a:latin typeface="微软雅黑" panose="020B0503020204020204" pitchFamily="34" charset="-122"/>
                          <a:ea typeface="微软雅黑" panose="020B0503020204020204" pitchFamily="34" charset="-122"/>
                        </a:rPr>
                        <a:t>奇偶校验</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859575101"/>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CRC-3</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GSM</a:t>
                      </a:r>
                      <a:r>
                        <a:rPr lang="zh-CN" sz="1800" kern="0" dirty="0">
                          <a:effectLst/>
                          <a:latin typeface="微软雅黑" panose="020B0503020204020204" pitchFamily="34" charset="-122"/>
                          <a:ea typeface="微软雅黑" panose="020B0503020204020204" pitchFamily="34" charset="-122"/>
                        </a:rPr>
                        <a:t>移动网络</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3868612341"/>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CRC-4</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678042894"/>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CRC-5-ITU</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 </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756866799"/>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CRC-5-EPC</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zh-CN" sz="1800" kern="0">
                          <a:effectLst/>
                          <a:latin typeface="微软雅黑" panose="020B0503020204020204" pitchFamily="34" charset="-122"/>
                          <a:ea typeface="微软雅黑" panose="020B0503020204020204" pitchFamily="34" charset="-122"/>
                        </a:rPr>
                        <a:t>二代</a:t>
                      </a:r>
                      <a:r>
                        <a:rPr lang="en-US" sz="1800" kern="0">
                          <a:effectLst/>
                          <a:latin typeface="微软雅黑" panose="020B0503020204020204" pitchFamily="34" charset="-122"/>
                          <a:ea typeface="微软雅黑" panose="020B0503020204020204" pitchFamily="34" charset="-122"/>
                        </a:rPr>
                        <a:t>RFID</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5</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3</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478188744"/>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CRC-5-USB</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令牌包</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364772513"/>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CRC-6-GSM</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a:effectLst/>
                          <a:latin typeface="微软雅黑" panose="020B0503020204020204" pitchFamily="34" charset="-122"/>
                          <a:ea typeface="微软雅黑" panose="020B0503020204020204" pitchFamily="34" charset="-122"/>
                        </a:rPr>
                        <a:t>GSM</a:t>
                      </a:r>
                      <a:r>
                        <a:rPr lang="zh-CN" sz="1800" kern="0">
                          <a:effectLst/>
                          <a:latin typeface="微软雅黑" panose="020B0503020204020204" pitchFamily="34" charset="-122"/>
                          <a:ea typeface="微软雅黑" panose="020B0503020204020204" pitchFamily="34" charset="-122"/>
                        </a:rPr>
                        <a:t>移动网络</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493150031"/>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CRC-7</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MMC/SD</a:t>
                      </a:r>
                      <a:r>
                        <a:rPr lang="zh-CN" sz="1800" kern="0" dirty="0">
                          <a:effectLst/>
                          <a:latin typeface="微软雅黑" panose="020B0503020204020204" pitchFamily="34" charset="-122"/>
                          <a:ea typeface="微软雅黑" panose="020B0503020204020204" pitchFamily="34" charset="-122"/>
                        </a:rPr>
                        <a:t>卡</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179610295"/>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CRC-16-CCITT</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a:t>
                      </a:r>
                      <a:r>
                        <a:rPr lang="en-US" sz="1800" kern="0" dirty="0" err="1">
                          <a:effectLst/>
                          <a:latin typeface="微软雅黑" panose="020B0503020204020204" pitchFamily="34" charset="-122"/>
                          <a:ea typeface="微软雅黑" panose="020B0503020204020204" pitchFamily="34" charset="-122"/>
                        </a:rPr>
                        <a:t>bluetooth</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15</a:t>
                      </a: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2</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3408996772"/>
                  </a:ext>
                </a:extLst>
              </a:tr>
              <a:tr h="959561">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CRC-32</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3345" algn="ctr">
                        <a:spcAft>
                          <a:spcPts val="0"/>
                        </a:spcAft>
                      </a:pPr>
                      <a:r>
                        <a:rPr lang="en-US" sz="1800" kern="0" dirty="0" err="1">
                          <a:effectLst/>
                          <a:latin typeface="微软雅黑" panose="020B0503020204020204" pitchFamily="34" charset="-122"/>
                          <a:ea typeface="微软雅黑" panose="020B0503020204020204" pitchFamily="34" charset="-122"/>
                        </a:rPr>
                        <a:t>Ehernet</a:t>
                      </a:r>
                      <a:r>
                        <a:rPr lang="zh-CN" sz="1800" kern="0" dirty="0">
                          <a:effectLst/>
                          <a:latin typeface="微软雅黑" panose="020B0503020204020204" pitchFamily="34" charset="-122"/>
                          <a:ea typeface="微软雅黑" panose="020B0503020204020204" pitchFamily="34" charset="-122"/>
                        </a:rPr>
                        <a:t>，</a:t>
                      </a:r>
                      <a:r>
                        <a:rPr lang="en-US" sz="1800" kern="0" dirty="0">
                          <a:effectLst/>
                          <a:latin typeface="微软雅黑" panose="020B0503020204020204" pitchFamily="34" charset="-122"/>
                          <a:ea typeface="微软雅黑" panose="020B0503020204020204" pitchFamily="34" charset="-122"/>
                        </a:rPr>
                        <a:t>SATA</a:t>
                      </a:r>
                      <a:endParaRPr lang="zh-CN" sz="2000" kern="100" dirty="0">
                        <a:effectLst/>
                        <a:latin typeface="微软雅黑" panose="020B0503020204020204" pitchFamily="34" charset="-122"/>
                        <a:ea typeface="微软雅黑" panose="020B0503020204020204" pitchFamily="34" charset="-122"/>
                      </a:endParaRPr>
                    </a:p>
                    <a:p>
                      <a:pPr indent="93345" algn="ctr">
                        <a:spcAft>
                          <a:spcPts val="0"/>
                        </a:spcAft>
                      </a:pPr>
                      <a:r>
                        <a:rPr lang="en-US" sz="1800" kern="0" dirty="0">
                          <a:effectLst/>
                          <a:latin typeface="微软雅黑" panose="020B0503020204020204" pitchFamily="34" charset="-122"/>
                          <a:ea typeface="微软雅黑" panose="020B0503020204020204" pitchFamily="34" charset="-122"/>
                        </a:rPr>
                        <a:t>MPEG-2,PKZIP,Gzip…</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12</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11</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10</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8</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680410819"/>
                  </a:ext>
                </a:extLst>
              </a:tr>
            </a:tbl>
          </a:graphicData>
        </a:graphic>
      </p:graphicFrame>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132899" y="2957056"/>
            <a:ext cx="2172006" cy="1626713"/>
          </a:xfrm>
          <a:prstGeom prst="rect">
            <a:avLst/>
          </a:prstGeom>
        </p:spPr>
      </p:pic>
    </p:spTree>
    <p:extLst>
      <p:ext uri="{BB962C8B-B14F-4D97-AF65-F5344CB8AC3E}">
        <p14:creationId xmlns:p14="http://schemas.microsoft.com/office/powerpoint/2010/main" val="2906691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Unicode           </a:t>
            </a:r>
            <a:r>
              <a:rPr lang="en-US" altLang="zh-CN" sz="3000" dirty="0">
                <a:solidFill>
                  <a:schemeClr val="accent1">
                    <a:lumMod val="75000"/>
                  </a:schemeClr>
                </a:solidFill>
              </a:rPr>
              <a:t>www.unicode.org</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zh-CN" altLang="en-US" dirty="0"/>
              <a:t>用于克服字符数字的限制</a:t>
            </a:r>
          </a:p>
          <a:p>
            <a:pPr eaLnBrk="1" hangingPunct="1">
              <a:lnSpc>
                <a:spcPct val="150000"/>
              </a:lnSpc>
            </a:pPr>
            <a:r>
              <a:rPr lang="zh-CN" altLang="en-US" dirty="0"/>
              <a:t>为所有语言中的字符分配唯一的代码</a:t>
            </a:r>
          </a:p>
          <a:p>
            <a:pPr eaLnBrk="1" hangingPunct="1">
              <a:lnSpc>
                <a:spcPct val="150000"/>
              </a:lnSpc>
            </a:pPr>
            <a:r>
              <a:rPr lang="en-US" altLang="zh-CN" dirty="0"/>
              <a:t>16 bit </a:t>
            </a:r>
            <a:r>
              <a:rPr lang="zh-CN" altLang="en-US" dirty="0"/>
              <a:t>字符集，</a:t>
            </a:r>
            <a:r>
              <a:rPr lang="en-US" altLang="zh-CN" dirty="0"/>
              <a:t>65536 Unicode </a:t>
            </a:r>
            <a:r>
              <a:rPr lang="zh-CN" altLang="en-US" dirty="0"/>
              <a:t>字符</a:t>
            </a:r>
          </a:p>
          <a:p>
            <a:pPr eaLnBrk="1" hangingPunct="1">
              <a:lnSpc>
                <a:spcPct val="150000"/>
              </a:lnSpc>
            </a:pPr>
            <a:r>
              <a:rPr lang="zh-CN" altLang="en-US" dirty="0"/>
              <a:t>提供唯一的代码</a:t>
            </a:r>
          </a:p>
          <a:p>
            <a:pPr lvl="1" eaLnBrk="1" hangingPunct="1">
              <a:lnSpc>
                <a:spcPct val="150000"/>
              </a:lnSpc>
            </a:pPr>
            <a:r>
              <a:rPr lang="zh-CN" altLang="en-US" dirty="0"/>
              <a:t>不论任何平台</a:t>
            </a:r>
          </a:p>
          <a:p>
            <a:pPr lvl="1" eaLnBrk="1" hangingPunct="1">
              <a:lnSpc>
                <a:spcPct val="150000"/>
              </a:lnSpc>
            </a:pPr>
            <a:r>
              <a:rPr lang="zh-CN" altLang="en-US" dirty="0"/>
              <a:t>不论任何程序</a:t>
            </a:r>
          </a:p>
          <a:p>
            <a:pPr lvl="1" eaLnBrk="1" hangingPunct="1">
              <a:lnSpc>
                <a:spcPct val="150000"/>
              </a:lnSpc>
            </a:pPr>
            <a:r>
              <a:rPr lang="zh-CN" altLang="en-US" dirty="0"/>
              <a:t>不论任何语言</a:t>
            </a:r>
          </a:p>
          <a:p>
            <a:endParaRPr lang="zh-CN" altLang="en-US" dirty="0"/>
          </a:p>
        </p:txBody>
      </p:sp>
      <p:pic>
        <p:nvPicPr>
          <p:cNvPr id="5" name="Picture 5" descr="Unicode Globe + IUC 2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806" y="3338624"/>
            <a:ext cx="4077797" cy="27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788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r>
              <a:rPr lang="en-US" altLang="zh-CN" dirty="0"/>
              <a:t>Ethernet CRC-32</a:t>
            </a:r>
            <a:endParaRPr lang="zh-CN" altLang="en-US" dirty="0"/>
          </a:p>
        </p:txBody>
      </p:sp>
      <p:sp>
        <p:nvSpPr>
          <p:cNvPr id="3" name="内容占位符 2"/>
          <p:cNvSpPr>
            <a:spLocks noGrp="1"/>
          </p:cNvSpPr>
          <p:nvPr>
            <p:ph idx="1"/>
          </p:nvPr>
        </p:nvSpPr>
        <p:spPr>
          <a:xfrm>
            <a:off x="487822" y="953397"/>
            <a:ext cx="11196178" cy="5637024"/>
          </a:xfrm>
        </p:spPr>
        <p:txBody>
          <a:bodyPr/>
          <a:lstStyle/>
          <a:p>
            <a:pPr eaLnBrk="1" hangingPunct="1">
              <a:lnSpc>
                <a:spcPct val="150000"/>
              </a:lnSpc>
            </a:pPr>
            <a:r>
              <a:rPr lang="en-US" altLang="zh-CN" sz="2300" b="1" dirty="0">
                <a:ea typeface="宋体" panose="02010600030101010101" pitchFamily="2" charset="-122"/>
              </a:rPr>
              <a:t>CRC-16</a:t>
            </a:r>
            <a:r>
              <a:rPr lang="en-US" altLang="zh-CN" sz="2300" dirty="0">
                <a:ea typeface="宋体" panose="02010600030101010101" pitchFamily="2" charset="-122"/>
              </a:rPr>
              <a:t>:   G(x) = x</a:t>
            </a:r>
            <a:r>
              <a:rPr lang="en-US" altLang="zh-CN" sz="2300" baseline="30000" dirty="0">
                <a:ea typeface="宋体" panose="02010600030101010101" pitchFamily="2" charset="-122"/>
              </a:rPr>
              <a:t>16</a:t>
            </a:r>
            <a:r>
              <a:rPr lang="en-US" altLang="zh-CN" sz="2300" dirty="0">
                <a:ea typeface="宋体" panose="02010600030101010101" pitchFamily="2" charset="-122"/>
              </a:rPr>
              <a:t> + x</a:t>
            </a:r>
            <a:r>
              <a:rPr lang="en-US" altLang="zh-CN" sz="2300" baseline="30000" dirty="0">
                <a:ea typeface="宋体" panose="02010600030101010101" pitchFamily="2" charset="-122"/>
              </a:rPr>
              <a:t>15</a:t>
            </a:r>
            <a:r>
              <a:rPr lang="en-US" altLang="zh-CN" sz="2300" dirty="0">
                <a:ea typeface="宋体" panose="02010600030101010101" pitchFamily="2" charset="-122"/>
              </a:rPr>
              <a:t> + x</a:t>
            </a:r>
            <a:r>
              <a:rPr lang="en-US" altLang="zh-CN" sz="2300" baseline="30000" dirty="0">
                <a:ea typeface="宋体" panose="02010600030101010101" pitchFamily="2" charset="-122"/>
              </a:rPr>
              <a:t>2</a:t>
            </a:r>
            <a:r>
              <a:rPr lang="en-US" altLang="zh-CN" sz="2300" dirty="0">
                <a:ea typeface="宋体" panose="02010600030101010101" pitchFamily="2" charset="-122"/>
              </a:rPr>
              <a:t> + 1</a:t>
            </a:r>
          </a:p>
          <a:p>
            <a:pPr lvl="1" eaLnBrk="1" hangingPunct="1">
              <a:lnSpc>
                <a:spcPct val="150000"/>
              </a:lnSpc>
            </a:pPr>
            <a:r>
              <a:rPr lang="zh-CN" altLang="en-US" sz="2300" dirty="0"/>
              <a:t>检测一位或双位错、所有奇数位错</a:t>
            </a:r>
            <a:endParaRPr lang="en-US" altLang="zh-CN" sz="2300" dirty="0"/>
          </a:p>
          <a:p>
            <a:pPr lvl="1" eaLnBrk="1" hangingPunct="1">
              <a:lnSpc>
                <a:spcPct val="150000"/>
              </a:lnSpc>
            </a:pPr>
            <a:r>
              <a:rPr lang="zh-CN" altLang="en-US" sz="2300" dirty="0"/>
              <a:t>小于等于</a:t>
            </a:r>
            <a:r>
              <a:rPr lang="en-US" altLang="zh-CN" sz="2300" dirty="0"/>
              <a:t>16</a:t>
            </a:r>
            <a:r>
              <a:rPr lang="zh-CN" altLang="en-US" sz="2300" dirty="0"/>
              <a:t>的突发错</a:t>
            </a:r>
            <a:endParaRPr lang="en-US" altLang="zh-CN" sz="2300" dirty="0"/>
          </a:p>
          <a:p>
            <a:pPr lvl="1" eaLnBrk="1" hangingPunct="1">
              <a:lnSpc>
                <a:spcPct val="150000"/>
              </a:lnSpc>
            </a:pPr>
            <a:r>
              <a:rPr lang="zh-CN" altLang="en-US" sz="2300" dirty="0"/>
              <a:t>大多数更长的突发错</a:t>
            </a:r>
            <a:endParaRPr lang="en-US" altLang="zh-CN" sz="2300" dirty="0"/>
          </a:p>
          <a:p>
            <a:pPr eaLnBrk="1" hangingPunct="1">
              <a:lnSpc>
                <a:spcPct val="150000"/>
              </a:lnSpc>
            </a:pPr>
            <a:r>
              <a:rPr lang="en-US" altLang="zh-CN" sz="2300" b="1" dirty="0">
                <a:ea typeface="宋体" panose="02010600030101010101" pitchFamily="2" charset="-122"/>
              </a:rPr>
              <a:t>CRC-32</a:t>
            </a:r>
            <a:r>
              <a:rPr lang="en-US" altLang="zh-CN" sz="2300" dirty="0">
                <a:ea typeface="宋体" panose="02010600030101010101" pitchFamily="2" charset="-122"/>
              </a:rPr>
              <a:t>:   G(x) = </a:t>
            </a:r>
            <a:r>
              <a:rPr lang="en-US" altLang="zh-CN" sz="1800" dirty="0">
                <a:ea typeface="宋体" panose="02010600030101010101" pitchFamily="2" charset="-122"/>
              </a:rPr>
              <a:t>x</a:t>
            </a:r>
            <a:r>
              <a:rPr lang="en-US" altLang="zh-CN" sz="1800" baseline="30000" dirty="0">
                <a:ea typeface="宋体" panose="02010600030101010101" pitchFamily="2" charset="-122"/>
              </a:rPr>
              <a:t>32</a:t>
            </a:r>
            <a:r>
              <a:rPr lang="en-US" altLang="zh-CN" sz="1800" dirty="0">
                <a:ea typeface="宋体" panose="02010600030101010101" pitchFamily="2" charset="-122"/>
              </a:rPr>
              <a:t> + x</a:t>
            </a:r>
            <a:r>
              <a:rPr lang="en-US" altLang="zh-CN" sz="1800" baseline="30000" dirty="0">
                <a:ea typeface="宋体" panose="02010600030101010101" pitchFamily="2" charset="-122"/>
              </a:rPr>
              <a:t>26</a:t>
            </a:r>
            <a:r>
              <a:rPr lang="en-US" altLang="zh-CN" sz="1800" dirty="0">
                <a:ea typeface="宋体" panose="02010600030101010101" pitchFamily="2" charset="-122"/>
              </a:rPr>
              <a:t> + x</a:t>
            </a:r>
            <a:r>
              <a:rPr lang="en-US" altLang="zh-CN" sz="1800" baseline="30000" dirty="0">
                <a:ea typeface="宋体" panose="02010600030101010101" pitchFamily="2" charset="-122"/>
              </a:rPr>
              <a:t>23</a:t>
            </a:r>
            <a:r>
              <a:rPr lang="en-US" altLang="zh-CN" sz="1800" dirty="0">
                <a:ea typeface="宋体" panose="02010600030101010101" pitchFamily="2" charset="-122"/>
              </a:rPr>
              <a:t> + x</a:t>
            </a:r>
            <a:r>
              <a:rPr lang="en-US" altLang="zh-CN" sz="1800" baseline="30000" dirty="0">
                <a:ea typeface="宋体" panose="02010600030101010101" pitchFamily="2" charset="-122"/>
              </a:rPr>
              <a:t>22</a:t>
            </a:r>
            <a:r>
              <a:rPr lang="en-US" altLang="zh-CN" sz="1800" dirty="0">
                <a:ea typeface="宋体" panose="02010600030101010101" pitchFamily="2" charset="-122"/>
              </a:rPr>
              <a:t> + x</a:t>
            </a:r>
            <a:r>
              <a:rPr lang="en-US" altLang="zh-CN" sz="1800" baseline="30000" dirty="0">
                <a:ea typeface="宋体" panose="02010600030101010101" pitchFamily="2" charset="-122"/>
              </a:rPr>
              <a:t>16</a:t>
            </a:r>
            <a:r>
              <a:rPr lang="en-US" altLang="zh-CN" sz="1800" dirty="0">
                <a:ea typeface="宋体" panose="02010600030101010101" pitchFamily="2" charset="-122"/>
              </a:rPr>
              <a:t> + x</a:t>
            </a:r>
            <a:r>
              <a:rPr lang="en-US" altLang="zh-CN" sz="1800" baseline="30000" dirty="0">
                <a:ea typeface="宋体" panose="02010600030101010101" pitchFamily="2" charset="-122"/>
              </a:rPr>
              <a:t>12</a:t>
            </a:r>
            <a:r>
              <a:rPr lang="en-US" altLang="zh-CN" sz="1800" dirty="0">
                <a:ea typeface="宋体" panose="02010600030101010101" pitchFamily="2" charset="-122"/>
              </a:rPr>
              <a:t> + x</a:t>
            </a:r>
            <a:r>
              <a:rPr lang="en-US" altLang="zh-CN" sz="1800" baseline="30000" dirty="0">
                <a:ea typeface="宋体" panose="02010600030101010101" pitchFamily="2" charset="-122"/>
              </a:rPr>
              <a:t>11</a:t>
            </a:r>
            <a:r>
              <a:rPr lang="en-US" altLang="zh-CN" sz="1800" dirty="0">
                <a:ea typeface="宋体" panose="02010600030101010101" pitchFamily="2" charset="-122"/>
              </a:rPr>
              <a:t> + x</a:t>
            </a:r>
            <a:r>
              <a:rPr lang="en-US" altLang="zh-CN" sz="1800" baseline="30000" dirty="0">
                <a:ea typeface="宋体" panose="02010600030101010101" pitchFamily="2" charset="-122"/>
              </a:rPr>
              <a:t>10</a:t>
            </a:r>
            <a:r>
              <a:rPr lang="en-US" altLang="zh-CN" sz="1800" dirty="0">
                <a:ea typeface="宋体" panose="02010600030101010101" pitchFamily="2" charset="-122"/>
              </a:rPr>
              <a:t> + x</a:t>
            </a:r>
            <a:r>
              <a:rPr lang="en-US" altLang="zh-CN" sz="1800" baseline="30000" dirty="0">
                <a:ea typeface="宋体" panose="02010600030101010101" pitchFamily="2" charset="-122"/>
              </a:rPr>
              <a:t>8</a:t>
            </a:r>
            <a:r>
              <a:rPr lang="en-US" altLang="zh-CN" sz="1800" dirty="0">
                <a:ea typeface="宋体" panose="02010600030101010101" pitchFamily="2" charset="-122"/>
              </a:rPr>
              <a:t> + x</a:t>
            </a:r>
            <a:r>
              <a:rPr lang="en-US" altLang="zh-CN" sz="1800" baseline="30000" dirty="0">
                <a:ea typeface="宋体" panose="02010600030101010101" pitchFamily="2" charset="-122"/>
              </a:rPr>
              <a:t>7</a:t>
            </a:r>
            <a:r>
              <a:rPr lang="en-US" altLang="zh-CN" sz="1800" dirty="0">
                <a:ea typeface="宋体" panose="02010600030101010101" pitchFamily="2" charset="-122"/>
              </a:rPr>
              <a:t> + x</a:t>
            </a:r>
            <a:r>
              <a:rPr lang="en-US" altLang="zh-CN" sz="1800" baseline="30000" dirty="0">
                <a:ea typeface="宋体" panose="02010600030101010101" pitchFamily="2" charset="-122"/>
              </a:rPr>
              <a:t>5</a:t>
            </a:r>
            <a:r>
              <a:rPr lang="en-US" altLang="zh-CN" sz="1800" dirty="0">
                <a:ea typeface="宋体" panose="02010600030101010101" pitchFamily="2" charset="-122"/>
              </a:rPr>
              <a:t> + x</a:t>
            </a:r>
            <a:r>
              <a:rPr lang="en-US" altLang="zh-CN" sz="1800" baseline="30000" dirty="0">
                <a:ea typeface="宋体" panose="02010600030101010101" pitchFamily="2" charset="-122"/>
              </a:rPr>
              <a:t>4</a:t>
            </a:r>
            <a:r>
              <a:rPr lang="en-US" altLang="zh-CN" sz="1800" dirty="0">
                <a:ea typeface="宋体" panose="02010600030101010101" pitchFamily="2" charset="-122"/>
              </a:rPr>
              <a:t> + x</a:t>
            </a:r>
            <a:r>
              <a:rPr lang="en-US" altLang="zh-CN" sz="1800" baseline="30000" dirty="0">
                <a:ea typeface="宋体" panose="02010600030101010101" pitchFamily="2" charset="-122"/>
              </a:rPr>
              <a:t>2</a:t>
            </a:r>
            <a:r>
              <a:rPr lang="en-US" altLang="zh-CN" sz="1800" dirty="0">
                <a:ea typeface="宋体" panose="02010600030101010101" pitchFamily="2" charset="-122"/>
              </a:rPr>
              <a:t> + x  + 1</a:t>
            </a:r>
            <a:endParaRPr lang="en-US" altLang="zh-CN" sz="2400" dirty="0">
              <a:ea typeface="宋体" panose="02010600030101010101" pitchFamily="2" charset="-122"/>
            </a:endParaRPr>
          </a:p>
          <a:p>
            <a:pPr lvl="1">
              <a:lnSpc>
                <a:spcPct val="150000"/>
              </a:lnSpc>
            </a:pPr>
            <a:r>
              <a:rPr lang="zh-CN" altLang="en-US" sz="2300" dirty="0"/>
              <a:t>以太网</a:t>
            </a:r>
          </a:p>
        </p:txBody>
      </p:sp>
      <p:grpSp>
        <p:nvGrpSpPr>
          <p:cNvPr id="9" name="组合 8"/>
          <p:cNvGrpSpPr/>
          <p:nvPr/>
        </p:nvGrpSpPr>
        <p:grpSpPr>
          <a:xfrm>
            <a:off x="1552804" y="4679420"/>
            <a:ext cx="9066213" cy="1740429"/>
            <a:chOff x="1373187" y="4629150"/>
            <a:chExt cx="9725025" cy="1866900"/>
          </a:xfrm>
        </p:grpSpPr>
        <p:pic>
          <p:nvPicPr>
            <p:cNvPr id="6" name="图片 5"/>
            <p:cNvPicPr>
              <a:picLocks noChangeAspect="1"/>
            </p:cNvPicPr>
            <p:nvPr/>
          </p:nvPicPr>
          <p:blipFill>
            <a:blip r:embed="rId2"/>
            <a:stretch>
              <a:fillRect/>
            </a:stretch>
          </p:blipFill>
          <p:spPr>
            <a:xfrm>
              <a:off x="1373187" y="4629150"/>
              <a:ext cx="9725025" cy="1866900"/>
            </a:xfrm>
            <a:prstGeom prst="rect">
              <a:avLst/>
            </a:prstGeom>
          </p:spPr>
        </p:pic>
        <p:sp>
          <p:nvSpPr>
            <p:cNvPr id="8" name="圆角矩形 7"/>
            <p:cNvSpPr/>
            <p:nvPr/>
          </p:nvSpPr>
          <p:spPr>
            <a:xfrm>
              <a:off x="8877300" y="5181600"/>
              <a:ext cx="838200" cy="1092200"/>
            </a:xfrm>
            <a:prstGeom prst="roundRect">
              <a:avLst>
                <a:gd name="adj" fmla="val 1087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0278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串行编码电路</a:t>
            </a:r>
            <a:r>
              <a:rPr lang="en-US" altLang="zh-CN" dirty="0"/>
              <a:t>    (</a:t>
            </a:r>
            <a:r>
              <a:rPr lang="zh-CN" altLang="en-US" dirty="0"/>
              <a:t>时序逻辑</a:t>
            </a:r>
            <a:r>
              <a:rPr lang="en-US" altLang="zh-CN" dirty="0"/>
              <a:t>)</a:t>
            </a:r>
            <a:endParaRPr lang="zh-CN" altLang="en-US" dirty="0"/>
          </a:p>
        </p:txBody>
      </p:sp>
      <p:sp>
        <p:nvSpPr>
          <p:cNvPr id="3" name="内容占位符 2"/>
          <p:cNvSpPr>
            <a:spLocks noGrp="1"/>
          </p:cNvSpPr>
          <p:nvPr>
            <p:ph idx="1"/>
          </p:nvPr>
        </p:nvSpPr>
        <p:spPr>
          <a:xfrm>
            <a:off x="538266" y="3758893"/>
            <a:ext cx="11207353" cy="2745662"/>
          </a:xfrm>
        </p:spPr>
        <p:txBody>
          <a:bodyPr>
            <a:normAutofit fontScale="92500" lnSpcReduction="10000"/>
          </a:bodyPr>
          <a:lstStyle/>
          <a:p>
            <a:pPr>
              <a:lnSpc>
                <a:spcPct val="150000"/>
              </a:lnSpc>
            </a:pPr>
            <a:r>
              <a:rPr lang="zh-CN" altLang="en-US" sz="2200" dirty="0"/>
              <a:t>有异或门的位置是生成多项式为</a:t>
            </a:r>
            <a:r>
              <a:rPr lang="en-US" altLang="zh-CN" sz="2200" dirty="0"/>
              <a:t>1</a:t>
            </a:r>
            <a:r>
              <a:rPr lang="zh-CN" altLang="en-US" sz="2200" dirty="0"/>
              <a:t>的位置，</a:t>
            </a:r>
            <a:r>
              <a:rPr lang="en-US" altLang="zh-CN" sz="2200" dirty="0"/>
              <a:t>G(X)=X</a:t>
            </a:r>
            <a:r>
              <a:rPr lang="en-US" altLang="zh-CN" sz="2200" baseline="30000" dirty="0"/>
              <a:t>4</a:t>
            </a:r>
            <a:r>
              <a:rPr lang="en-US" altLang="zh-CN" sz="2200" dirty="0"/>
              <a:t>+X+1    10011</a:t>
            </a:r>
          </a:p>
          <a:p>
            <a:pPr>
              <a:lnSpc>
                <a:spcPct val="150000"/>
              </a:lnSpc>
            </a:pPr>
            <a:r>
              <a:rPr lang="zh-CN" altLang="en-US" sz="2200" dirty="0"/>
              <a:t>触发器初始状态为</a:t>
            </a:r>
            <a:r>
              <a:rPr lang="en-US" altLang="zh-CN" sz="2200" dirty="0"/>
              <a:t>0</a:t>
            </a:r>
          </a:p>
          <a:p>
            <a:pPr>
              <a:lnSpc>
                <a:spcPct val="150000"/>
              </a:lnSpc>
            </a:pPr>
            <a:r>
              <a:rPr lang="en-US" altLang="zh-CN" sz="2200" dirty="0"/>
              <a:t>Q</a:t>
            </a:r>
            <a:r>
              <a:rPr lang="en-US" altLang="zh-CN" sz="2200" baseline="-25000" dirty="0"/>
              <a:t>4</a:t>
            </a:r>
            <a:r>
              <a:rPr lang="en-US" altLang="zh-CN" sz="2200" dirty="0"/>
              <a:t>=0</a:t>
            </a:r>
            <a:r>
              <a:rPr lang="zh-CN" altLang="en-US" sz="2200" dirty="0"/>
              <a:t>时，不够除，下一个时钟，数据左移一位</a:t>
            </a:r>
          </a:p>
          <a:p>
            <a:pPr>
              <a:lnSpc>
                <a:spcPct val="150000"/>
              </a:lnSpc>
            </a:pPr>
            <a:r>
              <a:rPr lang="en-US" altLang="zh-CN" sz="2200" dirty="0"/>
              <a:t>Q</a:t>
            </a:r>
            <a:r>
              <a:rPr lang="en-US" altLang="zh-CN" sz="2200" baseline="-25000" dirty="0"/>
              <a:t>4</a:t>
            </a:r>
            <a:r>
              <a:rPr lang="en-US" altLang="zh-CN" sz="2200" dirty="0"/>
              <a:t>=1</a:t>
            </a:r>
            <a:r>
              <a:rPr lang="zh-CN" altLang="en-US" sz="2200" dirty="0"/>
              <a:t>时，够除，商上</a:t>
            </a:r>
            <a:r>
              <a:rPr lang="en-US" altLang="zh-CN" sz="2200" dirty="0"/>
              <a:t>1</a:t>
            </a:r>
            <a:r>
              <a:rPr lang="zh-CN" altLang="en-US" sz="2200" dirty="0"/>
              <a:t>， </a:t>
            </a:r>
            <a:r>
              <a:rPr lang="en-US" altLang="zh-CN" sz="2200" dirty="0"/>
              <a:t>Q</a:t>
            </a:r>
            <a:r>
              <a:rPr lang="en-US" altLang="zh-CN" sz="2200" baseline="-25000" dirty="0"/>
              <a:t>4</a:t>
            </a:r>
            <a:r>
              <a:rPr lang="en-US" altLang="zh-CN" sz="2200" dirty="0"/>
              <a:t>Q</a:t>
            </a:r>
            <a:r>
              <a:rPr lang="en-US" altLang="zh-CN" sz="2200" baseline="-25000" dirty="0"/>
              <a:t>3</a:t>
            </a:r>
            <a:r>
              <a:rPr lang="en-US" altLang="zh-CN" sz="2200" dirty="0"/>
              <a:t>Q</a:t>
            </a:r>
            <a:r>
              <a:rPr lang="en-US" altLang="zh-CN" sz="2200" baseline="-25000" dirty="0"/>
              <a:t>2</a:t>
            </a:r>
            <a:r>
              <a:rPr lang="en-US" altLang="zh-CN" sz="2200" dirty="0"/>
              <a:t>Q</a:t>
            </a:r>
            <a:r>
              <a:rPr lang="en-US" altLang="zh-CN" sz="2200" baseline="-25000" dirty="0"/>
              <a:t>1</a:t>
            </a:r>
            <a:r>
              <a:rPr lang="en-US" altLang="zh-CN" sz="2200" dirty="0"/>
              <a:t>Serial_in ⊕ </a:t>
            </a:r>
            <a:r>
              <a:rPr lang="zh-CN" altLang="en-US" sz="2200" dirty="0"/>
              <a:t>生成多项式  结果左移</a:t>
            </a:r>
          </a:p>
          <a:p>
            <a:pPr>
              <a:lnSpc>
                <a:spcPct val="150000"/>
              </a:lnSpc>
            </a:pPr>
            <a:r>
              <a:rPr lang="zh-CN" altLang="en-US" sz="2200" dirty="0">
                <a:solidFill>
                  <a:srgbClr val="C00000"/>
                </a:solidFill>
              </a:rPr>
              <a:t>运算速度慢，高速设备普遍采用 </a:t>
            </a:r>
            <a:r>
              <a:rPr lang="zh-CN" altLang="en-US" sz="2200" b="1" dirty="0">
                <a:solidFill>
                  <a:srgbClr val="C00000"/>
                </a:solidFill>
              </a:rPr>
              <a:t>并行</a:t>
            </a:r>
            <a:r>
              <a:rPr lang="en-US" altLang="zh-CN" sz="2200" b="1" dirty="0">
                <a:solidFill>
                  <a:srgbClr val="C00000"/>
                </a:solidFill>
              </a:rPr>
              <a:t>CRC </a:t>
            </a:r>
            <a:r>
              <a:rPr lang="zh-CN" altLang="en-US" sz="2200" dirty="0">
                <a:solidFill>
                  <a:srgbClr val="C00000"/>
                </a:solidFill>
              </a:rPr>
              <a:t>编解码</a:t>
            </a:r>
            <a:endParaRPr lang="en-US" altLang="zh-CN" sz="2200" dirty="0">
              <a:solidFill>
                <a:srgbClr val="C00000"/>
              </a:solidFill>
            </a:endParaRPr>
          </a:p>
          <a:p>
            <a:pPr>
              <a:lnSpc>
                <a:spcPct val="150000"/>
              </a:lnSpc>
            </a:pPr>
            <a:endParaRPr lang="zh-CN" altLang="en-US" sz="2200" dirty="0"/>
          </a:p>
          <a:p>
            <a:pPr>
              <a:lnSpc>
                <a:spcPct val="150000"/>
              </a:lnSpc>
            </a:pPr>
            <a:endParaRPr lang="zh-CN" altLang="en-US" sz="2200" dirty="0"/>
          </a:p>
        </p:txBody>
      </p:sp>
      <p:sp>
        <p:nvSpPr>
          <p:cNvPr id="4" name="内容占位符 2"/>
          <p:cNvSpPr txBox="1">
            <a:spLocks/>
          </p:cNvSpPr>
          <p:nvPr/>
        </p:nvSpPr>
        <p:spPr>
          <a:xfrm>
            <a:off x="395536" y="3251076"/>
            <a:ext cx="8218488" cy="280806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5" name="Object 4"/>
          <p:cNvGraphicFramePr>
            <a:graphicFrameLocks noChangeAspect="1"/>
          </p:cNvGraphicFramePr>
          <p:nvPr>
            <p:extLst/>
          </p:nvPr>
        </p:nvGraphicFramePr>
        <p:xfrm>
          <a:off x="732864" y="1127095"/>
          <a:ext cx="10818159" cy="2288457"/>
        </p:xfrm>
        <a:graphic>
          <a:graphicData uri="http://schemas.openxmlformats.org/presentationml/2006/ole">
            <mc:AlternateContent xmlns:mc="http://schemas.openxmlformats.org/markup-compatibility/2006">
              <mc:Choice xmlns:v="urn:schemas-microsoft-com:vml" Requires="v">
                <p:oleObj spid="_x0000_s3185" r:id="rId5" imgW="4653000" imgH="984240" progId="Visio.Drawing.6">
                  <p:embed/>
                </p:oleObj>
              </mc:Choice>
              <mc:Fallback>
                <p:oleObj r:id="rId5" imgW="4653000" imgH="984240" progId="Visio.Drawing.6">
                  <p:embed/>
                  <p:pic>
                    <p:nvPicPr>
                      <p:cNvPr id="5"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864" y="1127095"/>
                        <a:ext cx="10818159" cy="2288457"/>
                      </a:xfrm>
                      <a:prstGeom prst="rect">
                        <a:avLst/>
                      </a:prstGeom>
                      <a:noFill/>
                      <a:ln>
                        <a:noFill/>
                      </a:ln>
                      <a:effectLst/>
                      <a:extLst/>
                    </p:spPr>
                  </p:pic>
                </p:oleObj>
              </mc:Fallback>
            </mc:AlternateContent>
          </a:graphicData>
        </a:graphic>
      </p:graphicFrame>
      <p:grpSp>
        <p:nvGrpSpPr>
          <p:cNvPr id="6" name="Group 18"/>
          <p:cNvGrpSpPr>
            <a:grpSpLocks/>
          </p:cNvGrpSpPr>
          <p:nvPr/>
        </p:nvGrpSpPr>
        <p:grpSpPr bwMode="auto">
          <a:xfrm>
            <a:off x="1032621" y="1121693"/>
            <a:ext cx="9312004" cy="499806"/>
            <a:chOff x="0" y="0"/>
            <a:chExt cx="4613" cy="237"/>
          </a:xfrm>
        </p:grpSpPr>
        <p:sp>
          <p:nvSpPr>
            <p:cNvPr id="7" name="Text Box 13"/>
            <p:cNvSpPr txBox="1">
              <a:spLocks noChangeArrowheads="1"/>
            </p:cNvSpPr>
            <p:nvPr/>
          </p:nvSpPr>
          <p:spPr bwMode="auto">
            <a:xfrm>
              <a:off x="2799" y="0"/>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8" name="Text Box 14"/>
            <p:cNvSpPr txBox="1">
              <a:spLocks noChangeArrowheads="1"/>
            </p:cNvSpPr>
            <p:nvPr/>
          </p:nvSpPr>
          <p:spPr bwMode="auto">
            <a:xfrm>
              <a:off x="4133" y="0"/>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9" name="Text Box 15"/>
            <p:cNvSpPr txBox="1">
              <a:spLocks noChangeArrowheads="1"/>
            </p:cNvSpPr>
            <p:nvPr/>
          </p:nvSpPr>
          <p:spPr bwMode="auto">
            <a:xfrm>
              <a:off x="1742" y="17"/>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2000" baseline="30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Text Box 16"/>
            <p:cNvSpPr txBox="1">
              <a:spLocks noChangeArrowheads="1"/>
            </p:cNvSpPr>
            <p:nvPr/>
          </p:nvSpPr>
          <p:spPr bwMode="auto">
            <a:xfrm>
              <a:off x="877" y="7"/>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2000" baseline="30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Text Box 17"/>
            <p:cNvSpPr txBox="1">
              <a:spLocks noChangeArrowheads="1"/>
            </p:cNvSpPr>
            <p:nvPr/>
          </p:nvSpPr>
          <p:spPr bwMode="auto">
            <a:xfrm>
              <a:off x="0" y="0"/>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2000" baseline="30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 name="组合 15"/>
          <p:cNvGrpSpPr/>
          <p:nvPr/>
        </p:nvGrpSpPr>
        <p:grpSpPr>
          <a:xfrm>
            <a:off x="2555349" y="2298364"/>
            <a:ext cx="7018534" cy="546979"/>
            <a:chOff x="2555349" y="2298364"/>
            <a:chExt cx="7018534" cy="546979"/>
          </a:xfrm>
        </p:grpSpPr>
        <p:sp>
          <p:nvSpPr>
            <p:cNvPr id="12" name="文本框 11"/>
            <p:cNvSpPr txBox="1"/>
            <p:nvPr/>
          </p:nvSpPr>
          <p:spPr>
            <a:xfrm flipH="1">
              <a:off x="2555349" y="2312352"/>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4</a:t>
              </a:r>
              <a:endParaRPr lang="zh-CN" altLang="en-US" sz="2800" b="1" baseline="-25000" dirty="0">
                <a:solidFill>
                  <a:schemeClr val="accent1">
                    <a:lumMod val="75000"/>
                  </a:schemeClr>
                </a:solidFill>
              </a:endParaRPr>
            </a:p>
          </p:txBody>
        </p:sp>
        <p:sp>
          <p:nvSpPr>
            <p:cNvPr id="13" name="文本框 12"/>
            <p:cNvSpPr txBox="1"/>
            <p:nvPr/>
          </p:nvSpPr>
          <p:spPr>
            <a:xfrm flipH="1">
              <a:off x="4411939" y="2322123"/>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3</a:t>
              </a:r>
              <a:endParaRPr lang="zh-CN" altLang="en-US" sz="2800" b="1" baseline="-25000" dirty="0">
                <a:solidFill>
                  <a:schemeClr val="accent1">
                    <a:lumMod val="75000"/>
                  </a:schemeClr>
                </a:solidFill>
              </a:endParaRPr>
            </a:p>
          </p:txBody>
        </p:sp>
        <p:sp>
          <p:nvSpPr>
            <p:cNvPr id="14" name="文本框 13"/>
            <p:cNvSpPr txBox="1"/>
            <p:nvPr/>
          </p:nvSpPr>
          <p:spPr>
            <a:xfrm flipH="1">
              <a:off x="6230429" y="2309423"/>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2</a:t>
              </a:r>
              <a:endParaRPr lang="zh-CN" altLang="en-US" sz="2800" b="1" baseline="-25000" dirty="0">
                <a:solidFill>
                  <a:schemeClr val="accent1">
                    <a:lumMod val="75000"/>
                  </a:schemeClr>
                </a:solidFill>
              </a:endParaRPr>
            </a:p>
          </p:txBody>
        </p:sp>
        <p:sp>
          <p:nvSpPr>
            <p:cNvPr id="15" name="文本框 14"/>
            <p:cNvSpPr txBox="1"/>
            <p:nvPr/>
          </p:nvSpPr>
          <p:spPr>
            <a:xfrm flipH="1">
              <a:off x="8890726" y="2298364"/>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1</a:t>
              </a:r>
              <a:endParaRPr lang="zh-CN" altLang="en-US" sz="2800" b="1" baseline="-25000" dirty="0">
                <a:solidFill>
                  <a:schemeClr val="accent1">
                    <a:lumMod val="75000"/>
                  </a:schemeClr>
                </a:solidFill>
              </a:endParaRPr>
            </a:p>
          </p:txBody>
        </p:sp>
      </p:grpSp>
    </p:spTree>
    <p:custDataLst>
      <p:tags r:id="rId2"/>
    </p:custDataLst>
    <p:extLst>
      <p:ext uri="{BB962C8B-B14F-4D97-AF65-F5344CB8AC3E}">
        <p14:creationId xmlns:p14="http://schemas.microsoft.com/office/powerpoint/2010/main" val="1734586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）编码电路</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215" y="1066800"/>
            <a:ext cx="10765835" cy="4724400"/>
          </a:xfrm>
        </p:spPr>
      </p:pic>
      <p:sp>
        <p:nvSpPr>
          <p:cNvPr id="3" name="矩形 2"/>
          <p:cNvSpPr/>
          <p:nvPr/>
        </p:nvSpPr>
        <p:spPr>
          <a:xfrm>
            <a:off x="3903115" y="5791200"/>
            <a:ext cx="5024985" cy="581057"/>
          </a:xfrm>
          <a:prstGeom prst="rect">
            <a:avLst/>
          </a:prstGeom>
        </p:spPr>
        <p:txBody>
          <a:bodyPr wrap="square">
            <a:spAutoFit/>
          </a:bodyPr>
          <a:lstStyle/>
          <a:p>
            <a:pPr>
              <a:lnSpc>
                <a:spcPct val="150000"/>
              </a:lnSpc>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设计相关电路，求解所有余数</a:t>
            </a:r>
          </a:p>
        </p:txBody>
      </p:sp>
    </p:spTree>
    <p:extLst>
      <p:ext uri="{BB962C8B-B14F-4D97-AF65-F5344CB8AC3E}">
        <p14:creationId xmlns:p14="http://schemas.microsoft.com/office/powerpoint/2010/main" val="27842983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 name="组合 11"/>
          <p:cNvGrpSpPr/>
          <p:nvPr/>
        </p:nvGrpSpPr>
        <p:grpSpPr>
          <a:xfrm>
            <a:off x="574294" y="2955851"/>
            <a:ext cx="11036478" cy="3274828"/>
            <a:chOff x="574294" y="2955851"/>
            <a:chExt cx="11036478" cy="3274828"/>
          </a:xfrm>
        </p:grpSpPr>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p:blipFill>
          <p:spPr bwMode="auto">
            <a:xfrm>
              <a:off x="574294" y="2955851"/>
              <a:ext cx="11036478" cy="3274828"/>
            </a:xfrm>
            <a:prstGeom prst="rect">
              <a:avLst/>
            </a:prstGeom>
            <a:noFill/>
            <a:ln w="9525">
              <a:noFill/>
              <a:miter lim="800000"/>
              <a:headEnd/>
              <a:tailEnd/>
            </a:ln>
          </p:spPr>
        </p:pic>
        <p:sp>
          <p:nvSpPr>
            <p:cNvPr id="5" name="矩形 4"/>
            <p:cNvSpPr/>
            <p:nvPr/>
          </p:nvSpPr>
          <p:spPr>
            <a:xfrm>
              <a:off x="5003800" y="31623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65400" y="4632553"/>
              <a:ext cx="9398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编码</a:t>
              </a:r>
            </a:p>
          </p:txBody>
        </p:sp>
        <p:sp>
          <p:nvSpPr>
            <p:cNvPr id="11" name="矩形 10"/>
            <p:cNvSpPr/>
            <p:nvPr/>
          </p:nvSpPr>
          <p:spPr>
            <a:xfrm>
              <a:off x="7391400" y="4624374"/>
              <a:ext cx="9144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解码</a:t>
              </a:r>
            </a:p>
          </p:txBody>
        </p:sp>
      </p:grpSp>
      <p:sp>
        <p:nvSpPr>
          <p:cNvPr id="2" name="标题 1"/>
          <p:cNvSpPr>
            <a:spLocks noGrp="1"/>
          </p:cNvSpPr>
          <p:nvPr>
            <p:ph type="title"/>
          </p:nvPr>
        </p:nvSpPr>
        <p:spPr/>
        <p:txBody>
          <a:bodyPr/>
          <a:lstStyle/>
          <a:p>
            <a:r>
              <a:rPr lang="en-US" altLang="zh-CN" dirty="0"/>
              <a:t>CRC</a:t>
            </a:r>
            <a:r>
              <a:rPr lang="zh-CN" altLang="en-US" dirty="0"/>
              <a:t>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t>编码</a:t>
            </a:r>
            <a:r>
              <a:rPr lang="zh-CN" altLang="en-US" dirty="0"/>
              <a:t> （按规则增加冗余信息）</a:t>
            </a:r>
            <a:endParaRPr lang="en-US" altLang="zh-CN" dirty="0"/>
          </a:p>
          <a:p>
            <a:r>
              <a:rPr lang="zh-CN" altLang="en-US" b="1" dirty="0"/>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sp>
        <p:nvSpPr>
          <p:cNvPr id="7" name="矩形标注 6"/>
          <p:cNvSpPr/>
          <p:nvPr/>
        </p:nvSpPr>
        <p:spPr>
          <a:xfrm>
            <a:off x="914399" y="3563615"/>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336419"/>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544079"/>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563615"/>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4" name="组合 13"/>
          <p:cNvGrpSpPr/>
          <p:nvPr/>
        </p:nvGrpSpPr>
        <p:grpSpPr>
          <a:xfrm>
            <a:off x="6304637" y="813792"/>
            <a:ext cx="4640806" cy="1358847"/>
            <a:chOff x="6732901" y="4437730"/>
            <a:chExt cx="4640806" cy="1358847"/>
          </a:xfrm>
        </p:grpSpPr>
        <p:pic>
          <p:nvPicPr>
            <p:cNvPr id="15" name="图片 14"/>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16" name="图片 15"/>
            <p:cNvPicPr>
              <a:picLocks noChangeAspect="1"/>
            </p:cNvPicPr>
            <p:nvPr/>
          </p:nvPicPr>
          <p:blipFill>
            <a:blip r:embed="rId4"/>
            <a:stretch>
              <a:fillRect/>
            </a:stretch>
          </p:blipFill>
          <p:spPr>
            <a:xfrm>
              <a:off x="6732901" y="4437730"/>
              <a:ext cx="2993395" cy="816935"/>
            </a:xfrm>
            <a:prstGeom prst="rect">
              <a:avLst/>
            </a:prstGeom>
          </p:spPr>
        </p:pic>
      </p:grpSp>
      <p:sp>
        <p:nvSpPr>
          <p:cNvPr id="13" name="矩形 12"/>
          <p:cNvSpPr/>
          <p:nvPr/>
        </p:nvSpPr>
        <p:spPr>
          <a:xfrm>
            <a:off x="7437700" y="2215528"/>
            <a:ext cx="4085863"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如何变成组合逻辑？</a:t>
            </a:r>
          </a:p>
        </p:txBody>
      </p:sp>
    </p:spTree>
    <p:extLst>
      <p:ext uri="{BB962C8B-B14F-4D97-AF65-F5344CB8AC3E}">
        <p14:creationId xmlns:p14="http://schemas.microsoft.com/office/powerpoint/2010/main" val="1135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p:txBody>
          <a:bodyPr/>
          <a:lstStyle/>
          <a:p>
            <a:r>
              <a:rPr lang="en-US" altLang="zh-CN" dirty="0"/>
              <a:t>CRC</a:t>
            </a:r>
            <a:r>
              <a:rPr lang="zh-CN" altLang="en-US" dirty="0"/>
              <a:t>并行编解码思路</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a:spLocks/>
          </p:cNvSpPr>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a:spLocks/>
          </p:cNvSpPr>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extLst>
      <p:ext uri="{BB962C8B-B14F-4D97-AF65-F5344CB8AC3E}">
        <p14:creationId xmlns:p14="http://schemas.microsoft.com/office/powerpoint/2010/main" val="333374007"/>
      </p:ext>
    </p:extLst>
  </p:cSld>
  <p:clrMapOvr>
    <a:masterClrMapping/>
  </p:clrMapOvr>
  <p:extLst mod="1"/>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a:t>
            </a:r>
          </a:p>
        </p:txBody>
      </p:sp>
      <p:sp>
        <p:nvSpPr>
          <p:cNvPr id="3" name="内容占位符 2"/>
          <p:cNvSpPr>
            <a:spLocks noGrp="1"/>
          </p:cNvSpPr>
          <p:nvPr>
            <p:ph idx="1"/>
          </p:nvPr>
        </p:nvSpPr>
        <p:spPr>
          <a:xfrm>
            <a:off x="487822" y="942764"/>
            <a:ext cx="11342227" cy="5637024"/>
          </a:xfrm>
        </p:spPr>
        <p:txBody>
          <a:bodyPr>
            <a:normAutofit/>
          </a:bodyPr>
          <a:lstStyle/>
          <a:p>
            <a:r>
              <a:rPr lang="zh-CN" altLang="en-US" dirty="0"/>
              <a:t>任务：实现</a:t>
            </a:r>
            <a:r>
              <a:rPr lang="en-US" altLang="zh-CN" dirty="0"/>
              <a:t>16</a:t>
            </a:r>
            <a:r>
              <a:rPr lang="zh-CN" altLang="en-US" dirty="0"/>
              <a:t>位原始数据的</a:t>
            </a:r>
            <a:r>
              <a:rPr lang="en-US" altLang="zh-CN" dirty="0"/>
              <a:t>CRC</a:t>
            </a:r>
            <a:r>
              <a:rPr lang="zh-CN" altLang="en-US" dirty="0"/>
              <a:t>编码，假定没有三位错，能纠正一位错</a:t>
            </a:r>
          </a:p>
          <a:p>
            <a:r>
              <a:rPr lang="zh-CN" altLang="en-US" dirty="0"/>
              <a:t>步骤</a:t>
            </a:r>
            <a:r>
              <a:rPr lang="en-US" altLang="zh-CN" dirty="0"/>
              <a:t>1:</a:t>
            </a:r>
            <a:r>
              <a:rPr lang="zh-CN" altLang="en-US" dirty="0"/>
              <a:t> 选择生成多项式</a:t>
            </a:r>
            <a:endParaRPr lang="en-US" altLang="zh-CN" dirty="0"/>
          </a:p>
          <a:p>
            <a:pPr lvl="1"/>
            <a:r>
              <a:rPr lang="zh-CN" altLang="en-US" dirty="0"/>
              <a:t>不是任意的表达式都可以做生成多项式</a:t>
            </a:r>
            <a:r>
              <a:rPr lang="en-US" altLang="zh-CN" dirty="0"/>
              <a:t>G(x)</a:t>
            </a:r>
            <a:r>
              <a:rPr lang="zh-CN" altLang="en-US" dirty="0"/>
              <a:t>，见前面表格</a:t>
            </a:r>
          </a:p>
          <a:p>
            <a:pPr lvl="1"/>
            <a:r>
              <a:rPr lang="zh-CN" altLang="en-US" dirty="0"/>
              <a:t>构成的编码体系能否区分一位错，两位错，如不能，如何解决？</a:t>
            </a:r>
            <a:endParaRPr lang="en-US" altLang="zh-CN" dirty="0"/>
          </a:p>
          <a:p>
            <a:r>
              <a:rPr lang="zh-CN" altLang="en-US" dirty="0"/>
              <a:t>步骤</a:t>
            </a:r>
            <a:r>
              <a:rPr lang="en-US" altLang="zh-CN" dirty="0"/>
              <a:t>2:</a:t>
            </a:r>
            <a:r>
              <a:rPr lang="zh-CN" altLang="en-US" dirty="0"/>
              <a:t> 利用余数循环特点求解</a:t>
            </a:r>
            <a:r>
              <a:rPr lang="en-US" altLang="zh-CN" dirty="0"/>
              <a:t>16</a:t>
            </a:r>
            <a:r>
              <a:rPr lang="zh-CN" altLang="en-US" dirty="0"/>
              <a:t>个特殊常量的</a:t>
            </a:r>
            <a:r>
              <a:rPr lang="en-US" altLang="zh-CN" dirty="0"/>
              <a:t>CRC</a:t>
            </a:r>
            <a:r>
              <a:rPr lang="zh-CN" altLang="en-US" dirty="0"/>
              <a:t>余数</a:t>
            </a:r>
          </a:p>
          <a:p>
            <a:pPr lvl="1"/>
            <a:r>
              <a:rPr lang="en-US" altLang="zh-CN" dirty="0"/>
              <a:t>0000 0000 0000 000</a:t>
            </a:r>
            <a:r>
              <a:rPr lang="en-US" altLang="zh-CN" b="1" dirty="0">
                <a:solidFill>
                  <a:srgbClr val="005D9A"/>
                </a:solidFill>
              </a:rPr>
              <a:t>1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1</a:t>
            </a:r>
          </a:p>
          <a:p>
            <a:pPr lvl="1"/>
            <a:r>
              <a:rPr lang="en-US" altLang="zh-CN" dirty="0"/>
              <a:t>0000 0000 0000 00</a:t>
            </a:r>
            <a:r>
              <a:rPr lang="en-US" altLang="zh-CN" b="1" dirty="0">
                <a:solidFill>
                  <a:srgbClr val="005D9A"/>
                </a:solidFill>
              </a:rPr>
              <a:t>1</a:t>
            </a:r>
            <a:r>
              <a:rPr lang="en-US" altLang="zh-CN" dirty="0"/>
              <a:t>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2</a:t>
            </a:r>
            <a:r>
              <a:rPr lang="zh-CN" altLang="en-US" baseline="-25000" dirty="0"/>
              <a:t>  </a:t>
            </a:r>
            <a:r>
              <a:rPr lang="zh-CN" altLang="en-US" dirty="0"/>
              <a:t>，</a:t>
            </a:r>
            <a:r>
              <a:rPr lang="en-US" altLang="zh-CN" dirty="0"/>
              <a:t>R1</a:t>
            </a:r>
            <a:r>
              <a:rPr lang="zh-CN" altLang="en-US" dirty="0"/>
              <a:t>左移一位除</a:t>
            </a:r>
            <a:r>
              <a:rPr lang="en-US" altLang="zh-CN" dirty="0"/>
              <a:t>G(x)</a:t>
            </a:r>
            <a:r>
              <a:rPr lang="zh-CN" altLang="en-US" dirty="0"/>
              <a:t>得到</a:t>
            </a:r>
            <a:r>
              <a:rPr lang="en-US" altLang="zh-CN" dirty="0"/>
              <a:t>R2</a:t>
            </a:r>
          </a:p>
          <a:p>
            <a:pPr lvl="1"/>
            <a:r>
              <a:rPr lang="en-US" altLang="zh-CN" dirty="0"/>
              <a:t>0000 0000 0000 0</a:t>
            </a:r>
            <a:r>
              <a:rPr lang="en-US" altLang="zh-CN" b="1" dirty="0">
                <a:solidFill>
                  <a:srgbClr val="005D9A"/>
                </a:solidFill>
              </a:rPr>
              <a:t>1</a:t>
            </a:r>
            <a:r>
              <a:rPr lang="en-US" altLang="zh-CN" dirty="0"/>
              <a:t>00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3</a:t>
            </a:r>
            <a:r>
              <a:rPr lang="zh-CN" altLang="en-US" dirty="0"/>
              <a:t> ，</a:t>
            </a:r>
            <a:r>
              <a:rPr lang="en-US" altLang="zh-CN" dirty="0"/>
              <a:t>R2</a:t>
            </a:r>
            <a:r>
              <a:rPr lang="zh-CN" altLang="en-US" dirty="0"/>
              <a:t>左移一位除</a:t>
            </a:r>
            <a:r>
              <a:rPr lang="en-US" altLang="zh-CN" dirty="0"/>
              <a:t>G(x)</a:t>
            </a:r>
            <a:r>
              <a:rPr lang="zh-CN" altLang="en-US" dirty="0"/>
              <a:t>得到</a:t>
            </a:r>
            <a:r>
              <a:rPr lang="en-US" altLang="zh-CN" dirty="0"/>
              <a:t>R3</a:t>
            </a:r>
          </a:p>
          <a:p>
            <a:pPr lvl="1"/>
            <a:r>
              <a:rPr lang="zh-CN" altLang="en-US" dirty="0"/>
              <a:t>以此类推直至</a:t>
            </a:r>
            <a:r>
              <a:rPr lang="en-US" altLang="zh-CN" dirty="0"/>
              <a:t>R</a:t>
            </a:r>
            <a:r>
              <a:rPr lang="en-US" altLang="zh-CN" baseline="-25000" dirty="0"/>
              <a:t>1</a:t>
            </a:r>
            <a:r>
              <a:rPr lang="en-US" altLang="zh-CN" dirty="0"/>
              <a:t>~R</a:t>
            </a:r>
            <a:r>
              <a:rPr lang="en-US" altLang="zh-CN" baseline="-25000" dirty="0"/>
              <a:t>16</a:t>
            </a:r>
            <a:r>
              <a:rPr lang="zh-CN" altLang="en-US" dirty="0"/>
              <a:t>全部求解完毕，可以构建串行电路自动运算</a:t>
            </a:r>
            <a:endParaRPr lang="en-US" altLang="zh-CN" dirty="0"/>
          </a:p>
          <a:p>
            <a:r>
              <a:rPr lang="zh-CN" altLang="en-US" dirty="0"/>
              <a:t>步骤</a:t>
            </a:r>
            <a:r>
              <a:rPr lang="en-US" altLang="zh-CN" dirty="0"/>
              <a:t>3</a:t>
            </a:r>
            <a:r>
              <a:rPr lang="zh-CN" altLang="en-US" dirty="0"/>
              <a:t>：根据</a:t>
            </a:r>
            <a:r>
              <a:rPr lang="en-US" altLang="zh-CN" dirty="0"/>
              <a:t>R</a:t>
            </a:r>
            <a:r>
              <a:rPr lang="en-US" altLang="zh-CN" baseline="-25000" dirty="0"/>
              <a:t>1</a:t>
            </a:r>
            <a:r>
              <a:rPr lang="en-US" altLang="zh-CN" dirty="0"/>
              <a:t>~R</a:t>
            </a:r>
            <a:r>
              <a:rPr lang="en-US" altLang="zh-CN" baseline="-25000" dirty="0"/>
              <a:t>16</a:t>
            </a:r>
            <a:r>
              <a:rPr lang="zh-CN" altLang="en-US" dirty="0"/>
              <a:t>构建并行编解码电路 </a:t>
            </a:r>
            <a:endParaRPr lang="en-US" altLang="zh-CN" dirty="0"/>
          </a:p>
          <a:p>
            <a:pPr lvl="1"/>
            <a:r>
              <a:rPr lang="zh-CN" altLang="en-US" dirty="0"/>
              <a:t>纯组合逻辑，根据待编码每一位的值决定选择是否选择对应的余数是否参与运算</a:t>
            </a:r>
            <a:endParaRPr lang="zh-CN" altLang="en-US" baseline="-25000" dirty="0"/>
          </a:p>
          <a:p>
            <a:pPr lvl="1"/>
            <a:endParaRPr lang="zh-CN" altLang="en-US" baseline="-25000" dirty="0"/>
          </a:p>
        </p:txBody>
      </p:sp>
    </p:spTree>
    <p:custDataLst>
      <p:tags r:id="rId1"/>
    </p:custDataLst>
    <p:extLst>
      <p:ext uri="{BB962C8B-B14F-4D97-AF65-F5344CB8AC3E}">
        <p14:creationId xmlns:p14="http://schemas.microsoft.com/office/powerpoint/2010/main" val="2037079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left)">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编码传输</a:t>
            </a: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7301" y="1044576"/>
            <a:ext cx="8727487" cy="5457824"/>
          </a:xfrm>
        </p:spPr>
      </p:pic>
    </p:spTree>
    <p:extLst>
      <p:ext uri="{BB962C8B-B14F-4D97-AF65-F5344CB8AC3E}">
        <p14:creationId xmlns:p14="http://schemas.microsoft.com/office/powerpoint/2010/main" val="33539046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编码流水传输</a:t>
            </a:r>
          </a:p>
        </p:txBody>
      </p:sp>
      <p:pic>
        <p:nvPicPr>
          <p:cNvPr id="12" name="图片 11">
            <a:extLst>
              <a:ext uri="{FF2B5EF4-FFF2-40B4-BE49-F238E27FC236}">
                <a16:creationId xmlns:a16="http://schemas.microsoft.com/office/drawing/2014/main" id="{02BC776A-F4F8-480B-87CF-C8D85AC6C9C7}"/>
              </a:ext>
            </a:extLst>
          </p:cNvPr>
          <p:cNvPicPr>
            <a:picLocks noChangeAspect="1"/>
          </p:cNvPicPr>
          <p:nvPr/>
        </p:nvPicPr>
        <p:blipFill>
          <a:blip r:embed="rId3"/>
          <a:stretch>
            <a:fillRect/>
          </a:stretch>
        </p:blipFill>
        <p:spPr>
          <a:xfrm>
            <a:off x="1959431" y="916420"/>
            <a:ext cx="8400980" cy="2758531"/>
          </a:xfrm>
          <a:prstGeom prst="rect">
            <a:avLst/>
          </a:prstGeom>
        </p:spPr>
      </p:pic>
      <p:pic>
        <p:nvPicPr>
          <p:cNvPr id="14" name="图片 13">
            <a:extLst>
              <a:ext uri="{FF2B5EF4-FFF2-40B4-BE49-F238E27FC236}">
                <a16:creationId xmlns:a16="http://schemas.microsoft.com/office/drawing/2014/main" id="{AF8A8A9C-EC34-4A74-BA09-36C901BBA986}"/>
              </a:ext>
            </a:extLst>
          </p:cNvPr>
          <p:cNvPicPr>
            <a:picLocks noChangeAspect="1"/>
          </p:cNvPicPr>
          <p:nvPr/>
        </p:nvPicPr>
        <p:blipFill>
          <a:blip r:embed="rId4"/>
          <a:stretch>
            <a:fillRect/>
          </a:stretch>
        </p:blipFill>
        <p:spPr>
          <a:xfrm>
            <a:off x="1959431" y="3674951"/>
            <a:ext cx="8400980" cy="2910144"/>
          </a:xfrm>
          <a:prstGeom prst="rect">
            <a:avLst/>
          </a:prstGeom>
        </p:spPr>
      </p:pic>
      <p:pic>
        <p:nvPicPr>
          <p:cNvPr id="16" name="图片 15">
            <a:extLst>
              <a:ext uri="{FF2B5EF4-FFF2-40B4-BE49-F238E27FC236}">
                <a16:creationId xmlns:a16="http://schemas.microsoft.com/office/drawing/2014/main" id="{4E1E5FAF-22BF-4B81-BC95-E8344A89AAEC}"/>
              </a:ext>
            </a:extLst>
          </p:cNvPr>
          <p:cNvPicPr>
            <a:picLocks noChangeAspect="1"/>
          </p:cNvPicPr>
          <p:nvPr/>
        </p:nvPicPr>
        <p:blipFill>
          <a:blip r:embed="rId5"/>
          <a:stretch>
            <a:fillRect/>
          </a:stretch>
        </p:blipFill>
        <p:spPr>
          <a:xfrm>
            <a:off x="1959430" y="3674951"/>
            <a:ext cx="8400979" cy="2902299"/>
          </a:xfrm>
          <a:prstGeom prst="rect">
            <a:avLst/>
          </a:prstGeom>
        </p:spPr>
      </p:pic>
    </p:spTree>
    <p:extLst>
      <p:ext uri="{BB962C8B-B14F-4D97-AF65-F5344CB8AC3E}">
        <p14:creationId xmlns:p14="http://schemas.microsoft.com/office/powerpoint/2010/main" val="125190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校验码总结</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624241581"/>
              </p:ext>
            </p:extLst>
          </p:nvPr>
        </p:nvGraphicFramePr>
        <p:xfrm>
          <a:off x="434034" y="1324287"/>
          <a:ext cx="11334832" cy="4747309"/>
        </p:xfrm>
        <a:graphic>
          <a:graphicData uri="http://schemas.openxmlformats.org/drawingml/2006/table">
            <a:tbl>
              <a:tblPr firstRow="1" bandRow="1">
                <a:tableStyleId>{5C22544A-7EE6-4342-B048-85BDC9FD1C3A}</a:tableStyleId>
              </a:tblPr>
              <a:tblGrid>
                <a:gridCol w="1739011">
                  <a:extLst>
                    <a:ext uri="{9D8B030D-6E8A-4147-A177-3AD203B41FA5}">
                      <a16:colId xmlns:a16="http://schemas.microsoft.com/office/drawing/2014/main" val="2673921930"/>
                    </a:ext>
                  </a:extLst>
                </a:gridCol>
                <a:gridCol w="3001384">
                  <a:extLst>
                    <a:ext uri="{9D8B030D-6E8A-4147-A177-3AD203B41FA5}">
                      <a16:colId xmlns:a16="http://schemas.microsoft.com/office/drawing/2014/main" val="3499892108"/>
                    </a:ext>
                  </a:extLst>
                </a:gridCol>
                <a:gridCol w="3141232">
                  <a:extLst>
                    <a:ext uri="{9D8B030D-6E8A-4147-A177-3AD203B41FA5}">
                      <a16:colId xmlns:a16="http://schemas.microsoft.com/office/drawing/2014/main" val="186163835"/>
                    </a:ext>
                  </a:extLst>
                </a:gridCol>
                <a:gridCol w="3453205">
                  <a:extLst>
                    <a:ext uri="{9D8B030D-6E8A-4147-A177-3AD203B41FA5}">
                      <a16:colId xmlns:a16="http://schemas.microsoft.com/office/drawing/2014/main" val="1842255456"/>
                    </a:ext>
                  </a:extLst>
                </a:gridCol>
              </a:tblGrid>
              <a:tr h="678187">
                <a:tc>
                  <a:txBody>
                    <a:bodyPr/>
                    <a:lstStyle/>
                    <a:p>
                      <a:pPr algn="ctr"/>
                      <a:endParaRPr lang="zh-CN" altLang="en-US" dirty="0"/>
                    </a:p>
                  </a:txBody>
                  <a:tcPr anchor="ctr"/>
                </a:tc>
                <a:tc>
                  <a:txBody>
                    <a:bodyPr/>
                    <a:lstStyle/>
                    <a:p>
                      <a:pPr algn="ctr"/>
                      <a:r>
                        <a:rPr lang="zh-CN" altLang="en-US" sz="2000" dirty="0"/>
                        <a:t>偶校验</a:t>
                      </a:r>
                    </a:p>
                  </a:txBody>
                  <a:tcPr anchor="ctr"/>
                </a:tc>
                <a:tc>
                  <a:txBody>
                    <a:bodyPr/>
                    <a:lstStyle/>
                    <a:p>
                      <a:pPr algn="ctr"/>
                      <a:r>
                        <a:rPr lang="zh-CN" altLang="en-US" sz="2000" dirty="0"/>
                        <a:t>可检一位错海明码</a:t>
                      </a:r>
                    </a:p>
                  </a:txBody>
                  <a:tcPr anchor="ctr"/>
                </a:tc>
                <a:tc>
                  <a:txBody>
                    <a:bodyPr/>
                    <a:lstStyle/>
                    <a:p>
                      <a:pPr algn="ctr"/>
                      <a:r>
                        <a:rPr lang="en-US" altLang="zh-CN" sz="2000" dirty="0"/>
                        <a:t>CRC</a:t>
                      </a:r>
                      <a:r>
                        <a:rPr lang="zh-CN" altLang="en-US" sz="2000" dirty="0"/>
                        <a:t>循环冗余校验码</a:t>
                      </a:r>
                    </a:p>
                  </a:txBody>
                  <a:tcPr anchor="ctr"/>
                </a:tc>
                <a:extLst>
                  <a:ext uri="{0D108BD9-81ED-4DB2-BD59-A6C34878D82A}">
                    <a16:rowId xmlns:a16="http://schemas.microsoft.com/office/drawing/2014/main" val="336099527"/>
                  </a:ext>
                </a:extLst>
              </a:tr>
              <a:tr h="678187">
                <a:tc>
                  <a:txBody>
                    <a:bodyPr/>
                    <a:lstStyle/>
                    <a:p>
                      <a:pPr algn="ctr"/>
                      <a:r>
                        <a:rPr lang="zh-CN" altLang="en-US" sz="2000" b="1" dirty="0">
                          <a:solidFill>
                            <a:schemeClr val="accent1">
                              <a:lumMod val="50000"/>
                            </a:schemeClr>
                          </a:solidFill>
                        </a:rPr>
                        <a:t>冗余信息</a:t>
                      </a:r>
                    </a:p>
                  </a:txBody>
                  <a:tcPr anchor="ctr"/>
                </a:tc>
                <a:tc>
                  <a:txBody>
                    <a:bodyPr/>
                    <a:lstStyle/>
                    <a:p>
                      <a:pPr algn="ctr"/>
                      <a:r>
                        <a:rPr lang="en-US" altLang="zh-CN" sz="1900" b="1" i="1" dirty="0"/>
                        <a:t>r=1</a:t>
                      </a:r>
                      <a:endParaRPr lang="zh-CN" altLang="en-US" sz="1900" b="1" i="1" dirty="0"/>
                    </a:p>
                  </a:txBody>
                  <a:tcPr anchor="ctr"/>
                </a:tc>
                <a:tc>
                  <a:txBody>
                    <a:bodyPr/>
                    <a:lstStyle/>
                    <a:p>
                      <a:pPr algn="ctr"/>
                      <a:r>
                        <a:rPr lang="en-US" altLang="zh-CN" sz="1900" b="1" i="1" dirty="0"/>
                        <a:t>r&gt;1</a:t>
                      </a:r>
                      <a:endParaRPr lang="zh-CN" altLang="en-US" sz="1900" b="1" i="1" dirty="0"/>
                    </a:p>
                  </a:txBody>
                  <a:tcPr anchor="ctr"/>
                </a:tc>
                <a:tc>
                  <a:txBody>
                    <a:bodyPr/>
                    <a:lstStyle/>
                    <a:p>
                      <a:pPr algn="ctr"/>
                      <a:r>
                        <a:rPr lang="en-US" altLang="zh-CN" sz="1900" b="1" i="1" dirty="0"/>
                        <a:t>r&gt;1</a:t>
                      </a:r>
                      <a:endParaRPr lang="zh-CN" altLang="en-US" sz="1900" b="1" i="1" dirty="0"/>
                    </a:p>
                  </a:txBody>
                  <a:tcPr anchor="ctr"/>
                </a:tc>
                <a:extLst>
                  <a:ext uri="{0D108BD9-81ED-4DB2-BD59-A6C34878D82A}">
                    <a16:rowId xmlns:a16="http://schemas.microsoft.com/office/drawing/2014/main" val="3504545332"/>
                  </a:ext>
                </a:extLst>
              </a:tr>
              <a:tr h="678187">
                <a:tc>
                  <a:txBody>
                    <a:bodyPr/>
                    <a:lstStyle/>
                    <a:p>
                      <a:pPr algn="ctr"/>
                      <a:r>
                        <a:rPr lang="zh-CN" altLang="en-US" sz="2000" b="1" dirty="0">
                          <a:solidFill>
                            <a:schemeClr val="accent1">
                              <a:lumMod val="50000"/>
                            </a:schemeClr>
                          </a:solidFill>
                        </a:rPr>
                        <a:t>编码规则</a:t>
                      </a:r>
                    </a:p>
                  </a:txBody>
                  <a:tcPr anchor="ctr"/>
                </a:tc>
                <a:tc>
                  <a:txBody>
                    <a:bodyPr/>
                    <a:lstStyle/>
                    <a:p>
                      <a:pPr algn="ctr"/>
                      <a:r>
                        <a:rPr lang="zh-CN" altLang="en-US" sz="1900" dirty="0"/>
                        <a:t>数位中</a:t>
                      </a:r>
                      <a:r>
                        <a:rPr lang="en-US" altLang="zh-CN" sz="1900" dirty="0"/>
                        <a:t>1</a:t>
                      </a:r>
                      <a:r>
                        <a:rPr lang="zh-CN" altLang="en-US" sz="1900" dirty="0"/>
                        <a:t>的个数为偶数</a:t>
                      </a:r>
                    </a:p>
                  </a:txBody>
                  <a:tcPr anchor="ctr"/>
                </a:tc>
                <a:tc>
                  <a:txBody>
                    <a:bodyPr/>
                    <a:lstStyle/>
                    <a:p>
                      <a:pPr algn="ctr"/>
                      <a:r>
                        <a:rPr lang="en-US" altLang="zh-CN" sz="1900" dirty="0"/>
                        <a:t>r</a:t>
                      </a:r>
                      <a:r>
                        <a:rPr lang="zh-CN" altLang="en-US" sz="1900" dirty="0"/>
                        <a:t>个校验组中</a:t>
                      </a:r>
                      <a:r>
                        <a:rPr lang="en-US" altLang="zh-CN" sz="1900" dirty="0"/>
                        <a:t>1</a:t>
                      </a:r>
                      <a:r>
                        <a:rPr lang="zh-CN" altLang="en-US" sz="1900" dirty="0"/>
                        <a:t>的个数为偶数</a:t>
                      </a:r>
                    </a:p>
                  </a:txBody>
                  <a:tcPr anchor="ctr"/>
                </a:tc>
                <a:tc>
                  <a:txBody>
                    <a:bodyPr/>
                    <a:lstStyle/>
                    <a:p>
                      <a:pPr algn="ctr"/>
                      <a:r>
                        <a:rPr lang="zh-CN" altLang="en-US" sz="1900" dirty="0"/>
                        <a:t>校验码被生成多项式整除</a:t>
                      </a:r>
                    </a:p>
                  </a:txBody>
                  <a:tcPr anchor="ctr"/>
                </a:tc>
                <a:extLst>
                  <a:ext uri="{0D108BD9-81ED-4DB2-BD59-A6C34878D82A}">
                    <a16:rowId xmlns:a16="http://schemas.microsoft.com/office/drawing/2014/main" val="909294752"/>
                  </a:ext>
                </a:extLst>
              </a:tr>
              <a:tr h="678187">
                <a:tc>
                  <a:txBody>
                    <a:bodyPr/>
                    <a:lstStyle/>
                    <a:p>
                      <a:pPr algn="ctr"/>
                      <a:r>
                        <a:rPr lang="zh-CN" altLang="en-US" sz="2000" b="1" dirty="0">
                          <a:solidFill>
                            <a:schemeClr val="accent1">
                              <a:lumMod val="50000"/>
                            </a:schemeClr>
                          </a:solidFill>
                        </a:rPr>
                        <a:t>校验码公式</a:t>
                      </a:r>
                    </a:p>
                  </a:txBody>
                  <a:tcPr anchor="ctr"/>
                </a:tc>
                <a:tc>
                  <a:txBody>
                    <a:bodyPr/>
                    <a:lstStyle/>
                    <a:p>
                      <a:pPr algn="ctr"/>
                      <a:r>
                        <a:rPr lang="en-US" altLang="zh-CN" sz="1900" b="1" i="0" dirty="0">
                          <a:solidFill>
                            <a:schemeClr val="tx1"/>
                          </a:solidFill>
                          <a:latin typeface="Times New Roman" panose="02020603050405020304" pitchFamily="18" charset="0"/>
                          <a:cs typeface="Times New Roman" panose="02020603050405020304" pitchFamily="18" charset="0"/>
                        </a:rPr>
                        <a:t>P =  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i="0" dirty="0">
                          <a:solidFill>
                            <a:schemeClr val="tx1"/>
                          </a:solidFill>
                          <a:latin typeface="Times New Roman" panose="02020603050405020304" pitchFamily="18" charset="0"/>
                          <a:cs typeface="Times New Roman" panose="02020603050405020304" pitchFamily="18" charset="0"/>
                        </a:rPr>
                        <a:t>P </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i</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P= (M(x)*2</a:t>
                      </a:r>
                      <a:r>
                        <a:rPr lang="en-US" altLang="zh-CN" sz="1900" b="1" i="0" kern="1200" baseline="70000" dirty="0">
                          <a:solidFill>
                            <a:schemeClr val="tx1"/>
                          </a:solidFill>
                          <a:latin typeface="Times New Roman" panose="02020603050405020304" pitchFamily="18" charset="0"/>
                          <a:ea typeface="+mn-ea"/>
                          <a:cs typeface="Times New Roman" panose="02020603050405020304" pitchFamily="18" charset="0"/>
                        </a:rPr>
                        <a:t>r</a:t>
                      </a: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 % G(x)</a:t>
                      </a:r>
                      <a:endParaRPr lang="zh-CN" altLang="en-US" sz="1900" b="1" i="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642790743"/>
                  </a:ext>
                </a:extLst>
              </a:tr>
              <a:tr h="678187">
                <a:tc>
                  <a:txBody>
                    <a:bodyPr/>
                    <a:lstStyle/>
                    <a:p>
                      <a:pPr algn="ctr"/>
                      <a:r>
                        <a:rPr lang="zh-CN" altLang="en-US" sz="2000" b="1" dirty="0">
                          <a:solidFill>
                            <a:schemeClr val="accent1">
                              <a:lumMod val="50000"/>
                            </a:schemeClr>
                          </a:solidFill>
                        </a:rPr>
                        <a:t>最小码距</a:t>
                      </a:r>
                    </a:p>
                  </a:txBody>
                  <a:tcPr anchor="ctr"/>
                </a:tc>
                <a:tc>
                  <a:txBody>
                    <a:bodyPr/>
                    <a:lstStyle/>
                    <a:p>
                      <a:pPr algn="ctr"/>
                      <a:r>
                        <a:rPr lang="en-US" altLang="zh-CN" sz="1900" b="1" dirty="0"/>
                        <a:t>2</a:t>
                      </a:r>
                      <a:endParaRPr lang="zh-CN" altLang="en-US" sz="1900" b="1" dirty="0"/>
                    </a:p>
                  </a:txBody>
                  <a:tcPr anchor="ctr"/>
                </a:tc>
                <a:tc>
                  <a:txBody>
                    <a:bodyPr/>
                    <a:lstStyle/>
                    <a:p>
                      <a:pPr algn="ctr"/>
                      <a:r>
                        <a:rPr lang="en-US" altLang="zh-CN" sz="1900" b="1" dirty="0"/>
                        <a:t>3</a:t>
                      </a:r>
                      <a:endParaRPr lang="zh-CN" altLang="en-US" sz="1900" b="1" dirty="0"/>
                    </a:p>
                  </a:txBody>
                  <a:tcPr anchor="ctr"/>
                </a:tc>
                <a:tc>
                  <a:txBody>
                    <a:bodyPr/>
                    <a:lstStyle/>
                    <a:p>
                      <a:pPr algn="ctr"/>
                      <a:r>
                        <a:rPr lang="en-US" altLang="zh-CN" sz="1900" b="1" dirty="0"/>
                        <a:t>&gt;=3</a:t>
                      </a:r>
                      <a:endParaRPr lang="zh-CN" altLang="en-US" sz="1900" b="1" dirty="0"/>
                    </a:p>
                  </a:txBody>
                  <a:tcPr anchor="ctr"/>
                </a:tc>
                <a:extLst>
                  <a:ext uri="{0D108BD9-81ED-4DB2-BD59-A6C34878D82A}">
                    <a16:rowId xmlns:a16="http://schemas.microsoft.com/office/drawing/2014/main" val="1604736122"/>
                  </a:ext>
                </a:extLst>
              </a:tr>
              <a:tr h="678187">
                <a:tc>
                  <a:txBody>
                    <a:bodyPr/>
                    <a:lstStyle/>
                    <a:p>
                      <a:pPr algn="ctr"/>
                      <a:r>
                        <a:rPr lang="zh-CN" altLang="en-US" sz="2000" b="1" dirty="0">
                          <a:solidFill>
                            <a:schemeClr val="accent1">
                              <a:lumMod val="50000"/>
                            </a:schemeClr>
                          </a:solidFill>
                        </a:rPr>
                        <a:t>检错依据</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dirty="0"/>
                        <a:t>G=P</a:t>
                      </a:r>
                      <a:r>
                        <a:rPr lang="en-US" altLang="zh-CN" sz="1900" b="1" i="0" dirty="0">
                          <a:solidFill>
                            <a:schemeClr val="tx1"/>
                          </a:solidFill>
                          <a:latin typeface="Times New Roman" panose="02020603050405020304" pitchFamily="18" charset="0"/>
                          <a:cs typeface="Times New Roman" panose="02020603050405020304" pitchFamily="18" charset="0"/>
                        </a:rPr>
                        <a:t>⊕D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r>
                        <a:rPr lang="en-US" altLang="zh-CN" sz="1900" b="1" dirty="0"/>
                        <a:t>=0</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dirty="0"/>
                        <a:t>G</a:t>
                      </a:r>
                      <a:r>
                        <a:rPr lang="en-US" altLang="zh-CN" sz="1900" b="1" baseline="-25000" dirty="0"/>
                        <a:t>r</a:t>
                      </a:r>
                      <a:r>
                        <a:rPr lang="en-US" altLang="zh-CN" sz="1900" b="1" dirty="0"/>
                        <a:t>…G</a:t>
                      </a:r>
                      <a:r>
                        <a:rPr lang="en-US" altLang="zh-CN" sz="1900" b="1" baseline="-25000" dirty="0"/>
                        <a:t>2</a:t>
                      </a:r>
                      <a:r>
                        <a:rPr lang="en-US" altLang="zh-CN" sz="1900" b="1" dirty="0"/>
                        <a:t>G</a:t>
                      </a:r>
                      <a:r>
                        <a:rPr lang="en-US" altLang="zh-CN" sz="1900" b="1" baseline="-25000" dirty="0"/>
                        <a:t>1 </a:t>
                      </a:r>
                      <a:r>
                        <a:rPr lang="en-US" altLang="zh-CN" sz="1900" b="1" baseline="0" dirty="0"/>
                        <a:t>=  0  </a:t>
                      </a:r>
                      <a:endParaRPr lang="zh-CN" altLang="en-US" sz="1900" b="1" i="0" baseline="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dirty="0"/>
                        <a:t>R(x) = 0</a:t>
                      </a:r>
                      <a:endParaRPr lang="zh-CN" altLang="en-US" sz="1900" b="1" dirty="0"/>
                    </a:p>
                  </a:txBody>
                  <a:tcPr anchor="ctr"/>
                </a:tc>
                <a:extLst>
                  <a:ext uri="{0D108BD9-81ED-4DB2-BD59-A6C34878D82A}">
                    <a16:rowId xmlns:a16="http://schemas.microsoft.com/office/drawing/2014/main" val="3427927045"/>
                  </a:ext>
                </a:extLst>
              </a:tr>
              <a:tr h="678187">
                <a:tc>
                  <a:txBody>
                    <a:bodyPr/>
                    <a:lstStyle/>
                    <a:p>
                      <a:pPr algn="ctr"/>
                      <a:r>
                        <a:rPr lang="zh-CN" altLang="en-US" sz="2000" b="1" dirty="0">
                          <a:solidFill>
                            <a:schemeClr val="accent1">
                              <a:lumMod val="50000"/>
                            </a:schemeClr>
                          </a:solidFill>
                        </a:rPr>
                        <a:t>编码特性</a:t>
                      </a:r>
                    </a:p>
                  </a:txBody>
                  <a:tcPr anchor="ctr"/>
                </a:tc>
                <a:tc>
                  <a:txBody>
                    <a:bodyPr/>
                    <a:lstStyle/>
                    <a:p>
                      <a:pPr algn="ctr"/>
                      <a:r>
                        <a:rPr lang="zh-CN" altLang="en-US" sz="1900" dirty="0"/>
                        <a:t>实现简单，编码效率高</a:t>
                      </a:r>
                    </a:p>
                  </a:txBody>
                  <a:tcPr anchor="ctr"/>
                </a:tc>
                <a:tc>
                  <a:txBody>
                    <a:bodyPr/>
                    <a:lstStyle/>
                    <a:p>
                      <a:pPr algn="ctr"/>
                      <a:r>
                        <a:rPr lang="zh-CN" altLang="en-US" sz="1900" dirty="0"/>
                        <a:t>可纠一位错</a:t>
                      </a:r>
                      <a:endParaRPr lang="en-US" altLang="zh-CN" sz="1900" dirty="0"/>
                    </a:p>
                    <a:p>
                      <a:pPr algn="ctr"/>
                      <a:r>
                        <a:rPr lang="zh-CN" altLang="en-US" sz="1900" dirty="0"/>
                        <a:t>数位较多时编码效率高</a:t>
                      </a:r>
                    </a:p>
                  </a:txBody>
                  <a:tcPr anchor="ctr"/>
                </a:tc>
                <a:tc>
                  <a:txBody>
                    <a:bodyPr/>
                    <a:lstStyle/>
                    <a:p>
                      <a:pPr algn="ctr"/>
                      <a:r>
                        <a:rPr lang="zh-CN" altLang="en-US" sz="1900" dirty="0"/>
                        <a:t>检错能力更强</a:t>
                      </a:r>
                      <a:endParaRPr lang="en-US" altLang="zh-CN" sz="1900" dirty="0"/>
                    </a:p>
                    <a:p>
                      <a:pPr algn="ctr"/>
                      <a:r>
                        <a:rPr lang="zh-CN" altLang="en-US" sz="1900" dirty="0"/>
                        <a:t>数位较多时编码效率高</a:t>
                      </a:r>
                    </a:p>
                  </a:txBody>
                  <a:tcPr anchor="ctr"/>
                </a:tc>
                <a:extLst>
                  <a:ext uri="{0D108BD9-81ED-4DB2-BD59-A6C34878D82A}">
                    <a16:rowId xmlns:a16="http://schemas.microsoft.com/office/drawing/2014/main" val="3597961039"/>
                  </a:ext>
                </a:extLst>
              </a:tr>
            </a:tbl>
          </a:graphicData>
        </a:graphic>
      </p:graphicFrame>
    </p:spTree>
    <p:extLst>
      <p:ext uri="{BB962C8B-B14F-4D97-AF65-F5344CB8AC3E}">
        <p14:creationId xmlns:p14="http://schemas.microsoft.com/office/powerpoint/2010/main" val="794647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26736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Universal Character Set  </a:t>
            </a:r>
            <a:r>
              <a:rPr lang="en-US" altLang="zh-CN" dirty="0">
                <a:solidFill>
                  <a:schemeClr val="accent1">
                    <a:lumMod val="75000"/>
                  </a:schemeClr>
                </a:solidFill>
              </a:rPr>
              <a:t>ISO</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en-US" altLang="zh-CN" dirty="0"/>
              <a:t>UCS </a:t>
            </a:r>
          </a:p>
          <a:p>
            <a:pPr lvl="1" eaLnBrk="1" hangingPunct="1">
              <a:lnSpc>
                <a:spcPct val="150000"/>
              </a:lnSpc>
            </a:pPr>
            <a:r>
              <a:rPr lang="en-US" altLang="zh-CN" dirty="0"/>
              <a:t>ISO 10646 </a:t>
            </a:r>
          </a:p>
          <a:p>
            <a:pPr lvl="1" eaLnBrk="1" hangingPunct="1">
              <a:lnSpc>
                <a:spcPct val="150000"/>
              </a:lnSpc>
            </a:pPr>
            <a:r>
              <a:rPr lang="en-US" altLang="zh-CN" dirty="0"/>
              <a:t>UCS-2 UCS-4</a:t>
            </a:r>
          </a:p>
          <a:p>
            <a:pPr eaLnBrk="1" hangingPunct="1">
              <a:lnSpc>
                <a:spcPct val="150000"/>
              </a:lnSpc>
            </a:pPr>
            <a:r>
              <a:rPr lang="en-US" altLang="zh-CN" dirty="0"/>
              <a:t>UTF (Unicode Transform format)</a:t>
            </a:r>
          </a:p>
          <a:p>
            <a:pPr lvl="1" eaLnBrk="1" hangingPunct="1">
              <a:lnSpc>
                <a:spcPct val="150000"/>
              </a:lnSpc>
            </a:pPr>
            <a:r>
              <a:rPr lang="en-US" altLang="zh-CN" dirty="0"/>
              <a:t>UTF-7</a:t>
            </a:r>
          </a:p>
          <a:p>
            <a:pPr lvl="1" eaLnBrk="1" hangingPunct="1">
              <a:lnSpc>
                <a:spcPct val="150000"/>
              </a:lnSpc>
            </a:pPr>
            <a:r>
              <a:rPr lang="en-US" altLang="zh-CN" dirty="0"/>
              <a:t>UTF-8</a:t>
            </a:r>
          </a:p>
          <a:p>
            <a:pPr lvl="1" eaLnBrk="1" hangingPunct="1">
              <a:lnSpc>
                <a:spcPct val="150000"/>
              </a:lnSpc>
            </a:pPr>
            <a:r>
              <a:rPr lang="en-US" altLang="zh-CN" dirty="0"/>
              <a:t>UTF-16</a:t>
            </a:r>
          </a:p>
          <a:p>
            <a:endParaRPr lang="zh-CN" altLang="en-US" dirty="0"/>
          </a:p>
        </p:txBody>
      </p:sp>
    </p:spTree>
    <p:extLst>
      <p:ext uri="{BB962C8B-B14F-4D97-AF65-F5344CB8AC3E}">
        <p14:creationId xmlns:p14="http://schemas.microsoft.com/office/powerpoint/2010/main" val="1708615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记事本编码区别？  </a:t>
            </a:r>
          </a:p>
        </p:txBody>
      </p:sp>
      <p:pic>
        <p:nvPicPr>
          <p:cNvPr id="5" name="内容占位符 4"/>
          <p:cNvPicPr>
            <a:picLocks noGrp="1" noChangeAspect="1"/>
          </p:cNvPicPr>
          <p:nvPr>
            <p:ph idx="1"/>
          </p:nvPr>
        </p:nvPicPr>
        <p:blipFill>
          <a:blip r:embed="rId2"/>
          <a:stretch>
            <a:fillRect/>
          </a:stretch>
        </p:blipFill>
        <p:spPr>
          <a:xfrm>
            <a:off x="2557067" y="1004492"/>
            <a:ext cx="7353031" cy="5040313"/>
          </a:xfrm>
          <a:prstGeom prst="rect">
            <a:avLst/>
          </a:prstGeom>
        </p:spPr>
      </p:pic>
      <p:sp>
        <p:nvSpPr>
          <p:cNvPr id="6" name="矩形 5"/>
          <p:cNvSpPr/>
          <p:nvPr/>
        </p:nvSpPr>
        <p:spPr>
          <a:xfrm>
            <a:off x="1654966" y="5775367"/>
            <a:ext cx="9203650" cy="777457"/>
          </a:xfrm>
          <a:prstGeom prst="rect">
            <a:avLst/>
          </a:prstGeom>
        </p:spPr>
        <p:txBody>
          <a:bodyPr wrap="square">
            <a:spAutoFit/>
          </a:bodyPr>
          <a:lstStyle/>
          <a:p>
            <a:pPr algn="l">
              <a:lnSpc>
                <a:spcPct val="130000"/>
              </a:lnSpc>
            </a:pPr>
            <a:r>
              <a:rPr lang="zh-CN" altLang="en-US" dirty="0">
                <a:latin typeface="微软雅黑" panose="020B0503020204020204" pitchFamily="34" charset="-122"/>
                <a:ea typeface="微软雅黑" panose="020B0503020204020204" pitchFamily="34" charset="-122"/>
              </a:rPr>
              <a:t>字符编码笔记：</a:t>
            </a:r>
            <a:r>
              <a:rPr lang="en-US" altLang="zh-CN" dirty="0">
                <a:latin typeface="微软雅黑" panose="020B0503020204020204" pitchFamily="34" charset="-122"/>
                <a:ea typeface="微软雅黑" panose="020B0503020204020204" pitchFamily="34" charset="-122"/>
              </a:rPr>
              <a:t>ASCII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Unicode</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UTF-8</a:t>
            </a:r>
          </a:p>
          <a:p>
            <a:pPr>
              <a:lnSpc>
                <a:spcPct val="130000"/>
              </a:lnSpc>
            </a:pPr>
            <a:r>
              <a:rPr lang="en-US" altLang="zh-CN" dirty="0">
                <a:latin typeface="微软雅黑" panose="020B0503020204020204" pitchFamily="34" charset="-122"/>
                <a:ea typeface="微软雅黑" panose="020B0503020204020204" pitchFamily="34" charset="-122"/>
                <a:hlinkClick r:id="rId3"/>
              </a:rPr>
              <a:t>http://www.ruanyifeng.com/blog/2007/10/ascii_unicode_and_utf-8.html</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963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lnSpc>
                <a:spcPct val="150000"/>
              </a:lnSpc>
              <a:defRPr/>
            </a:pPr>
            <a:r>
              <a:rPr lang="en-US" altLang="zh-CN" dirty="0"/>
              <a:t>2.1 </a:t>
            </a:r>
            <a:r>
              <a:rPr lang="zh-CN" altLang="en-US" dirty="0"/>
              <a:t>非数值数据表示法</a:t>
            </a:r>
          </a:p>
          <a:p>
            <a:pPr eaLnBrk="1" hangingPunct="1">
              <a:lnSpc>
                <a:spcPct val="150000"/>
              </a:lnSpc>
              <a:defRPr/>
            </a:pPr>
            <a:r>
              <a:rPr lang="en-US" altLang="zh-CN" b="1" dirty="0">
                <a:solidFill>
                  <a:srgbClr val="C00000"/>
                </a:solidFill>
              </a:rPr>
              <a:t>2.2 </a:t>
            </a:r>
            <a:r>
              <a:rPr lang="zh-CN" altLang="en-US" b="1" dirty="0">
                <a:solidFill>
                  <a:srgbClr val="C00000"/>
                </a:solidFill>
              </a:rPr>
              <a:t>数值数据表示法</a:t>
            </a:r>
          </a:p>
          <a:p>
            <a:pPr eaLnBrk="1" hangingPunct="1">
              <a:lnSpc>
                <a:spcPct val="150000"/>
              </a:lnSpc>
              <a:defRPr/>
            </a:pPr>
            <a:r>
              <a:rPr lang="en-US" altLang="zh-CN" dirty="0"/>
              <a:t>2.3 </a:t>
            </a:r>
            <a:r>
              <a:rPr lang="zh-CN" altLang="en-US"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042002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二、计算机数据表示</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pic>
        <p:nvPicPr>
          <p:cNvPr id="16" name="图片 15" descr="计算机学院logo-组合01"/>
          <p:cNvPicPr>
            <a:picLocks noChangeAspect="1"/>
          </p:cNvPicPr>
          <p:nvPr/>
        </p:nvPicPr>
        <p:blipFill>
          <a:blip r:embed="rId6">
            <a:lum bright="70000" contrast="-70000"/>
          </a:blip>
          <a:stretch>
            <a:fillRect/>
          </a:stretch>
        </p:blipFill>
        <p:spPr>
          <a:xfrm>
            <a:off x="758696" y="5998957"/>
            <a:ext cx="1997758" cy="484718"/>
          </a:xfrm>
          <a:prstGeom prst="rect">
            <a:avLst/>
          </a:prstGeom>
        </p:spPr>
      </p:pic>
      <p:sp>
        <p:nvSpPr>
          <p:cNvPr id="17" name="文本框 16"/>
          <p:cNvSpPr txBox="1"/>
          <p:nvPr/>
        </p:nvSpPr>
        <p:spPr>
          <a:xfrm>
            <a:off x="1179822" y="5350003"/>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2" descr="20130702002045_美东行_副本"/>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179822" y="393814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3CF4877-1CD2-41D2-AD25-E0E0CCA8CFFB}"/>
              </a:ext>
            </a:extLst>
          </p:cNvPr>
          <p:cNvPicPr>
            <a:picLocks noChangeAspect="1"/>
          </p:cNvPicPr>
          <p:nvPr/>
        </p:nvPicPr>
        <p:blipFill>
          <a:blip r:embed="rId8"/>
          <a:stretch>
            <a:fillRect/>
          </a:stretch>
        </p:blipFill>
        <p:spPr>
          <a:xfrm>
            <a:off x="-286581" y="1863284"/>
            <a:ext cx="4296880" cy="793906"/>
          </a:xfrm>
          <a:prstGeom prst="rect">
            <a:avLst/>
          </a:prstGeom>
        </p:spPr>
      </p:pic>
      <p:pic>
        <p:nvPicPr>
          <p:cNvPr id="20" name="Picture 14" descr="j033594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55594" y="3938145"/>
            <a:ext cx="13525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172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lnSpc>
                <a:spcPct val="150000"/>
              </a:lnSpc>
            </a:pPr>
            <a:r>
              <a:rPr lang="zh-CN" altLang="en-US" b="1" dirty="0">
                <a:solidFill>
                  <a:srgbClr val="C00000"/>
                </a:solidFill>
              </a:rPr>
              <a:t>计算机数值数据表示的特点</a:t>
            </a:r>
          </a:p>
          <a:p>
            <a:pPr eaLnBrk="1" hangingPunct="1">
              <a:lnSpc>
                <a:spcPct val="150000"/>
              </a:lnSpc>
            </a:pPr>
            <a:r>
              <a:rPr lang="zh-CN" altLang="en-US" dirty="0"/>
              <a:t>进位制数</a:t>
            </a:r>
          </a:p>
          <a:p>
            <a:pPr eaLnBrk="1" hangingPunct="1">
              <a:lnSpc>
                <a:spcPct val="150000"/>
              </a:lnSpc>
            </a:pPr>
            <a:r>
              <a:rPr lang="zh-CN" altLang="en-US" dirty="0"/>
              <a:t>数的定点、浮点表示</a:t>
            </a:r>
          </a:p>
          <a:p>
            <a:pPr eaLnBrk="1" hangingPunct="1">
              <a:lnSpc>
                <a:spcPct val="150000"/>
              </a:lnSpc>
            </a:pPr>
            <a:r>
              <a:rPr lang="zh-CN" altLang="en-US" dirty="0"/>
              <a:t>机器数</a:t>
            </a:r>
          </a:p>
          <a:p>
            <a:endParaRPr lang="zh-CN" altLang="en-US" dirty="0"/>
          </a:p>
        </p:txBody>
      </p:sp>
    </p:spTree>
    <p:extLst>
      <p:ext uri="{BB962C8B-B14F-4D97-AF65-F5344CB8AC3E}">
        <p14:creationId xmlns:p14="http://schemas.microsoft.com/office/powerpoint/2010/main" val="2484966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计算机数据编码需要考虑的因素</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支持的数据类型  </a:t>
            </a:r>
            <a:r>
              <a:rPr lang="en-US" altLang="zh-CN" dirty="0"/>
              <a:t>(</a:t>
            </a:r>
            <a:r>
              <a:rPr lang="zh-CN" altLang="en-US" dirty="0"/>
              <a:t>小数、整数、实数和复数） </a:t>
            </a:r>
          </a:p>
          <a:p>
            <a:pPr eaLnBrk="1" hangingPunct="1">
              <a:lnSpc>
                <a:spcPct val="150000"/>
              </a:lnSpc>
            </a:pPr>
            <a:r>
              <a:rPr lang="zh-CN" altLang="en-US" dirty="0"/>
              <a:t>数值范围</a:t>
            </a:r>
            <a:r>
              <a:rPr lang="en-US" altLang="zh-CN" dirty="0"/>
              <a:t>, </a:t>
            </a:r>
            <a:r>
              <a:rPr lang="zh-CN" altLang="en-US" dirty="0"/>
              <a:t>数值精度 </a:t>
            </a:r>
          </a:p>
          <a:p>
            <a:pPr eaLnBrk="1" hangingPunct="1">
              <a:lnSpc>
                <a:spcPct val="150000"/>
              </a:lnSpc>
            </a:pPr>
            <a:r>
              <a:rPr lang="zh-CN" altLang="en-US" dirty="0"/>
              <a:t>数值存储和处理所需的硬件代价</a:t>
            </a:r>
            <a:endParaRPr lang="en-US" altLang="zh-CN" dirty="0"/>
          </a:p>
          <a:p>
            <a:pPr lvl="1">
              <a:lnSpc>
                <a:spcPct val="150000"/>
              </a:lnSpc>
            </a:pPr>
            <a:r>
              <a:rPr lang="zh-CN" altLang="en-US" dirty="0"/>
              <a:t>少量简单的基本符号表示大量复杂的信息</a:t>
            </a:r>
          </a:p>
          <a:p>
            <a:pPr lvl="1">
              <a:lnSpc>
                <a:spcPct val="150000"/>
              </a:lnSpc>
            </a:pPr>
            <a:r>
              <a:rPr lang="zh-CN" altLang="en-US" dirty="0"/>
              <a:t>状态简单</a:t>
            </a:r>
            <a:r>
              <a:rPr lang="en-US" altLang="zh-CN" dirty="0"/>
              <a:t>,</a:t>
            </a:r>
            <a:r>
              <a:rPr lang="zh-CN" altLang="en-US" dirty="0"/>
              <a:t>电路实现简单</a:t>
            </a:r>
          </a:p>
          <a:p>
            <a:pPr lvl="1">
              <a:lnSpc>
                <a:spcPct val="150000"/>
              </a:lnSpc>
            </a:pPr>
            <a:r>
              <a:rPr lang="zh-CN" altLang="en-US" dirty="0"/>
              <a:t>运算处理方便</a:t>
            </a:r>
            <a:endParaRPr lang="en-US" altLang="zh-CN" dirty="0"/>
          </a:p>
          <a:p>
            <a:pPr>
              <a:lnSpc>
                <a:spcPct val="150000"/>
              </a:lnSpc>
            </a:pPr>
            <a:r>
              <a:rPr lang="zh-CN" altLang="en-US" dirty="0"/>
              <a:t>是否有利于软件移植</a:t>
            </a:r>
            <a:endParaRPr lang="en-US" altLang="zh-CN" dirty="0"/>
          </a:p>
          <a:p>
            <a:pPr lvl="1"/>
            <a:endParaRPr lang="zh-CN" altLang="en-US" dirty="0"/>
          </a:p>
          <a:p>
            <a:pPr eaLnBrk="1" hangingPunct="1"/>
            <a:endParaRPr lang="zh-CN" altLang="en-US" dirty="0"/>
          </a:p>
          <a:p>
            <a:pPr marL="0" indent="0">
              <a:buNone/>
            </a:pP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739" y="3479800"/>
            <a:ext cx="3089021" cy="2705100"/>
          </a:xfrm>
          <a:prstGeom prst="rect">
            <a:avLst/>
          </a:prstGeom>
        </p:spPr>
      </p:pic>
    </p:spTree>
    <p:extLst>
      <p:ext uri="{BB962C8B-B14F-4D97-AF65-F5344CB8AC3E}">
        <p14:creationId xmlns:p14="http://schemas.microsoft.com/office/powerpoint/2010/main" val="153055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Human vs. Computer</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人们日常生活采用</a:t>
            </a:r>
            <a:r>
              <a:rPr lang="en-US" altLang="zh-CN" dirty="0"/>
              <a:t>10</a:t>
            </a:r>
            <a:r>
              <a:rPr lang="zh-CN" altLang="en-US" dirty="0"/>
              <a:t>进制</a:t>
            </a:r>
          </a:p>
          <a:p>
            <a:pPr lvl="1" eaLnBrk="1" hangingPunct="1">
              <a:lnSpc>
                <a:spcPct val="150000"/>
              </a:lnSpc>
            </a:pPr>
            <a:r>
              <a:rPr lang="zh-CN" altLang="en-US" dirty="0"/>
              <a:t>天生</a:t>
            </a:r>
            <a:r>
              <a:rPr lang="en-US" altLang="zh-CN" dirty="0"/>
              <a:t>10</a:t>
            </a:r>
            <a:r>
              <a:rPr lang="zh-CN" altLang="en-US" dirty="0"/>
              <a:t>个手指</a:t>
            </a:r>
          </a:p>
          <a:p>
            <a:pPr eaLnBrk="1" hangingPunct="1">
              <a:lnSpc>
                <a:spcPct val="150000"/>
              </a:lnSpc>
            </a:pPr>
            <a:r>
              <a:rPr lang="zh-CN" altLang="en-US" dirty="0"/>
              <a:t>计算机采用二进制</a:t>
            </a:r>
          </a:p>
          <a:p>
            <a:pPr lvl="1" eaLnBrk="1" hangingPunct="1">
              <a:lnSpc>
                <a:spcPct val="150000"/>
              </a:lnSpc>
            </a:pPr>
            <a:r>
              <a:rPr lang="zh-CN" altLang="en-US" dirty="0"/>
              <a:t>计算机采用电子开关</a:t>
            </a:r>
          </a:p>
          <a:p>
            <a:pPr lvl="1" eaLnBrk="1" hangingPunct="1">
              <a:lnSpc>
                <a:spcPct val="150000"/>
              </a:lnSpc>
            </a:pPr>
            <a:r>
              <a:rPr lang="zh-CN" altLang="en-US" dirty="0"/>
              <a:t>开关仅仅包括两个状态 </a:t>
            </a:r>
            <a:r>
              <a:rPr lang="en-US" altLang="zh-CN" sz="2200" dirty="0"/>
              <a:t>ON OFF</a:t>
            </a:r>
          </a:p>
          <a:p>
            <a:endParaRPr lang="zh-CN" altLang="en-US" dirty="0"/>
          </a:p>
        </p:txBody>
      </p:sp>
      <p:pic>
        <p:nvPicPr>
          <p:cNvPr id="5" name="Picture 4" descr="j03155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4630" y="4015189"/>
            <a:ext cx="2972970" cy="211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j01963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4488" y="1153270"/>
            <a:ext cx="1849968" cy="225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212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down)">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a:t>
            </a:r>
            <a:r>
              <a:rPr lang="zh-CN" altLang="zh-CN" dirty="0"/>
              <a:t>进制编码特点</a:t>
            </a:r>
            <a:endParaRPr lang="zh-CN" altLang="en-US" dirty="0"/>
          </a:p>
        </p:txBody>
      </p:sp>
      <p:sp>
        <p:nvSpPr>
          <p:cNvPr id="3" name="内容占位符 2"/>
          <p:cNvSpPr>
            <a:spLocks noGrp="1"/>
          </p:cNvSpPr>
          <p:nvPr>
            <p:ph idx="1"/>
          </p:nvPr>
        </p:nvSpPr>
        <p:spPr/>
        <p:txBody>
          <a:bodyPr/>
          <a:lstStyle/>
          <a:p>
            <a:pPr>
              <a:lnSpc>
                <a:spcPct val="130000"/>
              </a:lnSpc>
            </a:pPr>
            <a:r>
              <a:rPr lang="zh-CN" altLang="en-US" dirty="0"/>
              <a:t>十进制</a:t>
            </a:r>
            <a:endParaRPr lang="en-US" altLang="zh-CN" dirty="0"/>
          </a:p>
          <a:p>
            <a:pPr lvl="1">
              <a:lnSpc>
                <a:spcPct val="130000"/>
              </a:lnSpc>
            </a:pPr>
            <a:r>
              <a:rPr lang="en-US" altLang="zh-CN" dirty="0"/>
              <a:t>0123456789</a:t>
            </a:r>
            <a:r>
              <a:rPr lang="zh-CN" altLang="en-US" dirty="0"/>
              <a:t>共</a:t>
            </a:r>
            <a:r>
              <a:rPr lang="en-US" altLang="zh-CN" dirty="0"/>
              <a:t>10</a:t>
            </a:r>
            <a:r>
              <a:rPr lang="zh-CN" altLang="en-US" dirty="0"/>
              <a:t>种状态，状态过多</a:t>
            </a:r>
            <a:endParaRPr lang="en-US" altLang="zh-CN" dirty="0"/>
          </a:p>
          <a:p>
            <a:pPr lvl="1">
              <a:lnSpc>
                <a:spcPct val="130000"/>
              </a:lnSpc>
            </a:pPr>
            <a:r>
              <a:rPr lang="zh-CN" altLang="en-US" dirty="0"/>
              <a:t>运算组合状态过多</a:t>
            </a:r>
            <a:endParaRPr lang="zh-CN" altLang="en-US" sz="650" dirty="0"/>
          </a:p>
          <a:p>
            <a:pPr lvl="2">
              <a:lnSpc>
                <a:spcPct val="130000"/>
              </a:lnSpc>
            </a:pPr>
            <a:r>
              <a:rPr lang="en-US" altLang="zh-CN" dirty="0"/>
              <a:t>10</a:t>
            </a:r>
            <a:r>
              <a:rPr lang="zh-CN" altLang="en-US" dirty="0"/>
              <a:t>进制加法组合数</a:t>
            </a:r>
            <a:r>
              <a:rPr lang="en-US" altLang="zh-CN" dirty="0"/>
              <a:t>=C</a:t>
            </a:r>
            <a:r>
              <a:rPr lang="en-US" altLang="zh-CN" baseline="-25000" dirty="0"/>
              <a:t>10</a:t>
            </a:r>
            <a:r>
              <a:rPr lang="en-US" altLang="zh-CN" baseline="30000" dirty="0"/>
              <a:t>2 </a:t>
            </a:r>
            <a:r>
              <a:rPr lang="en-US" altLang="zh-CN" dirty="0"/>
              <a:t>+10 = </a:t>
            </a:r>
            <a:r>
              <a:rPr lang="en-US" altLang="zh-CN" dirty="0">
                <a:solidFill>
                  <a:srgbClr val="0000FF"/>
                </a:solidFill>
              </a:rPr>
              <a:t>55      </a:t>
            </a:r>
            <a:r>
              <a:rPr lang="en-US" altLang="zh-CN" dirty="0"/>
              <a:t>8</a:t>
            </a:r>
            <a:r>
              <a:rPr lang="zh-CN" altLang="en-US" dirty="0"/>
              <a:t>进制  </a:t>
            </a:r>
            <a:r>
              <a:rPr lang="en-US" altLang="zh-CN" dirty="0">
                <a:solidFill>
                  <a:srgbClr val="0000FF"/>
                </a:solidFill>
              </a:rPr>
              <a:t>36</a:t>
            </a:r>
            <a:r>
              <a:rPr lang="en-US" altLang="zh-CN" dirty="0"/>
              <a:t> </a:t>
            </a:r>
            <a:r>
              <a:rPr lang="zh-CN" altLang="en-US" dirty="0"/>
              <a:t>种     </a:t>
            </a:r>
            <a:r>
              <a:rPr lang="en-US" altLang="zh-CN" dirty="0"/>
              <a:t>2</a:t>
            </a:r>
            <a:r>
              <a:rPr lang="zh-CN" altLang="en-US" dirty="0"/>
              <a:t>进制 </a:t>
            </a:r>
            <a:r>
              <a:rPr lang="en-US" altLang="zh-CN" dirty="0">
                <a:solidFill>
                  <a:srgbClr val="0000FF"/>
                </a:solidFill>
              </a:rPr>
              <a:t>3</a:t>
            </a:r>
            <a:r>
              <a:rPr lang="en-US" altLang="zh-CN" dirty="0"/>
              <a:t>  </a:t>
            </a:r>
            <a:r>
              <a:rPr lang="zh-CN" altLang="en-US" dirty="0"/>
              <a:t>种</a:t>
            </a:r>
            <a:endParaRPr lang="en-US" altLang="zh-CN" dirty="0"/>
          </a:p>
          <a:p>
            <a:pPr>
              <a:lnSpc>
                <a:spcPct val="130000"/>
              </a:lnSpc>
            </a:pPr>
            <a:r>
              <a:rPr lang="zh-CN" altLang="en-US" dirty="0"/>
              <a:t>二进制</a:t>
            </a:r>
            <a:endParaRPr lang="en-US" altLang="zh-CN" dirty="0"/>
          </a:p>
          <a:p>
            <a:pPr lvl="1">
              <a:lnSpc>
                <a:spcPct val="130000"/>
              </a:lnSpc>
            </a:pPr>
            <a:r>
              <a:rPr lang="zh-CN" altLang="en-US" dirty="0">
                <a:latin typeface="华文新魏" panose="02010800040101010101" pitchFamily="2" charset="-122"/>
              </a:rPr>
              <a:t>符号数最少，</a:t>
            </a:r>
            <a:r>
              <a:rPr lang="zh-CN" altLang="en-US" sz="2200" dirty="0">
                <a:latin typeface="宋体" panose="02010600030101010101" pitchFamily="2" charset="-122"/>
              </a:rPr>
              <a:t>“</a:t>
            </a:r>
            <a:r>
              <a:rPr lang="en-US" altLang="zh-CN" sz="2200" dirty="0">
                <a:latin typeface="华文新魏" panose="02010800040101010101" pitchFamily="2" charset="-122"/>
              </a:rPr>
              <a:t>0</a:t>
            </a:r>
            <a:r>
              <a:rPr lang="zh-CN" altLang="en-US" sz="2200" dirty="0">
                <a:latin typeface="华文新魏" panose="02010800040101010101" pitchFamily="2" charset="-122"/>
              </a:rPr>
              <a:t>、</a:t>
            </a:r>
            <a:r>
              <a:rPr lang="en-US" altLang="zh-CN" sz="2200" dirty="0">
                <a:latin typeface="华文新魏" panose="02010800040101010101" pitchFamily="2" charset="-122"/>
              </a:rPr>
              <a:t>1</a:t>
            </a:r>
            <a:r>
              <a:rPr lang="en-US" altLang="zh-CN" sz="2200" dirty="0">
                <a:latin typeface="宋体" panose="02010600030101010101" pitchFamily="2" charset="-122"/>
              </a:rPr>
              <a:t>”</a:t>
            </a:r>
            <a:r>
              <a:rPr lang="en-US" altLang="zh-CN" sz="2200" dirty="0">
                <a:latin typeface="华文新魏" panose="02010800040101010101" pitchFamily="2" charset="-122"/>
              </a:rPr>
              <a:t> </a:t>
            </a:r>
            <a:r>
              <a:rPr lang="zh-CN" altLang="en-US" sz="2200" dirty="0">
                <a:latin typeface="华文新魏" panose="02010800040101010101" pitchFamily="2" charset="-122"/>
              </a:rPr>
              <a:t>物理上容易实现，</a:t>
            </a:r>
          </a:p>
          <a:p>
            <a:pPr lvl="1" eaLnBrk="1" hangingPunct="1">
              <a:lnSpc>
                <a:spcPct val="130000"/>
              </a:lnSpc>
            </a:pPr>
            <a:r>
              <a:rPr lang="zh-CN" altLang="en-US" sz="2200" dirty="0">
                <a:latin typeface="华文新魏" panose="02010800040101010101" pitchFamily="2" charset="-122"/>
              </a:rPr>
              <a:t>可以表示任何对象</a:t>
            </a:r>
            <a:r>
              <a:rPr lang="en-US" altLang="zh-CN" sz="2200" dirty="0">
                <a:latin typeface="华文新魏" panose="02010800040101010101" pitchFamily="2" charset="-122"/>
                <a:sym typeface="Wingdings" panose="05000000000000000000" pitchFamily="2" charset="2"/>
              </a:rPr>
              <a:t>(</a:t>
            </a:r>
            <a:r>
              <a:rPr lang="zh-CN" altLang="en-US" sz="2200" dirty="0">
                <a:latin typeface="华文新魏" panose="02010800040101010101" pitchFamily="2" charset="-122"/>
                <a:sym typeface="Wingdings" panose="05000000000000000000" pitchFamily="2" charset="2"/>
              </a:rPr>
              <a:t>字符，数值，逻辑值</a:t>
            </a:r>
            <a:r>
              <a:rPr lang="en-US" altLang="zh-CN" sz="2200" dirty="0">
                <a:latin typeface="华文新魏" panose="02010800040101010101" pitchFamily="2" charset="-122"/>
                <a:sym typeface="Wingdings" panose="05000000000000000000" pitchFamily="2" charset="2"/>
              </a:rPr>
              <a:t>)</a:t>
            </a:r>
          </a:p>
          <a:p>
            <a:pPr lvl="1" eaLnBrk="1" hangingPunct="1">
              <a:lnSpc>
                <a:spcPct val="130000"/>
              </a:lnSpc>
            </a:pPr>
            <a:r>
              <a:rPr lang="zh-CN" altLang="en-US" sz="2200" dirty="0">
                <a:latin typeface="华文新魏" panose="02010800040101010101" pitchFamily="2" charset="-122"/>
              </a:rPr>
              <a:t>运算规则简单</a:t>
            </a:r>
          </a:p>
          <a:p>
            <a:pPr lvl="2" eaLnBrk="1" hangingPunct="1">
              <a:lnSpc>
                <a:spcPct val="130000"/>
              </a:lnSpc>
            </a:pP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0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1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     0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a:t>
            </a:r>
          </a:p>
          <a:p>
            <a:pPr lvl="2" eaLnBrk="1" hangingPunct="1">
              <a:lnSpc>
                <a:spcPct val="130000"/>
              </a:lnSpc>
            </a:pPr>
            <a:r>
              <a:rPr lang="zh-CN" altLang="en-US" sz="2200" dirty="0">
                <a:latin typeface="华文新魏" panose="02010800040101010101" pitchFamily="2" charset="-122"/>
              </a:rPr>
              <a:t>仅仅三种运算规则，一个异或门即可完成该运算</a:t>
            </a:r>
            <a:endParaRPr lang="zh-CN" altLang="en-US" dirty="0">
              <a:latin typeface="华文新魏" panose="02010800040101010101" pitchFamily="2" charset="-122"/>
            </a:endParaRPr>
          </a:p>
          <a:p>
            <a:endParaRPr lang="zh-CN" altLang="en-US" sz="1400" dirty="0">
              <a:solidFill>
                <a:schemeClr val="accent2"/>
              </a:solidFill>
            </a:endParaRPr>
          </a:p>
          <a:p>
            <a:pPr lvl="1"/>
            <a:endParaRPr lang="en-US" altLang="zh-CN" dirty="0"/>
          </a:p>
          <a:p>
            <a:pPr lvl="1"/>
            <a:endParaRPr lang="en-US" altLang="zh-CN" dirty="0"/>
          </a:p>
          <a:p>
            <a:endParaRPr lang="en-US" altLang="zh-CN" dirty="0"/>
          </a:p>
          <a:p>
            <a:endParaRPr lang="en-US" altLang="zh-CN" sz="1050" dirty="0"/>
          </a:p>
          <a:p>
            <a:endParaRPr lang="zh-CN" altLang="en-US" dirty="0"/>
          </a:p>
          <a:p>
            <a:endParaRPr lang="zh-CN" altLang="en-US" dirty="0"/>
          </a:p>
        </p:txBody>
      </p:sp>
    </p:spTree>
    <p:extLst>
      <p:ext uri="{BB962C8B-B14F-4D97-AF65-F5344CB8AC3E}">
        <p14:creationId xmlns:p14="http://schemas.microsoft.com/office/powerpoint/2010/main" val="2896274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43A15-BFFE-4C50-BEF0-ED092D1C2600}"/>
              </a:ext>
            </a:extLst>
          </p:cNvPr>
          <p:cNvSpPr>
            <a:spLocks noGrp="1"/>
          </p:cNvSpPr>
          <p:nvPr>
            <p:ph type="title"/>
          </p:nvPr>
        </p:nvSpPr>
        <p:spPr/>
        <p:txBody>
          <a:bodyPr/>
          <a:lstStyle/>
          <a:p>
            <a:r>
              <a:rPr lang="zh-CN" altLang="zh-CN" dirty="0">
                <a:latin typeface="宋体" panose="02010600030101010101" pitchFamily="2" charset="-122"/>
              </a:rPr>
              <a:t>进制表示</a:t>
            </a:r>
            <a:endParaRPr lang="zh-CN" altLang="en-US" dirty="0"/>
          </a:p>
        </p:txBody>
      </p:sp>
      <p:sp>
        <p:nvSpPr>
          <p:cNvPr id="3" name="内容占位符 2">
            <a:extLst>
              <a:ext uri="{FF2B5EF4-FFF2-40B4-BE49-F238E27FC236}">
                <a16:creationId xmlns:a16="http://schemas.microsoft.com/office/drawing/2014/main" id="{2D48BB64-D60E-4A59-8BE6-42190AF6410E}"/>
              </a:ext>
            </a:extLst>
          </p:cNvPr>
          <p:cNvSpPr>
            <a:spLocks noGrp="1"/>
          </p:cNvSpPr>
          <p:nvPr>
            <p:ph idx="1"/>
          </p:nvPr>
        </p:nvSpPr>
        <p:spPr>
          <a:xfrm>
            <a:off x="1045487" y="2460472"/>
            <a:ext cx="10233055" cy="1703680"/>
          </a:xfrm>
          <a:solidFill>
            <a:schemeClr val="accent1">
              <a:lumMod val="20000"/>
              <a:lumOff val="80000"/>
            </a:schemeClr>
          </a:solidFill>
        </p:spPr>
        <p:txBody>
          <a:bodyPr anchor="ctr" anchorCtr="0"/>
          <a:lstStyle/>
          <a:p>
            <a:pPr marL="457200" lvl="1" indent="0">
              <a:buNone/>
            </a:pPr>
            <a:r>
              <a:rPr lang="en-US" altLang="zh-CN" sz="1800" dirty="0">
                <a:solidFill>
                  <a:schemeClr val="bg2">
                    <a:lumMod val="50000"/>
                  </a:schemeClr>
                </a:solidFill>
              </a:rPr>
              <a:t>N  </a:t>
            </a:r>
            <a:r>
              <a:rPr lang="zh-CN" altLang="en-US" sz="1800" dirty="0">
                <a:solidFill>
                  <a:schemeClr val="bg2">
                    <a:lumMod val="50000"/>
                  </a:schemeClr>
                </a:solidFill>
              </a:rPr>
              <a:t>代表一个数值                        </a:t>
            </a:r>
            <a:r>
              <a:rPr lang="en-US" altLang="zh-CN" sz="1800" dirty="0">
                <a:solidFill>
                  <a:schemeClr val="bg2">
                    <a:lumMod val="50000"/>
                  </a:schemeClr>
                </a:solidFill>
              </a:rPr>
              <a:t>r </a:t>
            </a:r>
            <a:r>
              <a:rPr lang="zh-CN" altLang="en-US" sz="1800" dirty="0">
                <a:solidFill>
                  <a:schemeClr val="bg2">
                    <a:lumMod val="50000"/>
                  </a:schemeClr>
                </a:solidFill>
              </a:rPr>
              <a:t>是这个数制的基</a:t>
            </a:r>
            <a:r>
              <a:rPr lang="en-US" altLang="zh-CN" sz="1800" dirty="0">
                <a:solidFill>
                  <a:schemeClr val="bg2">
                    <a:lumMod val="50000"/>
                  </a:schemeClr>
                </a:solidFill>
              </a:rPr>
              <a:t>(Radix)</a:t>
            </a:r>
          </a:p>
          <a:p>
            <a:pPr marL="457200" lvl="1" indent="0">
              <a:buNone/>
            </a:pPr>
            <a:r>
              <a:rPr lang="en-US" altLang="zh-CN" sz="18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表示这些符号排列的位号       </a:t>
            </a: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的位上的一个符号</a:t>
            </a:r>
          </a:p>
          <a:p>
            <a:pPr marL="457200" lvl="1" indent="0">
              <a:buNone/>
            </a:pP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 </a:t>
            </a:r>
            <a:r>
              <a:rPr lang="en-US" altLang="zh-CN" sz="1800" dirty="0">
                <a:solidFill>
                  <a:schemeClr val="bg2">
                    <a:lumMod val="50000"/>
                  </a:schemeClr>
                </a:solidFill>
              </a:rPr>
              <a:t>1 </a:t>
            </a:r>
            <a:r>
              <a:rPr lang="zh-CN" altLang="en-US" sz="1800" dirty="0">
                <a:solidFill>
                  <a:schemeClr val="bg2">
                    <a:lumMod val="50000"/>
                  </a:schemeClr>
                </a:solidFill>
              </a:rPr>
              <a:t>代表的值   </a:t>
            </a:r>
          </a:p>
          <a:p>
            <a:pPr marL="457200" lvl="1" indent="0">
              <a:buNone/>
            </a:pP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a:t>
            </a: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baseline="50000" dirty="0">
                <a:solidFill>
                  <a:schemeClr val="bg2">
                    <a:lumMod val="50000"/>
                  </a:schemeClr>
                </a:solidFill>
              </a:rPr>
              <a:t> </a:t>
            </a:r>
            <a:r>
              <a:rPr lang="zh-CN" altLang="en-US" sz="1800" dirty="0">
                <a:solidFill>
                  <a:schemeClr val="bg2">
                    <a:lumMod val="50000"/>
                  </a:schemeClr>
                </a:solidFill>
              </a:rPr>
              <a:t>是第</a:t>
            </a:r>
            <a:r>
              <a:rPr lang="en-US" altLang="zh-CN" sz="1800" dirty="0" err="1">
                <a:solidFill>
                  <a:schemeClr val="bg2">
                    <a:lumMod val="50000"/>
                  </a:schemeClr>
                </a:solidFill>
              </a:rPr>
              <a:t>i</a:t>
            </a:r>
            <a:r>
              <a:rPr lang="zh-CN" altLang="en-US" sz="1800" dirty="0">
                <a:solidFill>
                  <a:schemeClr val="bg2">
                    <a:lumMod val="50000"/>
                  </a:schemeClr>
                </a:solidFill>
              </a:rPr>
              <a:t>位的所代表的实际值 ， 表示</a:t>
            </a:r>
            <a:r>
              <a:rPr lang="en-US" altLang="zh-CN" sz="1800" dirty="0">
                <a:solidFill>
                  <a:schemeClr val="bg2">
                    <a:lumMod val="50000"/>
                  </a:schemeClr>
                </a:solidFill>
              </a:rPr>
              <a:t>m+k+1</a:t>
            </a:r>
            <a:r>
              <a:rPr lang="zh-CN" altLang="en-US" sz="1800" dirty="0">
                <a:solidFill>
                  <a:schemeClr val="bg2">
                    <a:lumMod val="50000"/>
                  </a:schemeClr>
                </a:solidFill>
              </a:rPr>
              <a:t>位的值求累加和</a:t>
            </a:r>
            <a:endParaRPr lang="en-US" altLang="zh-CN" sz="1800" dirty="0">
              <a:solidFill>
                <a:schemeClr val="bg2">
                  <a:lumMod val="50000"/>
                </a:schemeClr>
              </a:solidFill>
            </a:endParaRPr>
          </a:p>
        </p:txBody>
      </p:sp>
      <p:pic>
        <p:nvPicPr>
          <p:cNvPr id="4" name="图片 3">
            <a:extLst>
              <a:ext uri="{FF2B5EF4-FFF2-40B4-BE49-F238E27FC236}">
                <a16:creationId xmlns:a16="http://schemas.microsoft.com/office/drawing/2014/main" id="{3D1AAF57-0A49-47A7-8EC3-5BBF40196649}"/>
              </a:ext>
            </a:extLst>
          </p:cNvPr>
          <p:cNvPicPr>
            <a:picLocks noChangeAspect="1"/>
          </p:cNvPicPr>
          <p:nvPr/>
        </p:nvPicPr>
        <p:blipFill>
          <a:blip r:embed="rId2"/>
          <a:stretch>
            <a:fillRect/>
          </a:stretch>
        </p:blipFill>
        <p:spPr>
          <a:xfrm>
            <a:off x="4876704" y="928837"/>
            <a:ext cx="2853166" cy="1403622"/>
          </a:xfrm>
          <a:prstGeom prst="rect">
            <a:avLst/>
          </a:prstGeom>
        </p:spPr>
      </p:pic>
      <p:sp>
        <p:nvSpPr>
          <p:cNvPr id="5" name="内容占位符 2">
            <a:extLst>
              <a:ext uri="{FF2B5EF4-FFF2-40B4-BE49-F238E27FC236}">
                <a16:creationId xmlns:a16="http://schemas.microsoft.com/office/drawing/2014/main" id="{7742AF58-D4EE-423D-979A-4B28A5FF99A6}"/>
              </a:ext>
            </a:extLst>
          </p:cNvPr>
          <p:cNvSpPr txBox="1">
            <a:spLocks/>
          </p:cNvSpPr>
          <p:nvPr/>
        </p:nvSpPr>
        <p:spPr>
          <a:xfrm>
            <a:off x="913458" y="4352766"/>
            <a:ext cx="10515600" cy="188293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Forte" panose="03060902040502070203" pitchFamily="66" charset="0"/>
              </a:rPr>
              <a:t>(10456)</a:t>
            </a:r>
            <a:r>
              <a:rPr lang="en-US" altLang="zh-CN" baseline="-25000" dirty="0">
                <a:latin typeface="Forte" panose="03060902040502070203" pitchFamily="66" charset="0"/>
              </a:rPr>
              <a:t>10 </a:t>
            </a:r>
            <a:r>
              <a:rPr lang="zh-CN" altLang="en-US" dirty="0">
                <a:latin typeface="Forte" panose="03060902040502070203" pitchFamily="66" charset="0"/>
              </a:rPr>
              <a:t>＝ </a:t>
            </a:r>
            <a:r>
              <a:rPr lang="en-US" altLang="zh-CN" dirty="0">
                <a:latin typeface="Forte" panose="03060902040502070203" pitchFamily="66" charset="0"/>
              </a:rPr>
              <a:t>1×10</a:t>
            </a:r>
            <a:r>
              <a:rPr lang="en-US" altLang="zh-CN" baseline="50000" dirty="0">
                <a:latin typeface="Forte" panose="03060902040502070203" pitchFamily="66" charset="0"/>
              </a:rPr>
              <a:t>4</a:t>
            </a:r>
            <a:r>
              <a:rPr lang="zh-CN" altLang="en-US" dirty="0">
                <a:latin typeface="Forte" panose="03060902040502070203" pitchFamily="66" charset="0"/>
              </a:rPr>
              <a:t>＋</a:t>
            </a:r>
            <a:r>
              <a:rPr lang="en-US" altLang="zh-CN" dirty="0">
                <a:latin typeface="Forte" panose="03060902040502070203" pitchFamily="66" charset="0"/>
              </a:rPr>
              <a:t>0×10</a:t>
            </a:r>
            <a:r>
              <a:rPr lang="en-US" altLang="zh-CN" baseline="50000" dirty="0">
                <a:latin typeface="Forte" panose="03060902040502070203" pitchFamily="66" charset="0"/>
              </a:rPr>
              <a:t>3 </a:t>
            </a:r>
            <a:r>
              <a:rPr lang="zh-CN" altLang="en-US" dirty="0">
                <a:latin typeface="Forte" panose="03060902040502070203" pitchFamily="66" charset="0"/>
              </a:rPr>
              <a:t>＋</a:t>
            </a:r>
            <a:r>
              <a:rPr lang="en-US" altLang="zh-CN" dirty="0">
                <a:latin typeface="Forte" panose="03060902040502070203" pitchFamily="66" charset="0"/>
              </a:rPr>
              <a:t>4×10</a:t>
            </a:r>
            <a:r>
              <a:rPr lang="en-US" altLang="zh-CN" baseline="50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5×10</a:t>
            </a:r>
            <a:r>
              <a:rPr lang="en-US" altLang="zh-CN" baseline="50000" dirty="0">
                <a:latin typeface="Forte" panose="03060902040502070203" pitchFamily="66" charset="0"/>
              </a:rPr>
              <a:t>1</a:t>
            </a:r>
            <a:r>
              <a:rPr lang="zh-CN" altLang="en-US" dirty="0">
                <a:latin typeface="Forte" panose="03060902040502070203" pitchFamily="66" charset="0"/>
              </a:rPr>
              <a:t>＋</a:t>
            </a:r>
            <a:r>
              <a:rPr lang="en-US" altLang="zh-CN" dirty="0">
                <a:latin typeface="Forte" panose="03060902040502070203" pitchFamily="66" charset="0"/>
              </a:rPr>
              <a:t>6×10</a:t>
            </a:r>
            <a:r>
              <a:rPr lang="en-US" altLang="zh-CN" baseline="50000" dirty="0">
                <a:latin typeface="Forte" panose="03060902040502070203" pitchFamily="66" charset="0"/>
              </a:rPr>
              <a:t>0</a:t>
            </a:r>
          </a:p>
          <a:p>
            <a:r>
              <a:rPr lang="en-US" altLang="zh-CN" dirty="0">
                <a:solidFill>
                  <a:schemeClr val="accent1">
                    <a:lumMod val="75000"/>
                  </a:schemeClr>
                </a:solidFill>
                <a:latin typeface="Forte" panose="03060902040502070203" pitchFamily="66" charset="0"/>
              </a:rPr>
              <a:t>(0xF96)</a:t>
            </a:r>
            <a:r>
              <a:rPr lang="en-US" altLang="zh-CN" baseline="-25000" dirty="0">
                <a:solidFill>
                  <a:schemeClr val="accent1">
                    <a:lumMod val="75000"/>
                  </a:schemeClr>
                </a:solidFill>
                <a:latin typeface="Forte" panose="03060902040502070203" pitchFamily="66" charset="0"/>
              </a:rPr>
              <a:t>16 </a:t>
            </a:r>
            <a:r>
              <a:rPr lang="zh-CN" altLang="en-US" dirty="0">
                <a:solidFill>
                  <a:schemeClr val="accent1">
                    <a:lumMod val="75000"/>
                  </a:schemeClr>
                </a:solidFill>
                <a:latin typeface="Forte" panose="03060902040502070203" pitchFamily="66" charset="0"/>
              </a:rPr>
              <a:t>＝ </a:t>
            </a:r>
            <a:r>
              <a:rPr lang="en-US" altLang="zh-CN" dirty="0">
                <a:solidFill>
                  <a:schemeClr val="accent1">
                    <a:lumMod val="75000"/>
                  </a:schemeClr>
                </a:solidFill>
                <a:latin typeface="Forte" panose="03060902040502070203" pitchFamily="66" charset="0"/>
              </a:rPr>
              <a:t>F×16</a:t>
            </a:r>
            <a:r>
              <a:rPr lang="en-US" altLang="zh-CN" baseline="50000" dirty="0">
                <a:solidFill>
                  <a:schemeClr val="accent1">
                    <a:lumMod val="75000"/>
                  </a:schemeClr>
                </a:solidFill>
                <a:latin typeface="Forte" panose="03060902040502070203" pitchFamily="66" charset="0"/>
              </a:rPr>
              <a:t>2</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9×16</a:t>
            </a:r>
            <a:r>
              <a:rPr lang="en-US" altLang="zh-CN" baseline="50000" dirty="0">
                <a:solidFill>
                  <a:schemeClr val="accent1">
                    <a:lumMod val="75000"/>
                  </a:schemeClr>
                </a:solidFill>
                <a:latin typeface="Forte" panose="03060902040502070203" pitchFamily="66" charset="0"/>
              </a:rPr>
              <a:t>1 </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6×10</a:t>
            </a:r>
            <a:r>
              <a:rPr lang="en-US" altLang="zh-CN" baseline="50000" dirty="0">
                <a:solidFill>
                  <a:schemeClr val="accent1">
                    <a:lumMod val="75000"/>
                  </a:schemeClr>
                </a:solidFill>
                <a:latin typeface="Forte" panose="03060902040502070203" pitchFamily="66" charset="0"/>
              </a:rPr>
              <a:t>0</a:t>
            </a:r>
          </a:p>
          <a:p>
            <a:r>
              <a:rPr lang="en-US" altLang="zh-CN" dirty="0">
                <a:latin typeface="Forte" panose="03060902040502070203" pitchFamily="66" charset="0"/>
              </a:rPr>
              <a:t>(</a:t>
            </a:r>
            <a:r>
              <a:rPr lang="en-US" altLang="zh-CN" dirty="0">
                <a:solidFill>
                  <a:schemeClr val="accent2"/>
                </a:solidFill>
                <a:latin typeface="Forte" panose="03060902040502070203" pitchFamily="66" charset="0"/>
              </a:rPr>
              <a:t>1001</a:t>
            </a:r>
            <a:r>
              <a:rPr lang="en-US" altLang="zh-CN" dirty="0">
                <a:latin typeface="Forte" panose="03060902040502070203" pitchFamily="66" charset="0"/>
              </a:rPr>
              <a:t>0001)</a:t>
            </a:r>
            <a:r>
              <a:rPr lang="en-US" altLang="zh-CN" baseline="-25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7</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6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5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4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3</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2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1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0</a:t>
            </a:r>
          </a:p>
        </p:txBody>
      </p:sp>
    </p:spTree>
    <p:extLst>
      <p:ext uri="{BB962C8B-B14F-4D97-AF65-F5344CB8AC3E}">
        <p14:creationId xmlns:p14="http://schemas.microsoft.com/office/powerpoint/2010/main" val="235725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进制转换</a:t>
            </a:r>
          </a:p>
        </p:txBody>
      </p:sp>
      <p:sp>
        <p:nvSpPr>
          <p:cNvPr id="3" name="内容占位符 2"/>
          <p:cNvSpPr>
            <a:spLocks noGrp="1"/>
          </p:cNvSpPr>
          <p:nvPr>
            <p:ph idx="1"/>
          </p:nvPr>
        </p:nvSpPr>
        <p:spPr/>
        <p:txBody>
          <a:bodyPr/>
          <a:lstStyle/>
          <a:p>
            <a:pPr eaLnBrk="1" hangingPunct="1"/>
            <a:r>
              <a:rPr lang="zh-CN" altLang="en-US" dirty="0"/>
              <a:t>二进制数转八进制</a:t>
            </a:r>
          </a:p>
          <a:p>
            <a:pPr eaLnBrk="1" hangingPunct="1"/>
            <a:r>
              <a:rPr lang="zh-CN" altLang="en-US" dirty="0"/>
              <a:t>二进制数转十六进制</a:t>
            </a:r>
          </a:p>
          <a:p>
            <a:pPr eaLnBrk="1" hangingPunct="1"/>
            <a:r>
              <a:rPr lang="zh-CN" altLang="en-US" dirty="0"/>
              <a:t>二进制数转十进制</a:t>
            </a:r>
          </a:p>
          <a:p>
            <a:pPr eaLnBrk="1" hangingPunct="1"/>
            <a:r>
              <a:rPr lang="zh-CN" altLang="en-US" dirty="0"/>
              <a:t>十进制数转二进制</a:t>
            </a:r>
          </a:p>
          <a:p>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164" y="3019646"/>
            <a:ext cx="5044649" cy="3247699"/>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13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二到八或十六进制转换</a:t>
            </a:r>
          </a:p>
        </p:txBody>
      </p:sp>
      <p:sp>
        <p:nvSpPr>
          <p:cNvPr id="3" name="内容占位符 2"/>
          <p:cNvSpPr>
            <a:spLocks noGrp="1"/>
          </p:cNvSpPr>
          <p:nvPr>
            <p:ph idx="1"/>
          </p:nvPr>
        </p:nvSpPr>
        <p:spPr/>
        <p:txBody>
          <a:bodyPr/>
          <a:lstStyle/>
          <a:p>
            <a:pPr eaLnBrk="1" hangingPunct="1">
              <a:lnSpc>
                <a:spcPct val="150000"/>
              </a:lnSpc>
            </a:pPr>
            <a:r>
              <a:rPr lang="zh-CN" altLang="en-US" dirty="0">
                <a:latin typeface="华文新魏" panose="02010800040101010101" pitchFamily="2" charset="-122"/>
              </a:rPr>
              <a:t>二进制转到八进制</a:t>
            </a:r>
            <a:r>
              <a:rPr lang="zh-CN" altLang="en-US" sz="2100" dirty="0">
                <a:solidFill>
                  <a:srgbClr val="FF0000"/>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dirty="0">
                <a:solidFill>
                  <a:schemeClr val="accent2"/>
                </a:solidFill>
                <a:latin typeface="华文新魏" panose="02010800040101010101" pitchFamily="2" charset="-122"/>
              </a:rPr>
              <a:t>三位一分组</a:t>
            </a:r>
          </a:p>
          <a:p>
            <a:pPr marL="819150" lvl="1" indent="-296863">
              <a:lnSpc>
                <a:spcPct val="150000"/>
              </a:lnSpc>
              <a:buNone/>
            </a:pP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 </a:t>
            </a:r>
            <a:r>
              <a:rPr lang="en-US" altLang="zh-CN" dirty="0"/>
              <a:t>)</a:t>
            </a:r>
            <a:r>
              <a:rPr lang="en-US" altLang="zh-CN" baseline="-25000" dirty="0"/>
              <a:t>2</a:t>
            </a:r>
          </a:p>
          <a:p>
            <a:pPr marL="819150" lvl="1" indent="-296863">
              <a:lnSpc>
                <a:spcPct val="150000"/>
              </a:lnSpc>
              <a:buNone/>
            </a:pPr>
            <a:r>
              <a:rPr lang="en-US" altLang="zh-CN" dirty="0">
                <a:solidFill>
                  <a:srgbClr val="00FF00"/>
                </a:solidFill>
              </a:rPr>
              <a:t>  </a:t>
            </a: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a:t>
            </a:r>
            <a:r>
              <a:rPr lang="en-US" altLang="zh-CN" dirty="0">
                <a:solidFill>
                  <a:srgbClr val="0E706E"/>
                </a:solidFill>
              </a:rPr>
              <a:t>0</a:t>
            </a:r>
            <a:r>
              <a:rPr lang="en-US" altLang="zh-CN" dirty="0"/>
              <a:t>)</a:t>
            </a:r>
            <a:r>
              <a:rPr lang="en-US" altLang="zh-CN" baseline="-25000" dirty="0"/>
              <a:t>2</a:t>
            </a:r>
            <a:r>
              <a:rPr lang="en-US" altLang="zh-CN" dirty="0"/>
              <a:t> = ( 234 . 2 )</a:t>
            </a:r>
            <a:r>
              <a:rPr lang="en-US" altLang="zh-CN" baseline="-25000" dirty="0"/>
              <a:t>8</a:t>
            </a:r>
            <a:r>
              <a:rPr lang="en-US" altLang="zh-CN" dirty="0">
                <a:solidFill>
                  <a:srgbClr val="00FF00"/>
                </a:solidFill>
              </a:rPr>
              <a:t>                     </a:t>
            </a:r>
            <a:r>
              <a:rPr lang="en-US" altLang="zh-CN" dirty="0"/>
              <a:t>    </a:t>
            </a:r>
            <a:r>
              <a:rPr lang="en-US" altLang="zh-CN" dirty="0">
                <a:solidFill>
                  <a:srgbClr val="00FF00"/>
                </a:solidFill>
              </a:rPr>
              <a:t>  </a:t>
            </a:r>
          </a:p>
          <a:p>
            <a:pPr eaLnBrk="1" hangingPunct="1">
              <a:lnSpc>
                <a:spcPct val="150000"/>
              </a:lnSpc>
            </a:pPr>
            <a:r>
              <a:rPr lang="zh-CN" altLang="en-US" dirty="0">
                <a:latin typeface="华文新魏" panose="02010800040101010101" pitchFamily="2" charset="-122"/>
              </a:rPr>
              <a:t>二进制转十六进制</a:t>
            </a:r>
            <a:r>
              <a:rPr lang="zh-CN" altLang="en-US" sz="2100" dirty="0">
                <a:solidFill>
                  <a:srgbClr val="0000CC"/>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dirty="0">
                <a:solidFill>
                  <a:schemeClr val="accent2"/>
                </a:solidFill>
                <a:latin typeface="华文新魏" panose="02010800040101010101" pitchFamily="2" charset="-122"/>
              </a:rPr>
              <a:t>四位一分组</a:t>
            </a:r>
          </a:p>
          <a:p>
            <a:pPr marL="819150" lvl="1" indent="-296863">
              <a:lnSpc>
                <a:spcPct val="150000"/>
              </a:lnSpc>
              <a:buNone/>
            </a:pPr>
            <a:r>
              <a:rPr lang="zh-CN" altLang="en-US" dirty="0"/>
              <a:t>   </a:t>
            </a:r>
            <a:r>
              <a:rPr lang="en-US" altLang="zh-CN" dirty="0"/>
              <a:t>(</a:t>
            </a:r>
            <a:r>
              <a:rPr lang="en-US" altLang="zh-CN" dirty="0">
                <a:solidFill>
                  <a:srgbClr val="0000FF"/>
                </a:solidFill>
              </a:rPr>
              <a:t>1001</a:t>
            </a:r>
            <a:r>
              <a:rPr lang="en-US" altLang="zh-CN" dirty="0"/>
              <a:t> 1100 . </a:t>
            </a:r>
            <a:r>
              <a:rPr lang="en-US" altLang="zh-CN" dirty="0">
                <a:solidFill>
                  <a:srgbClr val="0000FF"/>
                </a:solidFill>
              </a:rPr>
              <a:t>01    </a:t>
            </a:r>
            <a:r>
              <a:rPr lang="en-US" altLang="zh-CN" dirty="0"/>
              <a:t>)</a:t>
            </a:r>
            <a:r>
              <a:rPr lang="en-US" altLang="zh-CN" baseline="-25000" dirty="0"/>
              <a:t>2</a:t>
            </a:r>
            <a:r>
              <a:rPr lang="en-US" altLang="zh-CN" dirty="0"/>
              <a:t> </a:t>
            </a:r>
          </a:p>
          <a:p>
            <a:pPr marL="819150" lvl="1" indent="-296863">
              <a:lnSpc>
                <a:spcPct val="150000"/>
              </a:lnSpc>
              <a:buNone/>
            </a:pPr>
            <a:r>
              <a:rPr lang="en-US" altLang="zh-CN" dirty="0"/>
              <a:t>   (</a:t>
            </a:r>
            <a:r>
              <a:rPr lang="en-US" altLang="zh-CN" dirty="0">
                <a:solidFill>
                  <a:srgbClr val="0000FF"/>
                </a:solidFill>
              </a:rPr>
              <a:t>1001</a:t>
            </a:r>
            <a:r>
              <a:rPr lang="en-US" altLang="zh-CN" dirty="0"/>
              <a:t> 1100 . </a:t>
            </a:r>
            <a:r>
              <a:rPr lang="en-US" altLang="zh-CN" dirty="0">
                <a:solidFill>
                  <a:srgbClr val="0000FF"/>
                </a:solidFill>
              </a:rPr>
              <a:t>010</a:t>
            </a:r>
            <a:r>
              <a:rPr lang="en-US" altLang="zh-CN" dirty="0">
                <a:solidFill>
                  <a:srgbClr val="0E706E"/>
                </a:solidFill>
              </a:rPr>
              <a:t>0</a:t>
            </a:r>
            <a:r>
              <a:rPr lang="en-US" altLang="zh-CN" dirty="0"/>
              <a:t>)</a:t>
            </a:r>
            <a:r>
              <a:rPr lang="en-US" altLang="zh-CN" baseline="-25000" dirty="0"/>
              <a:t>2</a:t>
            </a:r>
            <a:r>
              <a:rPr lang="en-US" altLang="zh-CN" dirty="0"/>
              <a:t>  = ( 9C . 4 )</a:t>
            </a:r>
            <a:r>
              <a:rPr lang="en-US" altLang="zh-CN" baseline="-25000" dirty="0"/>
              <a:t>16 </a:t>
            </a:r>
          </a:p>
          <a:p>
            <a:pPr marL="819150" lvl="1" indent="-296863">
              <a:lnSpc>
                <a:spcPct val="150000"/>
              </a:lnSpc>
              <a:buNone/>
            </a:pPr>
            <a:endParaRPr lang="en-US" altLang="zh-CN" dirty="0"/>
          </a:p>
          <a:p>
            <a:pPr marL="819150" lvl="1" indent="-296863">
              <a:lnSpc>
                <a:spcPct val="150000"/>
              </a:lnSpc>
              <a:buNone/>
            </a:pPr>
            <a:r>
              <a:rPr lang="zh-CN" altLang="en-US" sz="2400" dirty="0">
                <a:solidFill>
                  <a:schemeClr val="tx1"/>
                </a:solidFill>
                <a:latin typeface="华文新魏" panose="02010800040101010101" pitchFamily="2" charset="-122"/>
              </a:rPr>
              <a:t>小数部分不足位数要补零凑足，否则出错</a:t>
            </a:r>
            <a:endParaRPr lang="en-US" altLang="zh-CN" sz="2400" dirty="0">
              <a:solidFill>
                <a:schemeClr val="tx1"/>
              </a:solidFill>
            </a:endParaRPr>
          </a:p>
          <a:p>
            <a:endParaRPr lang="zh-CN" altLang="en-US" dirty="0"/>
          </a:p>
        </p:txBody>
      </p:sp>
    </p:spTree>
    <p:extLst>
      <p:ext uri="{BB962C8B-B14F-4D97-AF65-F5344CB8AC3E}">
        <p14:creationId xmlns:p14="http://schemas.microsoft.com/office/powerpoint/2010/main" val="1396081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4D194-0929-4CD5-ADA2-AA6E4803D2D2}"/>
              </a:ext>
            </a:extLst>
          </p:cNvPr>
          <p:cNvSpPr>
            <a:spLocks noGrp="1"/>
          </p:cNvSpPr>
          <p:nvPr>
            <p:ph type="title"/>
          </p:nvPr>
        </p:nvSpPr>
        <p:spPr/>
        <p:txBody>
          <a:bodyPr/>
          <a:lstStyle/>
          <a:p>
            <a:r>
              <a:rPr lang="zh-CN" altLang="zh-CN" dirty="0">
                <a:latin typeface="宋体" panose="02010600030101010101" pitchFamily="2" charset="-122"/>
              </a:rPr>
              <a:t>十进制转二进制</a:t>
            </a:r>
            <a:endParaRPr lang="zh-CN" altLang="en-US" dirty="0"/>
          </a:p>
        </p:txBody>
      </p:sp>
      <p:sp>
        <p:nvSpPr>
          <p:cNvPr id="4" name="矩形 3">
            <a:extLst>
              <a:ext uri="{FF2B5EF4-FFF2-40B4-BE49-F238E27FC236}">
                <a16:creationId xmlns:a16="http://schemas.microsoft.com/office/drawing/2014/main" id="{030F8FBC-2AA0-42DE-8D52-055E9C18AF1A}"/>
              </a:ext>
            </a:extLst>
          </p:cNvPr>
          <p:cNvSpPr/>
          <p:nvPr/>
        </p:nvSpPr>
        <p:spPr>
          <a:xfrm>
            <a:off x="1921244" y="23238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11</a:t>
            </a:r>
            <a:r>
              <a:rPr lang="en-US" altLang="zh-CN" sz="2800" dirty="0">
                <a:solidFill>
                  <a:schemeClr val="tx1"/>
                </a:solidFill>
                <a:latin typeface="Consolas" panose="020B0609020204030204" pitchFamily="49" charset="0"/>
              </a:rPr>
              <a:t> ÷ 2 = 5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6" name="矩形 5">
            <a:extLst>
              <a:ext uri="{FF2B5EF4-FFF2-40B4-BE49-F238E27FC236}">
                <a16:creationId xmlns:a16="http://schemas.microsoft.com/office/drawing/2014/main" id="{C501E446-F467-4111-B83E-413CFF46FBB9}"/>
              </a:ext>
            </a:extLst>
          </p:cNvPr>
          <p:cNvSpPr/>
          <p:nvPr/>
        </p:nvSpPr>
        <p:spPr>
          <a:xfrm>
            <a:off x="1921244" y="29461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5 ÷ 2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 </a:t>
            </a:r>
            <a:endParaRPr lang="zh-CN" altLang="en-US" sz="2800" dirty="0">
              <a:solidFill>
                <a:schemeClr val="tx1"/>
              </a:solidFill>
              <a:latin typeface="Consolas" panose="020B0609020204030204" pitchFamily="49" charset="0"/>
            </a:endParaRPr>
          </a:p>
        </p:txBody>
      </p:sp>
      <p:sp>
        <p:nvSpPr>
          <p:cNvPr id="7" name="矩形 6">
            <a:extLst>
              <a:ext uri="{FF2B5EF4-FFF2-40B4-BE49-F238E27FC236}">
                <a16:creationId xmlns:a16="http://schemas.microsoft.com/office/drawing/2014/main" id="{4547C12B-C345-4A02-9935-312688F506A2}"/>
              </a:ext>
            </a:extLst>
          </p:cNvPr>
          <p:cNvSpPr/>
          <p:nvPr/>
        </p:nvSpPr>
        <p:spPr>
          <a:xfrm>
            <a:off x="1921244" y="35684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2 ÷ 2 = 1 …… </a:t>
            </a:r>
            <a:r>
              <a:rPr lang="en-US" altLang="zh-CN" sz="2800" dirty="0">
                <a:solidFill>
                  <a:srgbClr val="C00000"/>
                </a:solidFill>
                <a:latin typeface="Consolas" panose="020B0609020204030204" pitchFamily="49" charset="0"/>
              </a:rPr>
              <a:t>0</a:t>
            </a:r>
            <a:endParaRPr lang="zh-CN" altLang="en-US" sz="2800" dirty="0">
              <a:solidFill>
                <a:srgbClr val="C00000"/>
              </a:solidFill>
              <a:latin typeface="Consolas" panose="020B0609020204030204" pitchFamily="49" charset="0"/>
            </a:endParaRPr>
          </a:p>
        </p:txBody>
      </p:sp>
      <p:sp>
        <p:nvSpPr>
          <p:cNvPr id="8" name="矩形 7">
            <a:extLst>
              <a:ext uri="{FF2B5EF4-FFF2-40B4-BE49-F238E27FC236}">
                <a16:creationId xmlns:a16="http://schemas.microsoft.com/office/drawing/2014/main" id="{D4D5F469-90D7-4853-BFE2-9149FDFEED38}"/>
              </a:ext>
            </a:extLst>
          </p:cNvPr>
          <p:cNvSpPr/>
          <p:nvPr/>
        </p:nvSpPr>
        <p:spPr>
          <a:xfrm>
            <a:off x="1921244" y="41907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1 ÷ 2 = 0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11" name="矩形 10">
            <a:extLst>
              <a:ext uri="{FF2B5EF4-FFF2-40B4-BE49-F238E27FC236}">
                <a16:creationId xmlns:a16="http://schemas.microsoft.com/office/drawing/2014/main" id="{030F8FBC-2AA0-42DE-8D52-055E9C18AF1A}"/>
              </a:ext>
            </a:extLst>
          </p:cNvPr>
          <p:cNvSpPr/>
          <p:nvPr/>
        </p:nvSpPr>
        <p:spPr>
          <a:xfrm>
            <a:off x="6730705" y="23060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0.6</a:t>
            </a:r>
            <a:r>
              <a:rPr lang="en-US" altLang="zh-CN" sz="2800" dirty="0">
                <a:solidFill>
                  <a:schemeClr val="tx1"/>
                </a:solidFill>
                <a:latin typeface="Consolas" panose="020B0609020204030204" pitchFamily="49" charset="0"/>
              </a:rPr>
              <a:t>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.2</a:t>
            </a:r>
          </a:p>
        </p:txBody>
      </p:sp>
      <p:sp>
        <p:nvSpPr>
          <p:cNvPr id="12" name="矩形 11">
            <a:extLst>
              <a:ext uri="{FF2B5EF4-FFF2-40B4-BE49-F238E27FC236}">
                <a16:creationId xmlns:a16="http://schemas.microsoft.com/office/drawing/2014/main" id="{C501E446-F467-4111-B83E-413CFF46FBB9}"/>
              </a:ext>
            </a:extLst>
          </p:cNvPr>
          <p:cNvSpPr/>
          <p:nvPr/>
        </p:nvSpPr>
        <p:spPr>
          <a:xfrm>
            <a:off x="6730705" y="29283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0.2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.4 </a:t>
            </a:r>
          </a:p>
        </p:txBody>
      </p:sp>
      <p:sp>
        <p:nvSpPr>
          <p:cNvPr id="13" name="矩形 12">
            <a:extLst>
              <a:ext uri="{FF2B5EF4-FFF2-40B4-BE49-F238E27FC236}">
                <a16:creationId xmlns:a16="http://schemas.microsoft.com/office/drawing/2014/main" id="{4547C12B-C345-4A02-9935-312688F506A2}"/>
              </a:ext>
            </a:extLst>
          </p:cNvPr>
          <p:cNvSpPr/>
          <p:nvPr/>
        </p:nvSpPr>
        <p:spPr>
          <a:xfrm>
            <a:off x="6730705" y="35506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0.4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.8</a:t>
            </a:r>
            <a:endParaRPr lang="zh-CN" altLang="en-US" sz="2800" dirty="0">
              <a:solidFill>
                <a:srgbClr val="0066FF"/>
              </a:solidFill>
              <a:latin typeface="Consolas" panose="020B0609020204030204" pitchFamily="49" charset="0"/>
            </a:endParaRPr>
          </a:p>
        </p:txBody>
      </p:sp>
      <p:sp>
        <p:nvSpPr>
          <p:cNvPr id="14" name="矩形 13">
            <a:extLst>
              <a:ext uri="{FF2B5EF4-FFF2-40B4-BE49-F238E27FC236}">
                <a16:creationId xmlns:a16="http://schemas.microsoft.com/office/drawing/2014/main" id="{D4D5F469-90D7-4853-BFE2-9149FDFEED38}"/>
              </a:ext>
            </a:extLst>
          </p:cNvPr>
          <p:cNvSpPr/>
          <p:nvPr/>
        </p:nvSpPr>
        <p:spPr>
          <a:xfrm>
            <a:off x="6730705" y="41729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0.8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.6</a:t>
            </a:r>
          </a:p>
        </p:txBody>
      </p:sp>
      <p:grpSp>
        <p:nvGrpSpPr>
          <p:cNvPr id="20" name="组合 19"/>
          <p:cNvGrpSpPr/>
          <p:nvPr/>
        </p:nvGrpSpPr>
        <p:grpSpPr>
          <a:xfrm>
            <a:off x="5285876" y="2323806"/>
            <a:ext cx="646331" cy="2394247"/>
            <a:chOff x="5285876" y="2323806"/>
            <a:chExt cx="646331" cy="2394247"/>
          </a:xfrm>
        </p:grpSpPr>
        <p:sp>
          <p:nvSpPr>
            <p:cNvPr id="10" name="Line 53"/>
            <p:cNvSpPr>
              <a:spLocks noChangeShapeType="1"/>
            </p:cNvSpPr>
            <p:nvPr/>
          </p:nvSpPr>
          <p:spPr bwMode="auto">
            <a:xfrm>
              <a:off x="5609042" y="2323806"/>
              <a:ext cx="0" cy="1993013"/>
            </a:xfrm>
            <a:prstGeom prst="line">
              <a:avLst/>
            </a:prstGeom>
            <a:noFill/>
            <a:ln w="28575">
              <a:solidFill>
                <a:schemeClr val="accent2"/>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微软雅黑" panose="020B0503020204020204" pitchFamily="34" charset="-122"/>
                <a:cs typeface="Segoe UI Black" panose="020B0A02040204020203" pitchFamily="34" charset="0"/>
              </a:endParaRPr>
            </a:p>
          </p:txBody>
        </p:sp>
        <p:sp>
          <p:nvSpPr>
            <p:cNvPr id="3" name="矩形 2"/>
            <p:cNvSpPr/>
            <p:nvPr/>
          </p:nvSpPr>
          <p:spPr>
            <a:xfrm>
              <a:off x="5285876" y="4348721"/>
              <a:ext cx="646331" cy="369332"/>
            </a:xfrm>
            <a:prstGeom prst="rect">
              <a:avLst/>
            </a:prstGeom>
          </p:spPr>
          <p:txBody>
            <a:bodyPr wrap="none">
              <a:spAutoFit/>
            </a:bodyPr>
            <a:lstStyle/>
            <a:p>
              <a:r>
                <a:rPr lang="zh-CN" altLang="en-US" dirty="0">
                  <a:latin typeface="Consolas" panose="020B0609020204030204" pitchFamily="49" charset="0"/>
                  <a:ea typeface="微软雅黑" panose="020B0503020204020204" pitchFamily="34" charset="-122"/>
                </a:rPr>
                <a:t>高位</a:t>
              </a:r>
              <a:endParaRPr lang="zh-CN" altLang="en-US" dirty="0">
                <a:latin typeface="Consolas" panose="020B0609020204030204" pitchFamily="49" charset="0"/>
              </a:endParaRPr>
            </a:p>
          </p:txBody>
        </p:sp>
      </p:grpSp>
      <p:grpSp>
        <p:nvGrpSpPr>
          <p:cNvPr id="21" name="组合 20"/>
          <p:cNvGrpSpPr/>
          <p:nvPr/>
        </p:nvGrpSpPr>
        <p:grpSpPr>
          <a:xfrm>
            <a:off x="10095338" y="2253653"/>
            <a:ext cx="646331" cy="2417542"/>
            <a:chOff x="10095338" y="2253653"/>
            <a:chExt cx="646331" cy="2417542"/>
          </a:xfrm>
        </p:grpSpPr>
        <p:sp>
          <p:nvSpPr>
            <p:cNvPr id="15" name="Line 53"/>
            <p:cNvSpPr>
              <a:spLocks noChangeShapeType="1"/>
            </p:cNvSpPr>
            <p:nvPr/>
          </p:nvSpPr>
          <p:spPr bwMode="auto">
            <a:xfrm flipV="1">
              <a:off x="10418504" y="2622984"/>
              <a:ext cx="0" cy="2048211"/>
            </a:xfrm>
            <a:prstGeom prst="line">
              <a:avLst/>
            </a:prstGeom>
            <a:noFill/>
            <a:ln w="28575">
              <a:solidFill>
                <a:schemeClr val="accent2"/>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 name="矩形 15"/>
            <p:cNvSpPr/>
            <p:nvPr/>
          </p:nvSpPr>
          <p:spPr>
            <a:xfrm>
              <a:off x="10095338" y="2253653"/>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高位</a:t>
              </a:r>
              <a:endParaRPr lang="zh-CN" altLang="en-US" dirty="0"/>
            </a:p>
          </p:txBody>
        </p:sp>
      </p:grpSp>
      <p:sp>
        <p:nvSpPr>
          <p:cNvPr id="5" name="矩形 4"/>
          <p:cNvSpPr/>
          <p:nvPr/>
        </p:nvSpPr>
        <p:spPr>
          <a:xfrm>
            <a:off x="3001249" y="5126297"/>
            <a:ext cx="1415772" cy="1015663"/>
          </a:xfrm>
          <a:prstGeom prst="rect">
            <a:avLst/>
          </a:prstGeom>
        </p:spPr>
        <p:txBody>
          <a:bodyPr wrap="none">
            <a:spAutoFit/>
          </a:bodyPr>
          <a:lstStyle/>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除尽为止</a:t>
            </a:r>
            <a:endParaRPr lang="en-US" altLang="zh-CN" sz="2400" dirty="0">
              <a:solidFill>
                <a:schemeClr val="accent2"/>
              </a:solidFill>
              <a:latin typeface="Consolas" panose="020B0609020204030204" pitchFamily="49" charset="0"/>
              <a:ea typeface="微软雅黑" panose="020B0503020204020204" pitchFamily="34" charset="-122"/>
            </a:endParaRPr>
          </a:p>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 </a:t>
            </a:r>
            <a:r>
              <a:rPr lang="en-US" altLang="zh-CN" sz="2400" dirty="0">
                <a:solidFill>
                  <a:srgbClr val="C00000"/>
                </a:solidFill>
                <a:latin typeface="Consolas" panose="020B0609020204030204" pitchFamily="49" charset="0"/>
                <a:ea typeface="微软雅黑" panose="020B0503020204020204" pitchFamily="34" charset="-122"/>
              </a:rPr>
              <a:t>1011</a:t>
            </a:r>
          </a:p>
        </p:txBody>
      </p:sp>
      <p:sp>
        <p:nvSpPr>
          <p:cNvPr id="17" name="矩形 16"/>
          <p:cNvSpPr/>
          <p:nvPr/>
        </p:nvSpPr>
        <p:spPr>
          <a:xfrm>
            <a:off x="6659272" y="5126297"/>
            <a:ext cx="3910045" cy="1015663"/>
          </a:xfrm>
          <a:prstGeom prst="rect">
            <a:avLst/>
          </a:prstGeom>
        </p:spPr>
        <p:txBody>
          <a:bodyPr wrap="none">
            <a:spAutoFit/>
          </a:bodyPr>
          <a:lstStyle/>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余数为零或满足位数为止</a:t>
            </a:r>
            <a:r>
              <a:rPr lang="en-US" altLang="zh-CN" sz="2400" dirty="0">
                <a:solidFill>
                  <a:schemeClr val="accent2"/>
                </a:solidFill>
                <a:latin typeface="Consolas" panose="020B0609020204030204" pitchFamily="49" charset="0"/>
                <a:ea typeface="微软雅黑" panose="020B0503020204020204" pitchFamily="34" charset="-122"/>
              </a:rPr>
              <a:t>  </a:t>
            </a:r>
          </a:p>
          <a:p>
            <a:pPr algn="ctr">
              <a:spcBef>
                <a:spcPct val="50000"/>
              </a:spcBef>
            </a:pPr>
            <a:r>
              <a:rPr lang="en-US" altLang="zh-CN" sz="2400" dirty="0">
                <a:solidFill>
                  <a:schemeClr val="accent2"/>
                </a:solidFill>
                <a:latin typeface="Consolas" panose="020B0609020204030204" pitchFamily="49" charset="0"/>
                <a:ea typeface="微软雅黑" panose="020B0503020204020204" pitchFamily="34" charset="-122"/>
              </a:rPr>
              <a:t>0.</a:t>
            </a:r>
            <a:r>
              <a:rPr lang="en-US" altLang="zh-CN" sz="2400" dirty="0">
                <a:solidFill>
                  <a:srgbClr val="C00000"/>
                </a:solidFill>
                <a:latin typeface="Consolas" panose="020B0609020204030204" pitchFamily="49" charset="0"/>
                <a:ea typeface="微软雅黑" panose="020B0503020204020204" pitchFamily="34" charset="-122"/>
              </a:rPr>
              <a:t>1001 </a:t>
            </a:r>
            <a:r>
              <a:rPr lang="en-US" altLang="zh-CN" sz="2400" dirty="0">
                <a:solidFill>
                  <a:schemeClr val="accent2"/>
                </a:solidFill>
                <a:latin typeface="Consolas" panose="020B0609020204030204" pitchFamily="49" charset="0"/>
                <a:ea typeface="微软雅黑" panose="020B0503020204020204" pitchFamily="34" charset="-122"/>
              </a:rPr>
              <a:t>1001…</a:t>
            </a:r>
            <a:endParaRPr lang="zh-CN" altLang="en-US" sz="2400" dirty="0">
              <a:solidFill>
                <a:schemeClr val="accent2"/>
              </a:solidFill>
              <a:latin typeface="Consolas" panose="020B0609020204030204" pitchFamily="49" charset="0"/>
              <a:ea typeface="微软雅黑" panose="020B0503020204020204" pitchFamily="34" charset="-122"/>
            </a:endParaRPr>
          </a:p>
        </p:txBody>
      </p:sp>
      <p:sp>
        <p:nvSpPr>
          <p:cNvPr id="18" name="矩形 17"/>
          <p:cNvSpPr/>
          <p:nvPr/>
        </p:nvSpPr>
        <p:spPr>
          <a:xfrm>
            <a:off x="2432185" y="1747029"/>
            <a:ext cx="2520242" cy="461665"/>
          </a:xfrm>
          <a:prstGeom prst="rect">
            <a:avLst/>
          </a:prstGeom>
        </p:spPr>
        <p:txBody>
          <a:bodyPr wrap="none">
            <a:spAutoFit/>
          </a:bodyPr>
          <a:lstStyle/>
          <a:p>
            <a:pPr algn="ct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整数部分除</a:t>
            </a: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取余</a:t>
            </a:r>
          </a:p>
        </p:txBody>
      </p:sp>
      <p:sp>
        <p:nvSpPr>
          <p:cNvPr id="19" name="矩形 18"/>
          <p:cNvSpPr/>
          <p:nvPr/>
        </p:nvSpPr>
        <p:spPr>
          <a:xfrm>
            <a:off x="7184050" y="1748210"/>
            <a:ext cx="2520242" cy="461665"/>
          </a:xfrm>
          <a:prstGeom prst="rect">
            <a:avLst/>
          </a:prstGeom>
        </p:spPr>
        <p:txBody>
          <a:bodyPr wrap="none">
            <a:spAutoFit/>
          </a:bodyPr>
          <a:lstStyle/>
          <a:p>
            <a:pPr algn="ct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小数部分乘</a:t>
            </a: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取整</a:t>
            </a:r>
          </a:p>
        </p:txBody>
      </p:sp>
      <p:sp>
        <p:nvSpPr>
          <p:cNvPr id="22" name="矩形 21"/>
          <p:cNvSpPr/>
          <p:nvPr/>
        </p:nvSpPr>
        <p:spPr>
          <a:xfrm>
            <a:off x="4850821" y="1005751"/>
            <a:ext cx="2162772" cy="461665"/>
          </a:xfrm>
          <a:prstGeom prst="rect">
            <a:avLst/>
          </a:prstGeom>
        </p:spPr>
        <p:txBody>
          <a:bodyPr wrap="none">
            <a:spAutoFit/>
          </a:bodyPr>
          <a:lstStyle/>
          <a:p>
            <a:pPr algn="ctr">
              <a:spcBef>
                <a:spcPct val="50000"/>
              </a:spcBef>
            </a:pPr>
            <a:r>
              <a:rPr lang="en-US" altLang="zh-CN" sz="2400" b="1" dirty="0">
                <a:latin typeface="微软雅黑" panose="020B0503020204020204" pitchFamily="34" charset="-122"/>
                <a:ea typeface="微软雅黑" panose="020B0503020204020204" pitchFamily="34" charset="-122"/>
              </a:rPr>
              <a:t>11.6 </a:t>
            </a:r>
            <a:r>
              <a:rPr lang="zh-CN" altLang="en-US" sz="2400" b="1" dirty="0">
                <a:latin typeface="微软雅黑" panose="020B0503020204020204" pitchFamily="34" charset="-122"/>
                <a:ea typeface="微软雅黑" panose="020B0503020204020204" pitchFamily="34" charset="-122"/>
              </a:rPr>
              <a:t>转二进制</a:t>
            </a:r>
          </a:p>
        </p:txBody>
      </p:sp>
    </p:spTree>
    <p:extLst>
      <p:ext uri="{BB962C8B-B14F-4D97-AF65-F5344CB8AC3E}">
        <p14:creationId xmlns:p14="http://schemas.microsoft.com/office/powerpoint/2010/main" val="263651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5" grpId="0"/>
      <p:bldP spid="1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进制转换的简单运算方法</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latin typeface="华文新魏" panose="02010800040101010101" pitchFamily="2" charset="-122"/>
              </a:rPr>
              <a:t>－</a:t>
            </a:r>
            <a:r>
              <a:rPr lang="en-US" altLang="zh-CN" dirty="0">
                <a:latin typeface="华文新魏" panose="02010800040101010101" pitchFamily="2" charset="-122"/>
              </a:rPr>
              <a:t>17/128</a:t>
            </a:r>
            <a:r>
              <a:rPr lang="zh-CN" altLang="en-US" dirty="0">
                <a:latin typeface="华文新魏" panose="02010800040101010101" pitchFamily="2" charset="-122"/>
              </a:rPr>
              <a:t>的二进制表示方法</a:t>
            </a:r>
            <a:r>
              <a:rPr lang="en-US" altLang="zh-CN" dirty="0">
                <a:latin typeface="华文新魏" panose="02010800040101010101" pitchFamily="2" charset="-122"/>
              </a:rPr>
              <a:t>???</a:t>
            </a:r>
          </a:p>
          <a:p>
            <a:pPr eaLnBrk="1" hangingPunct="1">
              <a:lnSpc>
                <a:spcPct val="150000"/>
              </a:lnSpc>
            </a:pPr>
            <a:r>
              <a:rPr lang="zh-CN" altLang="en-US" dirty="0">
                <a:latin typeface="华文新魏" panose="02010800040101010101" pitchFamily="2" charset="-122"/>
              </a:rPr>
              <a:t>大数的转换方法，记住几个常用的</a:t>
            </a:r>
            <a:r>
              <a:rPr lang="en-US" altLang="zh-CN" dirty="0">
                <a:latin typeface="华文新魏" panose="02010800040101010101" pitchFamily="2" charset="-122"/>
              </a:rPr>
              <a:t>2</a:t>
            </a:r>
            <a:r>
              <a:rPr lang="zh-CN" altLang="en-US" dirty="0">
                <a:latin typeface="华文新魏" panose="02010800040101010101" pitchFamily="2" charset="-122"/>
              </a:rPr>
              <a:t>的幂</a:t>
            </a:r>
            <a:endParaRPr lang="en-US" altLang="zh-CN" dirty="0">
              <a:latin typeface="华文新魏" panose="02010800040101010101" pitchFamily="2" charset="-122"/>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7</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128  2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8</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256  2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9</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512 </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1024(1Kilo)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11</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2048  2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12</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4096</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13</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8192   2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14</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16384   2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32768</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65536   2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20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1048576  (1Mega)</a:t>
            </a: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30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1073741824 (1Giga)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40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1Tera</a:t>
            </a:r>
          </a:p>
          <a:p>
            <a:pPr lvl="1" eaLnBrk="1" hangingPunct="1">
              <a:lnSpc>
                <a:spcPct val="150000"/>
              </a:lnSpc>
              <a:buClr>
                <a:schemeClr val="accent2"/>
              </a:buClr>
              <a:buNone/>
            </a:pPr>
            <a:r>
              <a:rPr lang="zh-CN" altLang="en-US" sz="2400" dirty="0">
                <a:solidFill>
                  <a:srgbClr val="0000FF"/>
                </a:solidFill>
                <a:latin typeface="华文新魏" panose="02010800040101010101" pitchFamily="2" charset="-122"/>
              </a:rPr>
              <a:t>更大的单位是多少？</a:t>
            </a:r>
          </a:p>
          <a:p>
            <a:pPr lvl="1" eaLnBrk="1" hangingPunct="1">
              <a:lnSpc>
                <a:spcPct val="150000"/>
              </a:lnSpc>
              <a:buClr>
                <a:schemeClr val="accent2"/>
              </a:buClr>
              <a:buNone/>
            </a:pPr>
            <a:r>
              <a:rPr lang="en-US" altLang="zh-CN" b="1" i="1" dirty="0">
                <a:latin typeface="Segoe UI" panose="020B0502040204020203" pitchFamily="34" charset="0"/>
                <a:cs typeface="Segoe UI" panose="020B0502040204020203" pitchFamily="34" charset="0"/>
              </a:rPr>
              <a:t>2</a:t>
            </a:r>
            <a:r>
              <a:rPr lang="en-US" altLang="zh-CN" b="1" i="1" baseline="50000" dirty="0">
                <a:latin typeface="Segoe UI" panose="020B0502040204020203" pitchFamily="34" charset="0"/>
                <a:cs typeface="Segoe UI" panose="020B0502040204020203" pitchFamily="34" charset="0"/>
              </a:rPr>
              <a:t>50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a:t>
            </a:r>
            <a:r>
              <a:rPr lang="en-US" altLang="zh-CN" b="1" i="1" dirty="0">
                <a:solidFill>
                  <a:schemeClr val="accent2"/>
                </a:solidFill>
                <a:latin typeface="Segoe UI" panose="020B0502040204020203" pitchFamily="34" charset="0"/>
                <a:cs typeface="Segoe UI" panose="020B0502040204020203" pitchFamily="34" charset="0"/>
              </a:rPr>
              <a:t> Peta</a:t>
            </a:r>
            <a:r>
              <a:rPr lang="en-US" altLang="zh-CN" b="1" i="1" dirty="0">
                <a:solidFill>
                  <a:srgbClr val="0066FF"/>
                </a:solidFill>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 2</a:t>
            </a:r>
            <a:r>
              <a:rPr lang="en-US" altLang="zh-CN" b="1" i="1" baseline="50000" dirty="0">
                <a:latin typeface="Segoe UI" panose="020B0502040204020203" pitchFamily="34" charset="0"/>
                <a:cs typeface="Segoe UI" panose="020B0502040204020203" pitchFamily="34" charset="0"/>
              </a:rPr>
              <a:t>60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 </a:t>
            </a:r>
            <a:r>
              <a:rPr lang="en-US" altLang="zh-CN" b="1" i="1" dirty="0" err="1">
                <a:solidFill>
                  <a:schemeClr val="accent2"/>
                </a:solidFill>
                <a:latin typeface="Segoe UI" panose="020B0502040204020203" pitchFamily="34" charset="0"/>
                <a:cs typeface="Segoe UI" panose="020B0502040204020203" pitchFamily="34" charset="0"/>
              </a:rPr>
              <a:t>Exa</a:t>
            </a:r>
            <a:r>
              <a:rPr lang="en-US" altLang="zh-CN" b="1" i="1" dirty="0">
                <a:solidFill>
                  <a:srgbClr val="00FF00"/>
                </a:solidFill>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2</a:t>
            </a:r>
            <a:r>
              <a:rPr lang="en-US" altLang="zh-CN" b="1" i="1" baseline="50000" dirty="0">
                <a:latin typeface="Segoe UI" panose="020B0502040204020203" pitchFamily="34" charset="0"/>
                <a:cs typeface="Segoe UI" panose="020B0502040204020203" pitchFamily="34" charset="0"/>
              </a:rPr>
              <a:t>70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a:t>
            </a:r>
            <a:r>
              <a:rPr lang="en-US" altLang="zh-CN" b="1" i="1" dirty="0">
                <a:solidFill>
                  <a:schemeClr val="accent2"/>
                </a:solidFill>
                <a:latin typeface="Segoe UI" panose="020B0502040204020203" pitchFamily="34" charset="0"/>
                <a:cs typeface="Segoe UI" panose="020B0502040204020203" pitchFamily="34" charset="0"/>
              </a:rPr>
              <a:t> </a:t>
            </a:r>
            <a:r>
              <a:rPr lang="en-US" altLang="zh-CN" b="1" i="1" dirty="0" err="1">
                <a:solidFill>
                  <a:schemeClr val="accent2"/>
                </a:solidFill>
                <a:latin typeface="Segoe UI" panose="020B0502040204020203" pitchFamily="34" charset="0"/>
                <a:cs typeface="Segoe UI" panose="020B0502040204020203" pitchFamily="34" charset="0"/>
              </a:rPr>
              <a:t>Zetta</a:t>
            </a:r>
            <a:r>
              <a:rPr lang="en-US" altLang="zh-CN" b="1" i="1" dirty="0">
                <a:solidFill>
                  <a:schemeClr val="accent2"/>
                </a:solidFill>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2</a:t>
            </a:r>
            <a:r>
              <a:rPr lang="en-US" altLang="zh-CN" b="1" i="1" baseline="50000" dirty="0">
                <a:latin typeface="Segoe UI" panose="020B0502040204020203" pitchFamily="34" charset="0"/>
                <a:cs typeface="Segoe UI" panose="020B0502040204020203" pitchFamily="34" charset="0"/>
              </a:rPr>
              <a:t>80</a:t>
            </a:r>
            <a:r>
              <a:rPr lang="zh-CN" altLang="en-US" b="1" i="1" dirty="0">
                <a:latin typeface="Segoe UI" panose="020B0502040204020203" pitchFamily="34" charset="0"/>
                <a:cs typeface="Segoe UI" panose="020B0502040204020203" pitchFamily="34" charset="0"/>
              </a:rPr>
              <a:t>＝</a:t>
            </a:r>
            <a:r>
              <a:rPr lang="en-US" altLang="zh-CN" b="1" i="1" dirty="0">
                <a:latin typeface="Segoe UI" panose="020B0502040204020203" pitchFamily="34" charset="0"/>
                <a:cs typeface="Segoe UI" panose="020B0502040204020203" pitchFamily="34" charset="0"/>
              </a:rPr>
              <a:t>1 </a:t>
            </a:r>
            <a:r>
              <a:rPr lang="en-US" altLang="zh-CN" b="1" i="1" dirty="0" err="1">
                <a:solidFill>
                  <a:schemeClr val="accent2"/>
                </a:solidFill>
                <a:latin typeface="Segoe UI" panose="020B0502040204020203" pitchFamily="34" charset="0"/>
                <a:cs typeface="Segoe UI" panose="020B0502040204020203" pitchFamily="34" charset="0"/>
              </a:rPr>
              <a:t>Yotta</a:t>
            </a:r>
            <a:endParaRPr lang="en-US" altLang="zh-CN" b="1" i="1" baseline="30000" dirty="0">
              <a:solidFill>
                <a:schemeClr val="accent2"/>
              </a:solidFill>
              <a:latin typeface="Segoe UI" panose="020B0502040204020203" pitchFamily="34" charset="0"/>
              <a:cs typeface="Segoe UI" panose="020B0502040204020203" pitchFamily="34" charset="0"/>
            </a:endParaRPr>
          </a:p>
          <a:p>
            <a:pPr eaLnBrk="1" hangingPunct="1"/>
            <a:endParaRPr lang="zh-CN" altLang="en-US" dirty="0">
              <a:latin typeface="华文新魏" panose="02010800040101010101" pitchFamily="2" charset="-122"/>
            </a:endParaRP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217" y="4061638"/>
            <a:ext cx="4205638" cy="1889788"/>
          </a:xfrm>
          <a:prstGeom prst="rect">
            <a:avLst/>
          </a:prstGeom>
        </p:spPr>
      </p:pic>
    </p:spTree>
    <p:extLst>
      <p:ext uri="{BB962C8B-B14F-4D97-AF65-F5344CB8AC3E}">
        <p14:creationId xmlns:p14="http://schemas.microsoft.com/office/powerpoint/2010/main" val="238640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几个简化运算的例子</a:t>
            </a:r>
            <a:endParaRPr lang="zh-CN" altLang="en-US" dirty="0"/>
          </a:p>
        </p:txBody>
      </p:sp>
      <p:sp>
        <p:nvSpPr>
          <p:cNvPr id="3" name="内容占位符 2"/>
          <p:cNvSpPr>
            <a:spLocks noGrp="1"/>
          </p:cNvSpPr>
          <p:nvPr>
            <p:ph idx="1"/>
          </p:nvPr>
        </p:nvSpPr>
        <p:spPr/>
        <p:txBody>
          <a:bodyPr/>
          <a:lstStyle/>
          <a:p>
            <a:pPr>
              <a:lnSpc>
                <a:spcPct val="150000"/>
              </a:lnSpc>
            </a:pPr>
            <a:r>
              <a:rPr lang="en-US" altLang="zh-CN" sz="2800" b="1" spc="300" dirty="0">
                <a:latin typeface="Consolas" panose="020B0609020204030204" pitchFamily="49" charset="0"/>
                <a:cs typeface="Segoe UI" panose="020B0502040204020203" pitchFamily="34" charset="0"/>
              </a:rPr>
              <a:t>130=128+2=</a:t>
            </a:r>
            <a:r>
              <a:rPr lang="en-US" altLang="zh-CN" sz="2800" b="1" spc="300" dirty="0">
                <a:solidFill>
                  <a:schemeClr val="accent2"/>
                </a:solidFill>
                <a:latin typeface="Consolas" panose="020B0609020204030204" pitchFamily="49" charset="0"/>
                <a:cs typeface="Segoe UI" panose="020B0502040204020203" pitchFamily="34" charset="0"/>
              </a:rPr>
              <a:t>1000</a:t>
            </a:r>
            <a:r>
              <a:rPr lang="en-US" altLang="zh-CN" sz="2800" b="1" spc="300" dirty="0">
                <a:latin typeface="Consolas" panose="020B0609020204030204" pitchFamily="49" charset="0"/>
                <a:cs typeface="Segoe UI" panose="020B0502040204020203" pitchFamily="34" charset="0"/>
              </a:rPr>
              <a:t>0010</a:t>
            </a:r>
          </a:p>
          <a:p>
            <a:pPr>
              <a:lnSpc>
                <a:spcPct val="150000"/>
              </a:lnSpc>
            </a:pPr>
            <a:r>
              <a:rPr lang="en-US" altLang="zh-CN" sz="2800" b="1" spc="300" dirty="0">
                <a:latin typeface="Consolas" panose="020B0609020204030204" pitchFamily="49" charset="0"/>
                <a:cs typeface="Segoe UI" panose="020B0502040204020203" pitchFamily="34" charset="0"/>
              </a:rPr>
              <a:t>65539= 65536+3 =10000000000000011</a:t>
            </a:r>
          </a:p>
          <a:p>
            <a:pPr>
              <a:lnSpc>
                <a:spcPct val="150000"/>
              </a:lnSpc>
            </a:pPr>
            <a:r>
              <a:rPr lang="en-US" altLang="zh-CN" sz="2800" b="1" spc="300" dirty="0">
                <a:latin typeface="Consolas" panose="020B0609020204030204" pitchFamily="49" charset="0"/>
                <a:cs typeface="Segoe UI" panose="020B0502040204020203" pitchFamily="34" charset="0"/>
              </a:rPr>
              <a:t>2010 = 2047-37=1111</a:t>
            </a:r>
            <a:r>
              <a:rPr lang="en-US" altLang="zh-CN" sz="2800" b="1" spc="300" dirty="0">
                <a:solidFill>
                  <a:schemeClr val="accent2"/>
                </a:solidFill>
                <a:latin typeface="Consolas" panose="020B0609020204030204" pitchFamily="49" charset="0"/>
                <a:cs typeface="Segoe UI" panose="020B0502040204020203" pitchFamily="34" charset="0"/>
              </a:rPr>
              <a:t>1111</a:t>
            </a:r>
            <a:r>
              <a:rPr lang="en-US" altLang="zh-CN" sz="2800" b="1" spc="300" dirty="0">
                <a:latin typeface="Consolas" panose="020B0609020204030204" pitchFamily="49" charset="0"/>
                <a:cs typeface="Segoe UI" panose="020B0502040204020203" pitchFamily="34" charset="0"/>
              </a:rPr>
              <a:t>1111-32-4-1</a:t>
            </a:r>
          </a:p>
          <a:p>
            <a:pPr>
              <a:lnSpc>
                <a:spcPct val="150000"/>
              </a:lnSpc>
            </a:pPr>
            <a:r>
              <a:rPr lang="en-US" altLang="zh-CN" sz="2800" b="1" spc="300" dirty="0">
                <a:latin typeface="Consolas" panose="020B0609020204030204" pitchFamily="49" charset="0"/>
                <a:cs typeface="Segoe UI" panose="020B0502040204020203" pitchFamily="34" charset="0"/>
              </a:rPr>
              <a:t>1111</a:t>
            </a:r>
            <a:r>
              <a:rPr lang="en-US" altLang="zh-CN" sz="2800" b="1" spc="300" dirty="0">
                <a:solidFill>
                  <a:schemeClr val="accent2"/>
                </a:solidFill>
                <a:latin typeface="Consolas" panose="020B0609020204030204" pitchFamily="49" charset="0"/>
                <a:cs typeface="Segoe UI" panose="020B0502040204020203" pitchFamily="34" charset="0"/>
              </a:rPr>
              <a:t>1111</a:t>
            </a:r>
            <a:r>
              <a:rPr lang="en-US" altLang="zh-CN" sz="2800" b="1" spc="300" dirty="0">
                <a:latin typeface="Consolas" panose="020B0609020204030204" pitchFamily="49" charset="0"/>
                <a:cs typeface="Segoe UI" panose="020B0502040204020203" pitchFamily="34" charset="0"/>
              </a:rPr>
              <a:t>0111</a:t>
            </a:r>
            <a:r>
              <a:rPr lang="zh-CN" altLang="en-US" sz="2800" b="1" spc="300" dirty="0">
                <a:latin typeface="Consolas" panose="020B0609020204030204" pitchFamily="49" charset="0"/>
                <a:cs typeface="Segoe UI" panose="020B0502040204020203" pitchFamily="34" charset="0"/>
              </a:rPr>
              <a:t> ＝ </a:t>
            </a:r>
            <a:r>
              <a:rPr lang="en-US" altLang="zh-CN" sz="2800" b="1" spc="300" dirty="0">
                <a:latin typeface="Consolas" panose="020B0609020204030204" pitchFamily="49" charset="0"/>
                <a:cs typeface="Segoe UI" panose="020B0502040204020203" pitchFamily="34" charset="0"/>
              </a:rPr>
              <a:t>2</a:t>
            </a:r>
            <a:r>
              <a:rPr lang="en-US" altLang="zh-CN" sz="2800" b="1" spc="300" baseline="50000" dirty="0">
                <a:latin typeface="Consolas" panose="020B0609020204030204" pitchFamily="49" charset="0"/>
                <a:cs typeface="Segoe UI" panose="020B0502040204020203" pitchFamily="34" charset="0"/>
              </a:rPr>
              <a:t>12</a:t>
            </a:r>
            <a:r>
              <a:rPr lang="en-US" altLang="zh-CN" sz="2800" b="1" spc="300" dirty="0">
                <a:latin typeface="Consolas" panose="020B0609020204030204" pitchFamily="49" charset="0"/>
                <a:cs typeface="Segoe UI" panose="020B0502040204020203" pitchFamily="34" charset="0"/>
              </a:rPr>
              <a:t>-1-8</a:t>
            </a:r>
          </a:p>
          <a:p>
            <a:pPr>
              <a:lnSpc>
                <a:spcPct val="150000"/>
              </a:lnSpc>
            </a:pPr>
            <a:r>
              <a:rPr lang="en-US" altLang="zh-CN" sz="2800" b="1" spc="300" dirty="0">
                <a:latin typeface="Consolas" panose="020B0609020204030204" pitchFamily="49" charset="0"/>
                <a:cs typeface="Segoe UI" panose="020B0502040204020203" pitchFamily="34" charset="0"/>
              </a:rPr>
              <a:t>17/128=10001/10000000=0.0010001</a:t>
            </a:r>
          </a:p>
          <a:p>
            <a:endParaRPr lang="en-US" altLang="zh-CN" dirty="0">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zh-CN" altLang="en-US" dirty="0"/>
          </a:p>
        </p:txBody>
      </p:sp>
    </p:spTree>
    <p:extLst>
      <p:ext uri="{BB962C8B-B14F-4D97-AF65-F5344CB8AC3E}">
        <p14:creationId xmlns:p14="http://schemas.microsoft.com/office/powerpoint/2010/main" val="214757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lnSpc>
                <a:spcPct val="150000"/>
              </a:lnSpc>
              <a:defRPr/>
            </a:pPr>
            <a:r>
              <a:rPr lang="en-US" altLang="zh-CN" b="1" dirty="0">
                <a:solidFill>
                  <a:srgbClr val="C00000"/>
                </a:solidFill>
              </a:rPr>
              <a:t>2.1 </a:t>
            </a:r>
            <a:r>
              <a:rPr lang="zh-CN" altLang="en-US" b="1" dirty="0">
                <a:solidFill>
                  <a:srgbClr val="C00000"/>
                </a:solidFill>
              </a:rPr>
              <a:t>非数值数据表示法</a:t>
            </a:r>
          </a:p>
          <a:p>
            <a:pPr eaLnBrk="1" hangingPunct="1">
              <a:lnSpc>
                <a:spcPct val="150000"/>
              </a:lnSpc>
              <a:defRPr/>
            </a:pPr>
            <a:r>
              <a:rPr lang="en-US" altLang="zh-CN" dirty="0"/>
              <a:t>2.2 </a:t>
            </a:r>
            <a:r>
              <a:rPr lang="zh-CN" altLang="en-US" dirty="0"/>
              <a:t>数值数据表示法</a:t>
            </a:r>
          </a:p>
          <a:p>
            <a:pPr eaLnBrk="1" hangingPunct="1">
              <a:lnSpc>
                <a:spcPct val="150000"/>
              </a:lnSpc>
              <a:defRPr/>
            </a:pPr>
            <a:r>
              <a:rPr lang="en-US" altLang="zh-CN" dirty="0"/>
              <a:t>2.3 </a:t>
            </a:r>
            <a:r>
              <a:rPr lang="zh-CN" altLang="en-US" dirty="0"/>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016412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sv-SE" altLang="en-US" sz="2400" dirty="0"/>
              <a:t>Kilo, Mega, Giga, Tera, Peta, Exa, Zetta, Yotta </a:t>
            </a:r>
            <a:r>
              <a:rPr lang="en-US" altLang="zh-CN" sz="1200" dirty="0">
                <a:solidFill>
                  <a:srgbClr val="FF6600"/>
                </a:solidFill>
              </a:rPr>
              <a:t>physics.nist.gov/</a:t>
            </a:r>
            <a:r>
              <a:rPr lang="en-US" altLang="zh-CN" sz="1200" dirty="0" err="1">
                <a:solidFill>
                  <a:srgbClr val="FF6600"/>
                </a:solidFill>
              </a:rPr>
              <a:t>cuu</a:t>
            </a:r>
            <a:r>
              <a:rPr lang="en-US" altLang="zh-CN" sz="1200" dirty="0">
                <a:solidFill>
                  <a:srgbClr val="FF6600"/>
                </a:solidFill>
              </a:rPr>
              <a:t>/Units/binary.html</a:t>
            </a:r>
            <a:endParaRPr lang="zh-CN" altLang="en-US" dirty="0"/>
          </a:p>
        </p:txBody>
      </p:sp>
      <p:sp>
        <p:nvSpPr>
          <p:cNvPr id="3" name="内容占位符 2"/>
          <p:cNvSpPr>
            <a:spLocks noGrp="1"/>
          </p:cNvSpPr>
          <p:nvPr>
            <p:ph idx="1"/>
          </p:nvPr>
        </p:nvSpPr>
        <p:spPr/>
        <p:txBody>
          <a:bodyPr/>
          <a:lstStyle/>
          <a:p>
            <a:r>
              <a:rPr lang="en-US" altLang="zh-CN" dirty="0">
                <a:latin typeface="Segoe UI" panose="020B0502040204020203" pitchFamily="34" charset="0"/>
                <a:cs typeface="Segoe UI" panose="020B0502040204020203" pitchFamily="34" charset="0"/>
              </a:rPr>
              <a:t>1TB=??? </a:t>
            </a:r>
            <a:r>
              <a:rPr lang="en-US" altLang="zh-CN" i="1" dirty="0">
                <a:latin typeface="Segoe UI" panose="020B0502040204020203" pitchFamily="34" charset="0"/>
                <a:cs typeface="Segoe UI" panose="020B0502040204020203" pitchFamily="34" charset="0"/>
              </a:rPr>
              <a:t>Byte  </a:t>
            </a:r>
          </a:p>
          <a:p>
            <a:pPr lvl="1"/>
            <a:r>
              <a:rPr lang="en-US" altLang="zh-CN" dirty="0">
                <a:latin typeface="Segoe UI" panose="020B0502040204020203" pitchFamily="34" charset="0"/>
                <a:cs typeface="Segoe UI" panose="020B0502040204020203" pitchFamily="34" charset="0"/>
              </a:rPr>
              <a:t>1TB drive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1 x 10</a:t>
            </a:r>
            <a:r>
              <a:rPr lang="en-US" altLang="zh-CN" baseline="70000" dirty="0">
                <a:latin typeface="Segoe UI" panose="020B0502040204020203" pitchFamily="34" charset="0"/>
                <a:cs typeface="Segoe UI" panose="020B0502040204020203" pitchFamily="34" charset="0"/>
              </a:rPr>
              <a:t>12</a:t>
            </a:r>
            <a:r>
              <a:rPr lang="en-US" altLang="zh-CN" dirty="0">
                <a:latin typeface="Segoe UI" panose="020B0502040204020203" pitchFamily="34" charset="0"/>
                <a:cs typeface="Segoe UI" panose="020B0502040204020203" pitchFamily="34" charset="0"/>
              </a:rPr>
              <a:t>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931 x 2</a:t>
            </a:r>
            <a:r>
              <a:rPr lang="en-US" altLang="zh-CN" baseline="70000" dirty="0">
                <a:latin typeface="Segoe UI" panose="020B0502040204020203" pitchFamily="34" charset="0"/>
                <a:cs typeface="Segoe UI" panose="020B0502040204020203" pitchFamily="34" charset="0"/>
              </a:rPr>
              <a:t>30</a:t>
            </a:r>
            <a:r>
              <a:rPr lang="en-US" altLang="zh-CN" dirty="0">
                <a:latin typeface="Segoe UI" panose="020B0502040204020203" pitchFamily="34" charset="0"/>
                <a:cs typeface="Segoe UI" panose="020B0502040204020203" pitchFamily="34" charset="0"/>
              </a:rPr>
              <a:t>  </a:t>
            </a:r>
            <a:r>
              <a:rPr lang="en-US" altLang="zh-CN" i="1" dirty="0">
                <a:latin typeface="Segoe UI" panose="020B0502040204020203" pitchFamily="34" charset="0"/>
                <a:cs typeface="Segoe UI" panose="020B0502040204020203" pitchFamily="34" charset="0"/>
              </a:rPr>
              <a:t>bytes</a:t>
            </a:r>
          </a:p>
          <a:p>
            <a:r>
              <a:rPr lang="en-US" altLang="zh-CN" dirty="0">
                <a:latin typeface="Segoe UI" panose="020B0502040204020203" pitchFamily="34" charset="0"/>
                <a:cs typeface="Segoe UI" panose="020B0502040204020203" pitchFamily="34" charset="0"/>
              </a:rPr>
              <a:t>1Mbits/s = ???</a:t>
            </a:r>
          </a:p>
          <a:p>
            <a:pPr lvl="1"/>
            <a:r>
              <a:rPr lang="en-US" altLang="zh-CN" dirty="0">
                <a:latin typeface="Segoe UI" panose="020B0502040204020203" pitchFamily="34" charset="0"/>
                <a:cs typeface="Segoe UI" panose="020B0502040204020203" pitchFamily="34" charset="0"/>
              </a:rPr>
              <a:t>1 Mbit/s = 10</a:t>
            </a:r>
            <a:r>
              <a:rPr lang="en-US" altLang="zh-CN" baseline="70000" dirty="0">
                <a:latin typeface="Segoe UI" panose="020B0502040204020203" pitchFamily="34" charset="0"/>
                <a:cs typeface="Segoe UI" panose="020B0502040204020203" pitchFamily="34" charset="0"/>
              </a:rPr>
              <a:t>6</a:t>
            </a:r>
            <a:r>
              <a:rPr lang="en-US" altLang="zh-CN" i="1" dirty="0">
                <a:latin typeface="Segoe UI" panose="020B0502040204020203" pitchFamily="34" charset="0"/>
                <a:cs typeface="Segoe UI" panose="020B0502040204020203" pitchFamily="34" charset="0"/>
              </a:rPr>
              <a:t> bps</a:t>
            </a:r>
          </a:p>
          <a:p>
            <a:r>
              <a:rPr lang="zh-CN" altLang="en-US" dirty="0">
                <a:latin typeface="华文新魏" panose="02010800040101010101" pitchFamily="2" charset="-122"/>
              </a:rPr>
              <a:t>硬盘厂商及通讯行业是</a:t>
            </a:r>
            <a:r>
              <a:rPr lang="zh-CN" altLang="en-US" dirty="0">
                <a:latin typeface="Segoe UI" panose="020B0502040204020203" pitchFamily="34" charset="0"/>
                <a:cs typeface="Segoe UI" panose="020B0502040204020203" pitchFamily="34" charset="0"/>
              </a:rPr>
              <a:t>计算机行业唯一使用</a:t>
            </a:r>
            <a:r>
              <a:rPr lang="en-US" altLang="zh-CN" dirty="0">
                <a:latin typeface="Segoe UI" panose="020B0502040204020203" pitchFamily="34" charset="0"/>
                <a:cs typeface="Segoe UI" panose="020B0502040204020203" pitchFamily="34" charset="0"/>
              </a:rPr>
              <a:t>SI</a:t>
            </a:r>
            <a:r>
              <a:rPr lang="zh-CN" altLang="en-US" dirty="0">
                <a:latin typeface="Segoe UI" panose="020B0502040204020203" pitchFamily="34" charset="0"/>
                <a:cs typeface="Segoe UI" panose="020B0502040204020203" pitchFamily="34" charset="0"/>
              </a:rPr>
              <a:t>因子的</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5" name="Picture 118"/>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2074245" y="3761773"/>
            <a:ext cx="8468421" cy="2725173"/>
          </a:xfrm>
          <a:prstGeom prst="rect">
            <a:avLst/>
          </a:prstGeom>
          <a:noFill/>
          <a:ln w="9525">
            <a:noFill/>
            <a:miter lim="800000"/>
            <a:headEnd/>
            <a:tailEnd/>
          </a:ln>
        </p:spPr>
      </p:pic>
    </p:spTree>
    <p:extLst>
      <p:ext uri="{BB962C8B-B14F-4D97-AF65-F5344CB8AC3E}">
        <p14:creationId xmlns:p14="http://schemas.microsoft.com/office/powerpoint/2010/main" val="130231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1999 New IEC Standard Prefixes</a:t>
            </a:r>
            <a:endParaRPr lang="zh-CN" altLang="en-US" sz="1600" dirty="0"/>
          </a:p>
        </p:txBody>
      </p:sp>
      <p:sp>
        <p:nvSpPr>
          <p:cNvPr id="3" name="内容占位符 2"/>
          <p:cNvSpPr>
            <a:spLocks noGrp="1"/>
          </p:cNvSpPr>
          <p:nvPr>
            <p:ph idx="1"/>
          </p:nvPr>
        </p:nvSpPr>
        <p:spPr/>
        <p:txBody>
          <a:bodyPr/>
          <a:lstStyle/>
          <a:p>
            <a:r>
              <a:rPr lang="en-US" altLang="zh-CN" dirty="0"/>
              <a:t>SI (International System of Units ) </a:t>
            </a:r>
            <a:r>
              <a:rPr lang="zh-CN" altLang="en-US" dirty="0"/>
              <a:t>仅指</a:t>
            </a:r>
            <a:r>
              <a:rPr lang="en-US" altLang="zh-CN" dirty="0"/>
              <a:t>10</a:t>
            </a:r>
            <a:r>
              <a:rPr lang="zh-CN" altLang="en-US" dirty="0"/>
              <a:t>进制</a:t>
            </a:r>
          </a:p>
          <a:p>
            <a:r>
              <a:rPr lang="en-US" altLang="zh-CN" dirty="0"/>
              <a:t>2</a:t>
            </a:r>
            <a:r>
              <a:rPr lang="en-US" altLang="zh-CN" baseline="70000" dirty="0"/>
              <a:t>34 </a:t>
            </a:r>
            <a:r>
              <a:rPr lang="zh-CN" altLang="en-US" dirty="0"/>
              <a:t>可以访问多少存储单元</a:t>
            </a:r>
            <a:r>
              <a:rPr lang="en-US" altLang="zh-CN" dirty="0"/>
              <a:t>?</a:t>
            </a:r>
          </a:p>
          <a:p>
            <a:r>
              <a:rPr lang="en-US" altLang="zh-CN" dirty="0"/>
              <a:t>2.5 </a:t>
            </a:r>
            <a:r>
              <a:rPr lang="en-US" altLang="zh-CN" dirty="0" err="1"/>
              <a:t>TiB</a:t>
            </a:r>
            <a:r>
              <a:rPr lang="zh-CN" altLang="en-US" dirty="0"/>
              <a:t>存储空间需要多少地址线进行译码？</a:t>
            </a:r>
          </a:p>
          <a:p>
            <a:endParaRPr lang="zh-CN" altLang="en-US" dirty="0"/>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492" y="3154898"/>
            <a:ext cx="5563829" cy="3015610"/>
          </a:xfrm>
          <a:prstGeom prst="rect">
            <a:avLst/>
          </a:prstGeom>
          <a:noFill/>
          <a:ln w="9525">
            <a:noFill/>
            <a:miter lim="800000"/>
            <a:headEnd/>
            <a:tailEnd/>
          </a:ln>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159" y="4428224"/>
            <a:ext cx="3877375" cy="1742284"/>
          </a:xfrm>
          <a:prstGeom prst="rect">
            <a:avLst/>
          </a:prstGeom>
        </p:spPr>
      </p:pic>
    </p:spTree>
    <p:extLst>
      <p:ext uri="{BB962C8B-B14F-4D97-AF65-F5344CB8AC3E}">
        <p14:creationId xmlns:p14="http://schemas.microsoft.com/office/powerpoint/2010/main" val="138483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lnSpc>
                <a:spcPct val="150000"/>
              </a:lnSpc>
            </a:pPr>
            <a:r>
              <a:rPr lang="zh-CN" altLang="en-US" dirty="0"/>
              <a:t>计算机数值数据表示的特点</a:t>
            </a:r>
          </a:p>
          <a:p>
            <a:pPr eaLnBrk="1" hangingPunct="1">
              <a:lnSpc>
                <a:spcPct val="150000"/>
              </a:lnSpc>
            </a:pPr>
            <a:r>
              <a:rPr lang="zh-CN" altLang="en-US" dirty="0"/>
              <a:t>进位制数</a:t>
            </a:r>
          </a:p>
          <a:p>
            <a:pPr eaLnBrk="1" hangingPunct="1">
              <a:lnSpc>
                <a:spcPct val="150000"/>
              </a:lnSpc>
            </a:pPr>
            <a:r>
              <a:rPr lang="zh-CN" altLang="en-US" b="1" dirty="0">
                <a:solidFill>
                  <a:srgbClr val="C00000"/>
                </a:solidFill>
              </a:rPr>
              <a:t>数的定点、浮点表示</a:t>
            </a:r>
          </a:p>
          <a:p>
            <a:pPr eaLnBrk="1" hangingPunct="1">
              <a:lnSpc>
                <a:spcPct val="150000"/>
              </a:lnSpc>
            </a:pPr>
            <a:r>
              <a:rPr lang="zh-CN" altLang="en-US" dirty="0"/>
              <a:t>机器数</a:t>
            </a:r>
          </a:p>
          <a:p>
            <a:endParaRPr lang="zh-CN" altLang="en-US" dirty="0"/>
          </a:p>
        </p:txBody>
      </p:sp>
    </p:spTree>
    <p:extLst>
      <p:ext uri="{BB962C8B-B14F-4D97-AF65-F5344CB8AC3E}">
        <p14:creationId xmlns:p14="http://schemas.microsoft.com/office/powerpoint/2010/main" val="3568650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2.2.1 </a:t>
            </a:r>
            <a:r>
              <a:rPr lang="zh-CN" altLang="en-US" dirty="0"/>
              <a:t>数的定点、浮点表示方法</a:t>
            </a:r>
          </a:p>
        </p:txBody>
      </p:sp>
      <p:sp>
        <p:nvSpPr>
          <p:cNvPr id="3" name="内容占位符 2"/>
          <p:cNvSpPr>
            <a:spLocks noGrp="1"/>
          </p:cNvSpPr>
          <p:nvPr>
            <p:ph idx="1"/>
          </p:nvPr>
        </p:nvSpPr>
        <p:spPr/>
        <p:txBody>
          <a:bodyPr/>
          <a:lstStyle/>
          <a:p>
            <a:pPr eaLnBrk="1" hangingPunct="1">
              <a:lnSpc>
                <a:spcPct val="150000"/>
              </a:lnSpc>
            </a:pPr>
            <a:r>
              <a:rPr lang="zh-CN" altLang="en-US" dirty="0"/>
              <a:t>定点表示 </a:t>
            </a:r>
            <a:r>
              <a:rPr lang="en-US" altLang="zh-CN" dirty="0"/>
              <a:t>(</a:t>
            </a:r>
            <a:r>
              <a:rPr lang="zh-CN" altLang="en-US" dirty="0"/>
              <a:t>小数点位置固定的数</a:t>
            </a:r>
            <a:r>
              <a:rPr lang="en-US" altLang="zh-CN" dirty="0"/>
              <a:t>)</a:t>
            </a:r>
          </a:p>
          <a:p>
            <a:pPr lvl="1" eaLnBrk="1" hangingPunct="1">
              <a:lnSpc>
                <a:spcPct val="150000"/>
              </a:lnSpc>
            </a:pPr>
            <a:r>
              <a:rPr lang="zh-CN" altLang="en-US" dirty="0"/>
              <a:t>定点整数</a:t>
            </a:r>
          </a:p>
          <a:p>
            <a:pPr lvl="1" eaLnBrk="1" hangingPunct="1">
              <a:lnSpc>
                <a:spcPct val="150000"/>
              </a:lnSpc>
            </a:pPr>
            <a:r>
              <a:rPr lang="zh-CN" altLang="en-US" dirty="0"/>
              <a:t>定点小数</a:t>
            </a:r>
          </a:p>
          <a:p>
            <a:pPr lvl="1" eaLnBrk="1" hangingPunct="1">
              <a:lnSpc>
                <a:spcPct val="150000"/>
              </a:lnSpc>
            </a:pPr>
            <a:r>
              <a:rPr lang="zh-CN" altLang="en-US" dirty="0"/>
              <a:t>仅能表示纯小数及纯整数</a:t>
            </a:r>
          </a:p>
          <a:p>
            <a:pPr eaLnBrk="1" hangingPunct="1">
              <a:lnSpc>
                <a:spcPct val="150000"/>
              </a:lnSpc>
            </a:pPr>
            <a:r>
              <a:rPr lang="zh-CN" altLang="en-US" dirty="0"/>
              <a:t>浮点表示（解决小数点问题）</a:t>
            </a:r>
          </a:p>
          <a:p>
            <a:pPr eaLnBrk="1" hangingPunct="1">
              <a:lnSpc>
                <a:spcPct val="150000"/>
              </a:lnSpc>
            </a:pPr>
            <a:r>
              <a:rPr lang="zh-CN" altLang="en-US" dirty="0"/>
              <a:t>机器数？（解决符号问题）</a:t>
            </a:r>
            <a:endParaRPr lang="en-US" altLang="zh-CN" dirty="0"/>
          </a:p>
          <a:p>
            <a:endParaRPr lang="zh-CN" altLang="en-US" dirty="0"/>
          </a:p>
        </p:txBody>
      </p:sp>
    </p:spTree>
    <p:extLst>
      <p:ext uri="{BB962C8B-B14F-4D97-AF65-F5344CB8AC3E}">
        <p14:creationId xmlns:p14="http://schemas.microsoft.com/office/powerpoint/2010/main" val="1921625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Terminology</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r>
              <a:rPr lang="zh-CN" altLang="en-US" dirty="0"/>
              <a:t>计算机利用寄存器存储数据</a:t>
            </a:r>
          </a:p>
          <a:p>
            <a:pPr eaLnBrk="1" hangingPunct="1"/>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p>
          <a:p>
            <a:pPr eaLnBrk="1" hangingPunct="1"/>
            <a:r>
              <a:rPr lang="zh-CN" altLang="en-US" dirty="0"/>
              <a:t>最高有效位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r>
              <a:rPr lang="en-US" altLang="zh-CN" dirty="0"/>
              <a:t>)  </a:t>
            </a:r>
            <a:r>
              <a:rPr lang="zh-CN" altLang="en-US" dirty="0"/>
              <a:t>最低有效位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r>
              <a:rPr lang="en-US" altLang="zh-CN" dirty="0"/>
              <a:t>)</a:t>
            </a:r>
          </a:p>
          <a:p>
            <a:endParaRPr lang="zh-CN" altLang="en-US" dirty="0"/>
          </a:p>
        </p:txBody>
      </p:sp>
      <p:grpSp>
        <p:nvGrpSpPr>
          <p:cNvPr id="5" name="组合 4"/>
          <p:cNvGrpSpPr/>
          <p:nvPr/>
        </p:nvGrpSpPr>
        <p:grpSpPr>
          <a:xfrm>
            <a:off x="1716161" y="3187077"/>
            <a:ext cx="8574992" cy="2739234"/>
            <a:chOff x="2173362" y="3123282"/>
            <a:chExt cx="7315204" cy="2336801"/>
          </a:xfrm>
        </p:grpSpPr>
        <p:grpSp>
          <p:nvGrpSpPr>
            <p:cNvPr id="32" name="Group 2"/>
            <p:cNvGrpSpPr>
              <a:grpSpLocks/>
            </p:cNvGrpSpPr>
            <p:nvPr/>
          </p:nvGrpSpPr>
          <p:grpSpPr bwMode="auto">
            <a:xfrm>
              <a:off x="3511625" y="3123282"/>
              <a:ext cx="4752975" cy="1225550"/>
              <a:chOff x="0" y="0"/>
              <a:chExt cx="2994" cy="772"/>
            </a:xfrm>
          </p:grpSpPr>
          <p:grpSp>
            <p:nvGrpSpPr>
              <p:cNvPr id="33" name="Group 3"/>
              <p:cNvGrpSpPr>
                <a:grpSpLocks/>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a:grpSpLocks/>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a:grpSpLocks/>
            </p:cNvGrpSpPr>
            <p:nvPr/>
          </p:nvGrpSpPr>
          <p:grpSpPr bwMode="auto">
            <a:xfrm>
              <a:off x="2173362" y="3656683"/>
              <a:ext cx="2590800" cy="1800225"/>
              <a:chOff x="-219" y="0"/>
              <a:chExt cx="1632" cy="1134"/>
            </a:xfrm>
          </p:grpSpPr>
          <p:sp>
            <p:nvSpPr>
              <p:cNvPr id="52" name="Oval 24"/>
              <p:cNvSpPr>
                <a:spLocks noChangeArrowheads="1"/>
              </p:cNvSpPr>
              <p:nvPr/>
            </p:nvSpPr>
            <p:spPr bwMode="auto">
              <a:xfrm>
                <a:off x="576"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Text Box 25"/>
              <p:cNvSpPr txBox="1">
                <a:spLocks noChangeArrowheads="1"/>
              </p:cNvSpPr>
              <p:nvPr/>
            </p:nvSpPr>
            <p:spPr bwMode="auto">
              <a:xfrm>
                <a:off x="-219" y="787"/>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p>
              <a:p>
                <a:pPr>
                  <a:buFont typeface="Arial" panose="020B0604020202020204" pitchFamily="34" charset="0"/>
                  <a:buNone/>
                </a:pPr>
                <a:r>
                  <a:rPr lang="en-US" altLang="zh-CN" sz="1800" dirty="0">
                    <a:ea typeface="宋体" panose="02010600030101010101" pitchFamily="2" charset="-122"/>
                  </a:rPr>
                  <a:t>    Most significant bit</a:t>
                </a: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27"/>
            <p:cNvGrpSpPr>
              <a:grpSpLocks/>
            </p:cNvGrpSpPr>
            <p:nvPr/>
          </p:nvGrpSpPr>
          <p:grpSpPr bwMode="auto">
            <a:xfrm>
              <a:off x="6897766" y="3656683"/>
              <a:ext cx="2590800" cy="1803400"/>
              <a:chOff x="-267" y="0"/>
              <a:chExt cx="1632" cy="1136"/>
            </a:xfrm>
          </p:grpSpPr>
          <p:sp>
            <p:nvSpPr>
              <p:cNvPr id="58" name="Line 30"/>
              <p:cNvSpPr>
                <a:spLocks noChangeShapeType="1"/>
              </p:cNvSpPr>
              <p:nvPr/>
            </p:nvSpPr>
            <p:spPr bwMode="auto">
              <a:xfrm>
                <a:off x="432" y="462"/>
                <a:ext cx="99" cy="355"/>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Oval 28"/>
              <p:cNvSpPr>
                <a:spLocks noChangeArrowheads="1"/>
              </p:cNvSpPr>
              <p:nvPr/>
            </p:nvSpPr>
            <p:spPr bwMode="auto">
              <a:xfrm>
                <a:off x="192"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Text Box 29"/>
              <p:cNvSpPr txBox="1">
                <a:spLocks noChangeArrowheads="1"/>
              </p:cNvSpPr>
              <p:nvPr/>
            </p:nvSpPr>
            <p:spPr bwMode="auto">
              <a:xfrm>
                <a:off x="-267" y="789"/>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p>
              <a:p>
                <a:pPr algn="ctr">
                  <a:buFont typeface="Arial" panose="020B0604020202020204" pitchFamily="34" charset="0"/>
                  <a:buNone/>
                </a:pPr>
                <a:r>
                  <a:rPr lang="en-US" altLang="zh-CN" sz="1800" dirty="0">
                    <a:latin typeface="Arial" panose="020B0604020202020204" pitchFamily="34" charset="0"/>
                    <a:ea typeface="宋体" panose="02010600030101010101" pitchFamily="2" charset="-122"/>
                  </a:rPr>
                  <a:t>Least significant bit</a:t>
                </a:r>
              </a:p>
            </p:txBody>
          </p:sp>
        </p:grpSp>
      </p:grpSp>
    </p:spTree>
    <p:extLst>
      <p:ext uri="{BB962C8B-B14F-4D97-AF65-F5344CB8AC3E}">
        <p14:creationId xmlns:p14="http://schemas.microsoft.com/office/powerpoint/2010/main" val="3218810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C6830-A64C-4078-B27A-96FFD59A7C53}"/>
              </a:ext>
            </a:extLst>
          </p:cNvPr>
          <p:cNvSpPr>
            <a:spLocks noGrp="1"/>
          </p:cNvSpPr>
          <p:nvPr>
            <p:ph type="title"/>
          </p:nvPr>
        </p:nvSpPr>
        <p:spPr/>
        <p:txBody>
          <a:bodyPr/>
          <a:lstStyle/>
          <a:p>
            <a:r>
              <a:rPr lang="zh-CN" altLang="zh-CN" dirty="0"/>
              <a:t>定点整数</a:t>
            </a:r>
            <a:endParaRPr lang="zh-CN" altLang="en-US" dirty="0"/>
          </a:p>
        </p:txBody>
      </p:sp>
      <p:grpSp>
        <p:nvGrpSpPr>
          <p:cNvPr id="4" name="Group 3">
            <a:extLst>
              <a:ext uri="{FF2B5EF4-FFF2-40B4-BE49-F238E27FC236}">
                <a16:creationId xmlns:a16="http://schemas.microsoft.com/office/drawing/2014/main" id="{3A1832B8-1DFB-46C4-ACED-2EE1063D9B59}"/>
              </a:ext>
            </a:extLst>
          </p:cNvPr>
          <p:cNvGrpSpPr>
            <a:grpSpLocks/>
          </p:cNvGrpSpPr>
          <p:nvPr/>
        </p:nvGrpSpPr>
        <p:grpSpPr bwMode="auto">
          <a:xfrm>
            <a:off x="1676400" y="2710904"/>
            <a:ext cx="2001838" cy="1009650"/>
            <a:chOff x="0" y="0"/>
            <a:chExt cx="1261" cy="636"/>
          </a:xfrm>
        </p:grpSpPr>
        <p:sp>
          <p:nvSpPr>
            <p:cNvPr id="5" name="Rectangle 4">
              <a:extLst>
                <a:ext uri="{FF2B5EF4-FFF2-40B4-BE49-F238E27FC236}">
                  <a16:creationId xmlns:a16="http://schemas.microsoft.com/office/drawing/2014/main" id="{A97DE0B9-977E-43C1-A343-703403470500}"/>
                </a:ext>
              </a:extLst>
            </p:cNvPr>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0000FF"/>
                  </a:solidFill>
                  <a:latin typeface="微软雅黑" panose="020B0503020204020204" pitchFamily="34" charset="-122"/>
                  <a:ea typeface="微软雅黑" panose="020B0503020204020204" pitchFamily="34" charset="-122"/>
                </a:rPr>
                <a:t>符号位</a:t>
              </a:r>
              <a:endParaRPr lang="zh-CN" altLang="en-US" sz="2200" b="1" dirty="0">
                <a:solidFill>
                  <a:srgbClr val="0000FF"/>
                </a:solidFill>
                <a:latin typeface="微软雅黑" panose="020B0503020204020204" pitchFamily="34" charset="-122"/>
                <a:ea typeface="微软雅黑" panose="020B0503020204020204" pitchFamily="34" charset="-122"/>
              </a:endParaRPr>
            </a:p>
          </p:txBody>
        </p:sp>
        <p:sp>
          <p:nvSpPr>
            <p:cNvPr id="6" name="AutoShape 5">
              <a:extLst>
                <a:ext uri="{FF2B5EF4-FFF2-40B4-BE49-F238E27FC236}">
                  <a16:creationId xmlns:a16="http://schemas.microsoft.com/office/drawing/2014/main" id="{2D4F9906-C05E-42CE-8259-9F78DAD28B24}"/>
                </a:ext>
              </a:extLst>
            </p:cNvPr>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8000"/>
              </a:solidFill>
              <a:round/>
              <a:headEnd/>
              <a:tailE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a:extLst>
              <a:ext uri="{FF2B5EF4-FFF2-40B4-BE49-F238E27FC236}">
                <a16:creationId xmlns:a16="http://schemas.microsoft.com/office/drawing/2014/main" id="{2D0C5F79-5B90-415D-8F0F-136D5335D6C5}"/>
              </a:ext>
            </a:extLst>
          </p:cNvPr>
          <p:cNvGrpSpPr>
            <a:grpSpLocks/>
          </p:cNvGrpSpPr>
          <p:nvPr/>
        </p:nvGrpSpPr>
        <p:grpSpPr bwMode="auto">
          <a:xfrm>
            <a:off x="7441407" y="2925217"/>
            <a:ext cx="2592388" cy="793750"/>
            <a:chOff x="0" y="0"/>
            <a:chExt cx="1633" cy="500"/>
          </a:xfrm>
        </p:grpSpPr>
        <p:sp>
          <p:nvSpPr>
            <p:cNvPr id="8" name="Rectangle 7">
              <a:extLst>
                <a:ext uri="{FF2B5EF4-FFF2-40B4-BE49-F238E27FC236}">
                  <a16:creationId xmlns:a16="http://schemas.microsoft.com/office/drawing/2014/main" id="{E83B8B93-9F9C-442B-BC47-706DF3097350}"/>
                </a:ext>
              </a:extLst>
            </p:cNvPr>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a:extLst>
                <a:ext uri="{FF2B5EF4-FFF2-40B4-BE49-F238E27FC236}">
                  <a16:creationId xmlns:a16="http://schemas.microsoft.com/office/drawing/2014/main" id="{7417247E-FCAF-4F2D-93A0-1C77F753D4AE}"/>
                </a:ext>
              </a:extLst>
            </p:cNvPr>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a:extLst>
              <a:ext uri="{FF2B5EF4-FFF2-40B4-BE49-F238E27FC236}">
                <a16:creationId xmlns:a16="http://schemas.microsoft.com/office/drawing/2014/main" id="{6A8C17CD-258B-4388-8B2F-EA89691F033B}"/>
              </a:ext>
            </a:extLst>
          </p:cNvPr>
          <p:cNvGrpSpPr>
            <a:grpSpLocks/>
          </p:cNvGrpSpPr>
          <p:nvPr/>
        </p:nvGrpSpPr>
        <p:grpSpPr bwMode="auto">
          <a:xfrm>
            <a:off x="4183064" y="2925217"/>
            <a:ext cx="4098924" cy="793750"/>
            <a:chOff x="0" y="0"/>
            <a:chExt cx="2768" cy="500"/>
          </a:xfrm>
        </p:grpSpPr>
        <p:sp>
          <p:nvSpPr>
            <p:cNvPr id="11" name="AutoShape 10">
              <a:extLst>
                <a:ext uri="{FF2B5EF4-FFF2-40B4-BE49-F238E27FC236}">
                  <a16:creationId xmlns:a16="http://schemas.microsoft.com/office/drawing/2014/main" id="{643BFAC2-C6EB-4375-B9EE-F73133A28A78}"/>
                </a:ext>
              </a:extLst>
            </p:cNvPr>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1DE61E06-A4C9-4A8E-B249-BA8D847DA47B}"/>
                </a:ext>
              </a:extLst>
            </p:cNvPr>
            <p:cNvSpPr>
              <a:spLocks noChangeArrowheads="1"/>
            </p:cNvSpPr>
            <p:nvPr/>
          </p:nvSpPr>
          <p:spPr bwMode="auto">
            <a:xfrm>
              <a:off x="635"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a:extLst>
              <a:ext uri="{FF2B5EF4-FFF2-40B4-BE49-F238E27FC236}">
                <a16:creationId xmlns:a16="http://schemas.microsoft.com/office/drawing/2014/main" id="{959EDAD4-AD3B-4EC3-8C32-B8565BD32A6A}"/>
              </a:ext>
            </a:extLst>
          </p:cNvPr>
          <p:cNvGrpSpPr>
            <a:grpSpLocks/>
          </p:cNvGrpSpPr>
          <p:nvPr/>
        </p:nvGrpSpPr>
        <p:grpSpPr bwMode="auto">
          <a:xfrm>
            <a:off x="3243264" y="2279104"/>
            <a:ext cx="5184775" cy="647700"/>
            <a:chOff x="0" y="0"/>
            <a:chExt cx="3266" cy="408"/>
          </a:xfrm>
        </p:grpSpPr>
        <p:sp>
          <p:nvSpPr>
            <p:cNvPr id="14" name="Rectangle 15">
              <a:extLst>
                <a:ext uri="{FF2B5EF4-FFF2-40B4-BE49-F238E27FC236}">
                  <a16:creationId xmlns:a16="http://schemas.microsoft.com/office/drawing/2014/main" id="{7D3D64A5-C5E0-4DF1-819E-B1199B7A461C}"/>
                </a:ext>
              </a:extLst>
            </p:cNvPr>
            <p:cNvSpPr>
              <a:spLocks noChangeArrowheads="1"/>
            </p:cNvSpPr>
            <p:nvPr/>
          </p:nvSpPr>
          <p:spPr bwMode="auto">
            <a:xfrm>
              <a:off x="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15" name="Rectangle 16">
              <a:extLst>
                <a:ext uri="{FF2B5EF4-FFF2-40B4-BE49-F238E27FC236}">
                  <a16:creationId xmlns:a16="http://schemas.microsoft.com/office/drawing/2014/main" id="{1BB24D2D-8699-459F-9CF3-2F288D79471B}"/>
                </a:ext>
              </a:extLst>
            </p:cNvPr>
            <p:cNvSpPr>
              <a:spLocks noChangeArrowheads="1"/>
            </p:cNvSpPr>
            <p:nvPr/>
          </p:nvSpPr>
          <p:spPr bwMode="auto">
            <a:xfrm>
              <a:off x="49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6" name="Rectangle 17">
              <a:extLst>
                <a:ext uri="{FF2B5EF4-FFF2-40B4-BE49-F238E27FC236}">
                  <a16:creationId xmlns:a16="http://schemas.microsoft.com/office/drawing/2014/main" id="{B41EDD5E-04C4-4E9F-900B-8D7127B3BEB3}"/>
                </a:ext>
              </a:extLst>
            </p:cNvPr>
            <p:cNvSpPr>
              <a:spLocks noChangeArrowheads="1"/>
            </p:cNvSpPr>
            <p:nvPr/>
          </p:nvSpPr>
          <p:spPr bwMode="auto">
            <a:xfrm>
              <a:off x="89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7" name="Rectangle 18">
              <a:extLst>
                <a:ext uri="{FF2B5EF4-FFF2-40B4-BE49-F238E27FC236}">
                  <a16:creationId xmlns:a16="http://schemas.microsoft.com/office/drawing/2014/main" id="{62B0C37A-4405-44BA-8DB6-8C9E249B6DF3}"/>
                </a:ext>
              </a:extLst>
            </p:cNvPr>
            <p:cNvSpPr>
              <a:spLocks noChangeArrowheads="1"/>
            </p:cNvSpPr>
            <p:nvPr/>
          </p:nvSpPr>
          <p:spPr bwMode="auto">
            <a:xfrm>
              <a:off x="1286"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p>
          </p:txBody>
        </p:sp>
        <p:sp>
          <p:nvSpPr>
            <p:cNvPr id="18" name="Rectangle 19">
              <a:extLst>
                <a:ext uri="{FF2B5EF4-FFF2-40B4-BE49-F238E27FC236}">
                  <a16:creationId xmlns:a16="http://schemas.microsoft.com/office/drawing/2014/main" id="{A809C728-D463-411D-B833-4F430F6480EA}"/>
                </a:ext>
              </a:extLst>
            </p:cNvPr>
            <p:cNvSpPr>
              <a:spLocks noChangeArrowheads="1"/>
            </p:cNvSpPr>
            <p:nvPr/>
          </p:nvSpPr>
          <p:spPr bwMode="auto">
            <a:xfrm>
              <a:off x="1682"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20">
              <a:extLst>
                <a:ext uri="{FF2B5EF4-FFF2-40B4-BE49-F238E27FC236}">
                  <a16:creationId xmlns:a16="http://schemas.microsoft.com/office/drawing/2014/main" id="{E0533A97-AEA4-424A-91B3-85F98EF9AB79}"/>
                </a:ext>
              </a:extLst>
            </p:cNvPr>
            <p:cNvSpPr>
              <a:spLocks noChangeArrowheads="1"/>
            </p:cNvSpPr>
            <p:nvPr/>
          </p:nvSpPr>
          <p:spPr bwMode="auto">
            <a:xfrm>
              <a:off x="2078"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21">
              <a:extLst>
                <a:ext uri="{FF2B5EF4-FFF2-40B4-BE49-F238E27FC236}">
                  <a16:creationId xmlns:a16="http://schemas.microsoft.com/office/drawing/2014/main" id="{F8204D31-2DEC-4E70-A417-176E64573DEE}"/>
                </a:ext>
              </a:extLst>
            </p:cNvPr>
            <p:cNvSpPr>
              <a:spLocks noChangeArrowheads="1"/>
            </p:cNvSpPr>
            <p:nvPr/>
          </p:nvSpPr>
          <p:spPr bwMode="auto">
            <a:xfrm>
              <a:off x="247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22">
              <a:extLst>
                <a:ext uri="{FF2B5EF4-FFF2-40B4-BE49-F238E27FC236}">
                  <a16:creationId xmlns:a16="http://schemas.microsoft.com/office/drawing/2014/main" id="{8CC86746-57C3-4407-8D93-E07F684ED669}"/>
                </a:ext>
              </a:extLst>
            </p:cNvPr>
            <p:cNvSpPr>
              <a:spLocks noChangeArrowheads="1"/>
            </p:cNvSpPr>
            <p:nvPr/>
          </p:nvSpPr>
          <p:spPr bwMode="auto">
            <a:xfrm>
              <a:off x="396" y="0"/>
              <a:ext cx="98"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a:extLst>
                <a:ext uri="{FF2B5EF4-FFF2-40B4-BE49-F238E27FC236}">
                  <a16:creationId xmlns:a16="http://schemas.microsoft.com/office/drawing/2014/main" id="{2A261D2E-C549-47CE-94C1-1B00A95199A7}"/>
                </a:ext>
              </a:extLst>
            </p:cNvPr>
            <p:cNvSpPr>
              <a:spLocks noChangeArrowheads="1"/>
            </p:cNvSpPr>
            <p:nvPr/>
          </p:nvSpPr>
          <p:spPr bwMode="auto">
            <a:xfrm>
              <a:off x="287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grpSp>
      <p:grpSp>
        <p:nvGrpSpPr>
          <p:cNvPr id="23" name="Group 24">
            <a:extLst>
              <a:ext uri="{FF2B5EF4-FFF2-40B4-BE49-F238E27FC236}">
                <a16:creationId xmlns:a16="http://schemas.microsoft.com/office/drawing/2014/main" id="{FDBE780E-8113-41CA-B57F-5F360E291218}"/>
              </a:ext>
            </a:extLst>
          </p:cNvPr>
          <p:cNvGrpSpPr>
            <a:grpSpLocks/>
          </p:cNvGrpSpPr>
          <p:nvPr/>
        </p:nvGrpSpPr>
        <p:grpSpPr bwMode="auto">
          <a:xfrm>
            <a:off x="2356800" y="4430993"/>
            <a:ext cx="5184775" cy="647700"/>
            <a:chOff x="0" y="0"/>
            <a:chExt cx="3266" cy="408"/>
          </a:xfrm>
        </p:grpSpPr>
        <p:sp>
          <p:nvSpPr>
            <p:cNvPr id="24" name="Rectangle 25">
              <a:extLst>
                <a:ext uri="{FF2B5EF4-FFF2-40B4-BE49-F238E27FC236}">
                  <a16:creationId xmlns:a16="http://schemas.microsoft.com/office/drawing/2014/main" id="{C63B3B39-E552-4470-A304-37260E014DE4}"/>
                </a:ext>
              </a:extLst>
            </p:cNvPr>
            <p:cNvSpPr>
              <a:spLocks noChangeArrowheads="1"/>
            </p:cNvSpPr>
            <p:nvPr/>
          </p:nvSpPr>
          <p:spPr bwMode="auto">
            <a:xfrm>
              <a:off x="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25" name="Rectangle 26">
              <a:extLst>
                <a:ext uri="{FF2B5EF4-FFF2-40B4-BE49-F238E27FC236}">
                  <a16:creationId xmlns:a16="http://schemas.microsoft.com/office/drawing/2014/main" id="{159C1850-334A-4788-9AEA-EF3CCE2DBE2F}"/>
                </a:ext>
              </a:extLst>
            </p:cNvPr>
            <p:cNvSpPr>
              <a:spLocks noChangeArrowheads="1"/>
            </p:cNvSpPr>
            <p:nvPr/>
          </p:nvSpPr>
          <p:spPr bwMode="auto">
            <a:xfrm>
              <a:off x="49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a:extLst>
                <a:ext uri="{FF2B5EF4-FFF2-40B4-BE49-F238E27FC236}">
                  <a16:creationId xmlns:a16="http://schemas.microsoft.com/office/drawing/2014/main" id="{D575A19C-47F7-47B7-943D-AD4075AC78C1}"/>
                </a:ext>
              </a:extLst>
            </p:cNvPr>
            <p:cNvSpPr>
              <a:spLocks noChangeArrowheads="1"/>
            </p:cNvSpPr>
            <p:nvPr/>
          </p:nvSpPr>
          <p:spPr bwMode="auto">
            <a:xfrm>
              <a:off x="89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a:extLst>
                <a:ext uri="{FF2B5EF4-FFF2-40B4-BE49-F238E27FC236}">
                  <a16:creationId xmlns:a16="http://schemas.microsoft.com/office/drawing/2014/main" id="{CC95EF3D-C1A7-43BA-938C-FA248F4CC68D}"/>
                </a:ext>
              </a:extLst>
            </p:cNvPr>
            <p:cNvSpPr>
              <a:spLocks noChangeArrowheads="1"/>
            </p:cNvSpPr>
            <p:nvPr/>
          </p:nvSpPr>
          <p:spPr bwMode="auto">
            <a:xfrm>
              <a:off x="1286"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a:extLst>
                <a:ext uri="{FF2B5EF4-FFF2-40B4-BE49-F238E27FC236}">
                  <a16:creationId xmlns:a16="http://schemas.microsoft.com/office/drawing/2014/main" id="{7EDF5253-710A-4609-8080-55F7D99401A4}"/>
                </a:ext>
              </a:extLst>
            </p:cNvPr>
            <p:cNvSpPr>
              <a:spLocks noChangeArrowheads="1"/>
            </p:cNvSpPr>
            <p:nvPr/>
          </p:nvSpPr>
          <p:spPr bwMode="auto">
            <a:xfrm>
              <a:off x="1682"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9" name="Rectangle 30">
              <a:extLst>
                <a:ext uri="{FF2B5EF4-FFF2-40B4-BE49-F238E27FC236}">
                  <a16:creationId xmlns:a16="http://schemas.microsoft.com/office/drawing/2014/main" id="{3B2C6580-D493-42E1-A122-7BF68AF0D4B9}"/>
                </a:ext>
              </a:extLst>
            </p:cNvPr>
            <p:cNvSpPr>
              <a:spLocks noChangeArrowheads="1"/>
            </p:cNvSpPr>
            <p:nvPr/>
          </p:nvSpPr>
          <p:spPr bwMode="auto">
            <a:xfrm>
              <a:off x="2078"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0" name="Rectangle 31">
              <a:extLst>
                <a:ext uri="{FF2B5EF4-FFF2-40B4-BE49-F238E27FC236}">
                  <a16:creationId xmlns:a16="http://schemas.microsoft.com/office/drawing/2014/main" id="{5EF9CB4C-C936-4016-80DF-8471B289C245}"/>
                </a:ext>
              </a:extLst>
            </p:cNvPr>
            <p:cNvSpPr>
              <a:spLocks noChangeArrowheads="1"/>
            </p:cNvSpPr>
            <p:nvPr/>
          </p:nvSpPr>
          <p:spPr bwMode="auto">
            <a:xfrm>
              <a:off x="247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1" name="Rectangle 32">
              <a:extLst>
                <a:ext uri="{FF2B5EF4-FFF2-40B4-BE49-F238E27FC236}">
                  <a16:creationId xmlns:a16="http://schemas.microsoft.com/office/drawing/2014/main" id="{0C28FED4-FCD3-458B-A54C-C51EFA62785C}"/>
                </a:ext>
              </a:extLst>
            </p:cNvPr>
            <p:cNvSpPr>
              <a:spLocks noChangeArrowheads="1"/>
            </p:cNvSpPr>
            <p:nvPr/>
          </p:nvSpPr>
          <p:spPr bwMode="auto">
            <a:xfrm>
              <a:off x="396" y="0"/>
              <a:ext cx="98"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a:extLst>
                <a:ext uri="{FF2B5EF4-FFF2-40B4-BE49-F238E27FC236}">
                  <a16:creationId xmlns:a16="http://schemas.microsoft.com/office/drawing/2014/main" id="{B9A62CB5-91AD-4C4B-AD98-53DBC924BFE8}"/>
                </a:ext>
              </a:extLst>
            </p:cNvPr>
            <p:cNvSpPr>
              <a:spLocks noChangeArrowheads="1"/>
            </p:cNvSpPr>
            <p:nvPr/>
          </p:nvSpPr>
          <p:spPr bwMode="auto">
            <a:xfrm>
              <a:off x="287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a:extLst>
              <a:ext uri="{FF2B5EF4-FFF2-40B4-BE49-F238E27FC236}">
                <a16:creationId xmlns:a16="http://schemas.microsoft.com/office/drawing/2014/main" id="{266B1577-2C26-484C-939C-6DEA2E069ED9}"/>
              </a:ext>
            </a:extLst>
          </p:cNvPr>
          <p:cNvGrpSpPr>
            <a:grpSpLocks/>
          </p:cNvGrpSpPr>
          <p:nvPr/>
        </p:nvGrpSpPr>
        <p:grpSpPr bwMode="auto">
          <a:xfrm>
            <a:off x="4804725" y="5391430"/>
            <a:ext cx="5184775" cy="647700"/>
            <a:chOff x="0" y="0"/>
            <a:chExt cx="3266" cy="408"/>
          </a:xfrm>
        </p:grpSpPr>
        <p:sp>
          <p:nvSpPr>
            <p:cNvPr id="34" name="Rectangle 35">
              <a:extLst>
                <a:ext uri="{FF2B5EF4-FFF2-40B4-BE49-F238E27FC236}">
                  <a16:creationId xmlns:a16="http://schemas.microsoft.com/office/drawing/2014/main" id="{4589E614-4CC1-40E8-90EB-E37F3BCCA2D2}"/>
                </a:ext>
              </a:extLst>
            </p:cNvPr>
            <p:cNvSpPr>
              <a:spLocks noChangeArrowheads="1"/>
            </p:cNvSpPr>
            <p:nvPr/>
          </p:nvSpPr>
          <p:spPr bwMode="auto">
            <a:xfrm>
              <a:off x="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35" name="Rectangle 36">
              <a:extLst>
                <a:ext uri="{FF2B5EF4-FFF2-40B4-BE49-F238E27FC236}">
                  <a16:creationId xmlns:a16="http://schemas.microsoft.com/office/drawing/2014/main" id="{02117DED-D8E7-4E5C-80D6-E1D49C55C136}"/>
                </a:ext>
              </a:extLst>
            </p:cNvPr>
            <p:cNvSpPr>
              <a:spLocks noChangeArrowheads="1"/>
            </p:cNvSpPr>
            <p:nvPr/>
          </p:nvSpPr>
          <p:spPr bwMode="auto">
            <a:xfrm>
              <a:off x="49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a:extLst>
                <a:ext uri="{FF2B5EF4-FFF2-40B4-BE49-F238E27FC236}">
                  <a16:creationId xmlns:a16="http://schemas.microsoft.com/office/drawing/2014/main" id="{05F196BB-64E4-459C-8786-4FFD007F5CBD}"/>
                </a:ext>
              </a:extLst>
            </p:cNvPr>
            <p:cNvSpPr>
              <a:spLocks noChangeArrowheads="1"/>
            </p:cNvSpPr>
            <p:nvPr/>
          </p:nvSpPr>
          <p:spPr bwMode="auto">
            <a:xfrm>
              <a:off x="89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a:extLst>
                <a:ext uri="{FF2B5EF4-FFF2-40B4-BE49-F238E27FC236}">
                  <a16:creationId xmlns:a16="http://schemas.microsoft.com/office/drawing/2014/main" id="{536926EB-A312-4133-95F5-3CB80C267480}"/>
                </a:ext>
              </a:extLst>
            </p:cNvPr>
            <p:cNvSpPr>
              <a:spLocks noChangeArrowheads="1"/>
            </p:cNvSpPr>
            <p:nvPr/>
          </p:nvSpPr>
          <p:spPr bwMode="auto">
            <a:xfrm>
              <a:off x="1286"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a:extLst>
                <a:ext uri="{FF2B5EF4-FFF2-40B4-BE49-F238E27FC236}">
                  <a16:creationId xmlns:a16="http://schemas.microsoft.com/office/drawing/2014/main" id="{A1DBF680-9E94-4BBE-9ADA-8BD16EA8982C}"/>
                </a:ext>
              </a:extLst>
            </p:cNvPr>
            <p:cNvSpPr>
              <a:spLocks noChangeArrowheads="1"/>
            </p:cNvSpPr>
            <p:nvPr/>
          </p:nvSpPr>
          <p:spPr bwMode="auto">
            <a:xfrm>
              <a:off x="1682"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9" name="Rectangle 40">
              <a:extLst>
                <a:ext uri="{FF2B5EF4-FFF2-40B4-BE49-F238E27FC236}">
                  <a16:creationId xmlns:a16="http://schemas.microsoft.com/office/drawing/2014/main" id="{3251CAA8-3146-42FC-B292-528233573EB5}"/>
                </a:ext>
              </a:extLst>
            </p:cNvPr>
            <p:cNvSpPr>
              <a:spLocks noChangeArrowheads="1"/>
            </p:cNvSpPr>
            <p:nvPr/>
          </p:nvSpPr>
          <p:spPr bwMode="auto">
            <a:xfrm>
              <a:off x="2078"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41">
              <a:extLst>
                <a:ext uri="{FF2B5EF4-FFF2-40B4-BE49-F238E27FC236}">
                  <a16:creationId xmlns:a16="http://schemas.microsoft.com/office/drawing/2014/main" id="{35922E15-F431-400F-8A0F-4D12ACC39B9D}"/>
                </a:ext>
              </a:extLst>
            </p:cNvPr>
            <p:cNvSpPr>
              <a:spLocks noChangeArrowheads="1"/>
            </p:cNvSpPr>
            <p:nvPr/>
          </p:nvSpPr>
          <p:spPr bwMode="auto">
            <a:xfrm>
              <a:off x="2474"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42">
              <a:extLst>
                <a:ext uri="{FF2B5EF4-FFF2-40B4-BE49-F238E27FC236}">
                  <a16:creationId xmlns:a16="http://schemas.microsoft.com/office/drawing/2014/main" id="{5CEDFFDA-A4B5-4445-903F-0C2004F1EE83}"/>
                </a:ext>
              </a:extLst>
            </p:cNvPr>
            <p:cNvSpPr>
              <a:spLocks noChangeArrowheads="1"/>
            </p:cNvSpPr>
            <p:nvPr/>
          </p:nvSpPr>
          <p:spPr bwMode="auto">
            <a:xfrm>
              <a:off x="396" y="0"/>
              <a:ext cx="98"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a:extLst>
                <a:ext uri="{FF2B5EF4-FFF2-40B4-BE49-F238E27FC236}">
                  <a16:creationId xmlns:a16="http://schemas.microsoft.com/office/drawing/2014/main" id="{527D4F33-CEF2-4516-892F-675F2401A4F2}"/>
                </a:ext>
              </a:extLst>
            </p:cNvPr>
            <p:cNvSpPr>
              <a:spLocks noChangeArrowheads="1"/>
            </p:cNvSpPr>
            <p:nvPr/>
          </p:nvSpPr>
          <p:spPr bwMode="auto">
            <a:xfrm>
              <a:off x="2870" y="0"/>
              <a:ext cx="396" cy="408"/>
            </a:xfrm>
            <a:prstGeom prst="rect">
              <a:avLst/>
            </a:prstGeom>
            <a:solidFill>
              <a:srgbClr val="66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a:extLst>
              <a:ext uri="{FF2B5EF4-FFF2-40B4-BE49-F238E27FC236}">
                <a16:creationId xmlns:a16="http://schemas.microsoft.com/office/drawing/2014/main" id="{6FDF337B-EC9D-497B-B300-7D7080094DAF}"/>
              </a:ext>
            </a:extLst>
          </p:cNvPr>
          <p:cNvSpPr>
            <a:spLocks noChangeArrowheads="1"/>
          </p:cNvSpPr>
          <p:nvPr/>
        </p:nvSpPr>
        <p:spPr bwMode="auto">
          <a:xfrm>
            <a:off x="7705087" y="4472269"/>
            <a:ext cx="25908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a:t>
            </a:r>
            <a:r>
              <a:rPr lang="en-US" altLang="zh-CN" sz="2600" baseline="500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≤|X|≤2</a:t>
            </a:r>
            <a:r>
              <a:rPr lang="en-US" altLang="zh-CN" sz="2600" baseline="50000" dirty="0">
                <a:latin typeface="微软雅黑" panose="020B0503020204020204" pitchFamily="34" charset="-122"/>
                <a:ea typeface="微软雅黑" panose="020B0503020204020204" pitchFamily="34" charset="-122"/>
              </a:rPr>
              <a:t>n</a:t>
            </a:r>
            <a:r>
              <a:rPr lang="en-US" altLang="zh-CN" sz="2600" dirty="0">
                <a:latin typeface="微软雅黑" panose="020B0503020204020204" pitchFamily="34" charset="-122"/>
                <a:ea typeface="微软雅黑" panose="020B0503020204020204" pitchFamily="34" charset="-122"/>
              </a:rPr>
              <a:t>-1</a:t>
            </a:r>
          </a:p>
        </p:txBody>
      </p:sp>
      <p:sp>
        <p:nvSpPr>
          <p:cNvPr id="44" name="Rectangle 46">
            <a:extLst>
              <a:ext uri="{FF2B5EF4-FFF2-40B4-BE49-F238E27FC236}">
                <a16:creationId xmlns:a16="http://schemas.microsoft.com/office/drawing/2014/main" id="{1B956719-9F6E-42C7-B653-02D447782EED}"/>
              </a:ext>
            </a:extLst>
          </p:cNvPr>
          <p:cNvSpPr>
            <a:spLocks noChangeArrowheads="1"/>
          </p:cNvSpPr>
          <p:nvPr/>
        </p:nvSpPr>
        <p:spPr bwMode="auto">
          <a:xfrm>
            <a:off x="2447288" y="5424769"/>
            <a:ext cx="2160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a:latin typeface="微软雅黑" panose="020B0503020204020204" pitchFamily="34" charset="-122"/>
                <a:ea typeface="微软雅黑" panose="020B0503020204020204" pitchFamily="34" charset="-122"/>
              </a:rPr>
              <a:t>上溢</a:t>
            </a:r>
          </a:p>
        </p:txBody>
      </p:sp>
      <p:sp>
        <p:nvSpPr>
          <p:cNvPr id="45" name="AutoShape 12">
            <a:extLst>
              <a:ext uri="{FF2B5EF4-FFF2-40B4-BE49-F238E27FC236}">
                <a16:creationId xmlns:a16="http://schemas.microsoft.com/office/drawing/2014/main" id="{6B86E195-62BC-4345-9CE9-79DDE39B15CA}"/>
              </a:ext>
            </a:extLst>
          </p:cNvPr>
          <p:cNvSpPr>
            <a:spLocks noChangeArrowheads="1"/>
          </p:cNvSpPr>
          <p:nvPr/>
        </p:nvSpPr>
        <p:spPr bwMode="auto">
          <a:xfrm>
            <a:off x="2395606" y="1341554"/>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p>
        </p:txBody>
      </p:sp>
      <p:sp>
        <p:nvSpPr>
          <p:cNvPr id="46" name="AutoShape 13">
            <a:extLst>
              <a:ext uri="{FF2B5EF4-FFF2-40B4-BE49-F238E27FC236}">
                <a16:creationId xmlns:a16="http://schemas.microsoft.com/office/drawing/2014/main" id="{BAD96BC7-7CB9-456E-95ED-A11FAB76A1B4}"/>
              </a:ext>
            </a:extLst>
          </p:cNvPr>
          <p:cNvSpPr>
            <a:spLocks noChangeArrowheads="1"/>
          </p:cNvSpPr>
          <p:nvPr/>
        </p:nvSpPr>
        <p:spPr bwMode="auto">
          <a:xfrm>
            <a:off x="7346950" y="1348004"/>
            <a:ext cx="2700338"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p>
        </p:txBody>
      </p:sp>
    </p:spTree>
    <p:extLst>
      <p:ext uri="{BB962C8B-B14F-4D97-AF65-F5344CB8AC3E}">
        <p14:creationId xmlns:p14="http://schemas.microsoft.com/office/powerpoint/2010/main" val="398963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1"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down)">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fill="hold"/>
                                        <p:tgtEl>
                                          <p:spTgt spid="44"/>
                                        </p:tgtEl>
                                        <p:attrNameLst>
                                          <p:attrName>ppt_x</p:attrName>
                                        </p:attrNameLst>
                                      </p:cBhvr>
                                      <p:tavLst>
                                        <p:tav tm="0">
                                          <p:val>
                                            <p:strVal val="#ppt_x"/>
                                          </p:val>
                                        </p:tav>
                                        <p:tav tm="100000">
                                          <p:val>
                                            <p:strVal val="#ppt_x"/>
                                          </p:val>
                                        </p:tav>
                                      </p:tavLst>
                                    </p:anim>
                                    <p:anim calcmode="lin" valueType="num">
                                      <p:cBhvr additive="base">
                                        <p:cTn id="5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P spid="45" grpId="0" animBg="1" autoUpdateAnimBg="0"/>
      <p:bldP spid="46" grpId="0" animBg="1" autoUpdateAnimBg="0"/>
      <p:bldP spid="46" grpId="1"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6293F-421A-455D-A75E-B969897C408C}"/>
              </a:ext>
            </a:extLst>
          </p:cNvPr>
          <p:cNvSpPr>
            <a:spLocks noGrp="1"/>
          </p:cNvSpPr>
          <p:nvPr>
            <p:ph type="title"/>
          </p:nvPr>
        </p:nvSpPr>
        <p:spPr/>
        <p:txBody>
          <a:bodyPr/>
          <a:lstStyle/>
          <a:p>
            <a:r>
              <a:rPr lang="zh-CN" altLang="zh-CN" dirty="0"/>
              <a:t>定点小数</a:t>
            </a:r>
            <a:endParaRPr lang="zh-CN" altLang="en-US" dirty="0"/>
          </a:p>
        </p:txBody>
      </p:sp>
      <p:grpSp>
        <p:nvGrpSpPr>
          <p:cNvPr id="4" name="Group 3">
            <a:extLst>
              <a:ext uri="{FF2B5EF4-FFF2-40B4-BE49-F238E27FC236}">
                <a16:creationId xmlns:a16="http://schemas.microsoft.com/office/drawing/2014/main" id="{511117B1-6935-4FC1-9CB6-727AA5B67E23}"/>
              </a:ext>
            </a:extLst>
          </p:cNvPr>
          <p:cNvGrpSpPr>
            <a:grpSpLocks/>
          </p:cNvGrpSpPr>
          <p:nvPr/>
        </p:nvGrpSpPr>
        <p:grpSpPr bwMode="auto">
          <a:xfrm>
            <a:off x="1981200" y="2729954"/>
            <a:ext cx="2001838" cy="1009650"/>
            <a:chOff x="0" y="0"/>
            <a:chExt cx="1261" cy="636"/>
          </a:xfrm>
        </p:grpSpPr>
        <p:sp>
          <p:nvSpPr>
            <p:cNvPr id="5" name="Rectangle 4">
              <a:extLst>
                <a:ext uri="{FF2B5EF4-FFF2-40B4-BE49-F238E27FC236}">
                  <a16:creationId xmlns:a16="http://schemas.microsoft.com/office/drawing/2014/main" id="{5C277DE3-E786-4360-AD76-05E6623B7C2E}"/>
                </a:ext>
              </a:extLst>
            </p:cNvPr>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a:solidFill>
                    <a:srgbClr val="0000FF"/>
                  </a:solidFill>
                  <a:latin typeface="微软雅黑" panose="020B0503020204020204" pitchFamily="34" charset="-122"/>
                  <a:ea typeface="微软雅黑" panose="020B0503020204020204" pitchFamily="34" charset="-122"/>
                </a:rPr>
                <a:t>符号位</a:t>
              </a:r>
              <a:endParaRPr lang="zh-CN" altLang="en-US" sz="2200" b="1">
                <a:solidFill>
                  <a:srgbClr val="0000FF"/>
                </a:solidFill>
                <a:latin typeface="微软雅黑" panose="020B0503020204020204" pitchFamily="34" charset="-122"/>
                <a:ea typeface="微软雅黑" panose="020B0503020204020204" pitchFamily="34" charset="-122"/>
              </a:endParaRPr>
            </a:p>
          </p:txBody>
        </p:sp>
        <p:sp>
          <p:nvSpPr>
            <p:cNvPr id="6" name="AutoShape 5">
              <a:extLst>
                <a:ext uri="{FF2B5EF4-FFF2-40B4-BE49-F238E27FC236}">
                  <a16:creationId xmlns:a16="http://schemas.microsoft.com/office/drawing/2014/main" id="{BA3E855C-7336-4227-A37D-6D4B7A5ACCBC}"/>
                </a:ext>
              </a:extLst>
            </p:cNvPr>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FF00"/>
              </a:solidFill>
              <a:round/>
              <a:headEnd/>
              <a:tailE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a:extLst>
              <a:ext uri="{FF2B5EF4-FFF2-40B4-BE49-F238E27FC236}">
                <a16:creationId xmlns:a16="http://schemas.microsoft.com/office/drawing/2014/main" id="{612740C7-24B6-4896-88D8-C154CA1E30AD}"/>
              </a:ext>
            </a:extLst>
          </p:cNvPr>
          <p:cNvGrpSpPr>
            <a:grpSpLocks/>
          </p:cNvGrpSpPr>
          <p:nvPr/>
        </p:nvGrpSpPr>
        <p:grpSpPr bwMode="auto">
          <a:xfrm>
            <a:off x="3259139" y="2945854"/>
            <a:ext cx="2592387" cy="793750"/>
            <a:chOff x="0" y="0"/>
            <a:chExt cx="1633" cy="500"/>
          </a:xfrm>
        </p:grpSpPr>
        <p:sp>
          <p:nvSpPr>
            <p:cNvPr id="8" name="Rectangle 7">
              <a:extLst>
                <a:ext uri="{FF2B5EF4-FFF2-40B4-BE49-F238E27FC236}">
                  <a16:creationId xmlns:a16="http://schemas.microsoft.com/office/drawing/2014/main" id="{DCE85FFF-BEEE-442A-A709-42F16A2CBEEB}"/>
                </a:ext>
              </a:extLst>
            </p:cNvPr>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a:extLst>
                <a:ext uri="{FF2B5EF4-FFF2-40B4-BE49-F238E27FC236}">
                  <a16:creationId xmlns:a16="http://schemas.microsoft.com/office/drawing/2014/main" id="{CAC03792-5967-4D4F-9B8F-CEF8FB99799D}"/>
                </a:ext>
              </a:extLst>
            </p:cNvPr>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a:extLst>
              <a:ext uri="{FF2B5EF4-FFF2-40B4-BE49-F238E27FC236}">
                <a16:creationId xmlns:a16="http://schemas.microsoft.com/office/drawing/2014/main" id="{566142C5-988F-4394-8769-BBD7CFE3E2E3}"/>
              </a:ext>
            </a:extLst>
          </p:cNvPr>
          <p:cNvGrpSpPr>
            <a:grpSpLocks/>
          </p:cNvGrpSpPr>
          <p:nvPr/>
        </p:nvGrpSpPr>
        <p:grpSpPr bwMode="auto">
          <a:xfrm>
            <a:off x="4481514" y="3026765"/>
            <a:ext cx="4095327" cy="712788"/>
            <a:chOff x="0" y="0"/>
            <a:chExt cx="2768" cy="449"/>
          </a:xfrm>
        </p:grpSpPr>
        <p:sp>
          <p:nvSpPr>
            <p:cNvPr id="11" name="AutoShape 10">
              <a:extLst>
                <a:ext uri="{FF2B5EF4-FFF2-40B4-BE49-F238E27FC236}">
                  <a16:creationId xmlns:a16="http://schemas.microsoft.com/office/drawing/2014/main" id="{7524CB4A-BD7B-46D9-A975-3C2579E54B4C}"/>
                </a:ext>
              </a:extLst>
            </p:cNvPr>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CCE27E4A-55B0-4FC4-8235-ED5EBE2B8590}"/>
                </a:ext>
              </a:extLst>
            </p:cNvPr>
            <p:cNvSpPr>
              <a:spLocks noChangeArrowheads="1"/>
            </p:cNvSpPr>
            <p:nvPr/>
          </p:nvSpPr>
          <p:spPr bwMode="auto">
            <a:xfrm>
              <a:off x="637" y="131"/>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a:extLst>
              <a:ext uri="{FF2B5EF4-FFF2-40B4-BE49-F238E27FC236}">
                <a16:creationId xmlns:a16="http://schemas.microsoft.com/office/drawing/2014/main" id="{5170CA31-6B93-41D7-888F-DB698CC71B1F}"/>
              </a:ext>
            </a:extLst>
          </p:cNvPr>
          <p:cNvGrpSpPr>
            <a:grpSpLocks/>
          </p:cNvGrpSpPr>
          <p:nvPr/>
        </p:nvGrpSpPr>
        <p:grpSpPr bwMode="auto">
          <a:xfrm>
            <a:off x="3548064" y="2298154"/>
            <a:ext cx="5184775" cy="647700"/>
            <a:chOff x="0" y="0"/>
            <a:chExt cx="3266" cy="408"/>
          </a:xfrm>
        </p:grpSpPr>
        <p:sp>
          <p:nvSpPr>
            <p:cNvPr id="14" name="Rectangle 15">
              <a:extLst>
                <a:ext uri="{FF2B5EF4-FFF2-40B4-BE49-F238E27FC236}">
                  <a16:creationId xmlns:a16="http://schemas.microsoft.com/office/drawing/2014/main" id="{C1F7E2CF-FFD1-407D-8092-35FC61667C7B}"/>
                </a:ext>
              </a:extLst>
            </p:cNvPr>
            <p:cNvSpPr>
              <a:spLocks noChangeArrowheads="1"/>
            </p:cNvSpPr>
            <p:nvPr/>
          </p:nvSpPr>
          <p:spPr bwMode="auto">
            <a:xfrm>
              <a:off x="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15" name="Rectangle 16">
              <a:extLst>
                <a:ext uri="{FF2B5EF4-FFF2-40B4-BE49-F238E27FC236}">
                  <a16:creationId xmlns:a16="http://schemas.microsoft.com/office/drawing/2014/main" id="{64E4EEE3-8EF9-42E1-9DE5-12A16658535C}"/>
                </a:ext>
              </a:extLst>
            </p:cNvPr>
            <p:cNvSpPr>
              <a:spLocks noChangeArrowheads="1"/>
            </p:cNvSpPr>
            <p:nvPr/>
          </p:nvSpPr>
          <p:spPr bwMode="auto">
            <a:xfrm>
              <a:off x="49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6" name="Rectangle 17">
              <a:extLst>
                <a:ext uri="{FF2B5EF4-FFF2-40B4-BE49-F238E27FC236}">
                  <a16:creationId xmlns:a16="http://schemas.microsoft.com/office/drawing/2014/main" id="{FE80ADA9-C150-4827-BDC5-C068D79B82C4}"/>
                </a:ext>
              </a:extLst>
            </p:cNvPr>
            <p:cNvSpPr>
              <a:spLocks noChangeArrowheads="1"/>
            </p:cNvSpPr>
            <p:nvPr/>
          </p:nvSpPr>
          <p:spPr bwMode="auto">
            <a:xfrm>
              <a:off x="89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7" name="Rectangle 18">
              <a:extLst>
                <a:ext uri="{FF2B5EF4-FFF2-40B4-BE49-F238E27FC236}">
                  <a16:creationId xmlns:a16="http://schemas.microsoft.com/office/drawing/2014/main" id="{81E6CC8E-207C-46A5-9720-3F04DD84B0FA}"/>
                </a:ext>
              </a:extLst>
            </p:cNvPr>
            <p:cNvSpPr>
              <a:spLocks noChangeArrowheads="1"/>
            </p:cNvSpPr>
            <p:nvPr/>
          </p:nvSpPr>
          <p:spPr bwMode="auto">
            <a:xfrm>
              <a:off x="1286"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p>
          </p:txBody>
        </p:sp>
        <p:sp>
          <p:nvSpPr>
            <p:cNvPr id="18" name="Rectangle 19">
              <a:extLst>
                <a:ext uri="{FF2B5EF4-FFF2-40B4-BE49-F238E27FC236}">
                  <a16:creationId xmlns:a16="http://schemas.microsoft.com/office/drawing/2014/main" id="{11FB56C8-B9FE-4FFF-ACAB-0BF502038C9C}"/>
                </a:ext>
              </a:extLst>
            </p:cNvPr>
            <p:cNvSpPr>
              <a:spLocks noChangeArrowheads="1"/>
            </p:cNvSpPr>
            <p:nvPr/>
          </p:nvSpPr>
          <p:spPr bwMode="auto">
            <a:xfrm>
              <a:off x="1682"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20">
              <a:extLst>
                <a:ext uri="{FF2B5EF4-FFF2-40B4-BE49-F238E27FC236}">
                  <a16:creationId xmlns:a16="http://schemas.microsoft.com/office/drawing/2014/main" id="{7F78B093-449D-41C9-942A-2F866788ADB1}"/>
                </a:ext>
              </a:extLst>
            </p:cNvPr>
            <p:cNvSpPr>
              <a:spLocks noChangeArrowheads="1"/>
            </p:cNvSpPr>
            <p:nvPr/>
          </p:nvSpPr>
          <p:spPr bwMode="auto">
            <a:xfrm>
              <a:off x="2078"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21">
              <a:extLst>
                <a:ext uri="{FF2B5EF4-FFF2-40B4-BE49-F238E27FC236}">
                  <a16:creationId xmlns:a16="http://schemas.microsoft.com/office/drawing/2014/main" id="{06CDE2EA-F2E2-4115-AC4B-269C1F9B45C3}"/>
                </a:ext>
              </a:extLst>
            </p:cNvPr>
            <p:cNvSpPr>
              <a:spLocks noChangeArrowheads="1"/>
            </p:cNvSpPr>
            <p:nvPr/>
          </p:nvSpPr>
          <p:spPr bwMode="auto">
            <a:xfrm>
              <a:off x="247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22">
              <a:extLst>
                <a:ext uri="{FF2B5EF4-FFF2-40B4-BE49-F238E27FC236}">
                  <a16:creationId xmlns:a16="http://schemas.microsoft.com/office/drawing/2014/main" id="{FCABD2E2-3F79-4E02-8B17-CEA043BD989D}"/>
                </a:ext>
              </a:extLst>
            </p:cNvPr>
            <p:cNvSpPr>
              <a:spLocks noChangeArrowheads="1"/>
            </p:cNvSpPr>
            <p:nvPr/>
          </p:nvSpPr>
          <p:spPr bwMode="auto">
            <a:xfrm>
              <a:off x="396" y="0"/>
              <a:ext cx="98"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28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a:extLst>
                <a:ext uri="{FF2B5EF4-FFF2-40B4-BE49-F238E27FC236}">
                  <a16:creationId xmlns:a16="http://schemas.microsoft.com/office/drawing/2014/main" id="{71F98404-AA36-4479-889C-5768807B58C8}"/>
                </a:ext>
              </a:extLst>
            </p:cNvPr>
            <p:cNvSpPr>
              <a:spLocks noChangeArrowheads="1"/>
            </p:cNvSpPr>
            <p:nvPr/>
          </p:nvSpPr>
          <p:spPr bwMode="auto">
            <a:xfrm>
              <a:off x="287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grpSp>
      <p:grpSp>
        <p:nvGrpSpPr>
          <p:cNvPr id="23" name="Group 24">
            <a:extLst>
              <a:ext uri="{FF2B5EF4-FFF2-40B4-BE49-F238E27FC236}">
                <a16:creationId xmlns:a16="http://schemas.microsoft.com/office/drawing/2014/main" id="{28754FED-D287-488A-8E63-2B346C6851F0}"/>
              </a:ext>
            </a:extLst>
          </p:cNvPr>
          <p:cNvGrpSpPr>
            <a:grpSpLocks/>
          </p:cNvGrpSpPr>
          <p:nvPr/>
        </p:nvGrpSpPr>
        <p:grpSpPr bwMode="auto">
          <a:xfrm>
            <a:off x="2175077" y="4446463"/>
            <a:ext cx="5184775" cy="647700"/>
            <a:chOff x="0" y="0"/>
            <a:chExt cx="3266" cy="408"/>
          </a:xfrm>
        </p:grpSpPr>
        <p:sp>
          <p:nvSpPr>
            <p:cNvPr id="24" name="Rectangle 25">
              <a:extLst>
                <a:ext uri="{FF2B5EF4-FFF2-40B4-BE49-F238E27FC236}">
                  <a16:creationId xmlns:a16="http://schemas.microsoft.com/office/drawing/2014/main" id="{0DC3ECB8-A3B7-41E6-8EE4-0542D9571F90}"/>
                </a:ext>
              </a:extLst>
            </p:cNvPr>
            <p:cNvSpPr>
              <a:spLocks noChangeArrowheads="1"/>
            </p:cNvSpPr>
            <p:nvPr/>
          </p:nvSpPr>
          <p:spPr bwMode="auto">
            <a:xfrm>
              <a:off x="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25" name="Rectangle 26">
              <a:extLst>
                <a:ext uri="{FF2B5EF4-FFF2-40B4-BE49-F238E27FC236}">
                  <a16:creationId xmlns:a16="http://schemas.microsoft.com/office/drawing/2014/main" id="{66CF410A-4E9D-4781-9D81-52EDC4480B26}"/>
                </a:ext>
              </a:extLst>
            </p:cNvPr>
            <p:cNvSpPr>
              <a:spLocks noChangeArrowheads="1"/>
            </p:cNvSpPr>
            <p:nvPr/>
          </p:nvSpPr>
          <p:spPr bwMode="auto">
            <a:xfrm>
              <a:off x="49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a:extLst>
                <a:ext uri="{FF2B5EF4-FFF2-40B4-BE49-F238E27FC236}">
                  <a16:creationId xmlns:a16="http://schemas.microsoft.com/office/drawing/2014/main" id="{53C3700E-5B0D-4036-9CB1-3EB88E1A7DDD}"/>
                </a:ext>
              </a:extLst>
            </p:cNvPr>
            <p:cNvSpPr>
              <a:spLocks noChangeArrowheads="1"/>
            </p:cNvSpPr>
            <p:nvPr/>
          </p:nvSpPr>
          <p:spPr bwMode="auto">
            <a:xfrm>
              <a:off x="89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a:extLst>
                <a:ext uri="{FF2B5EF4-FFF2-40B4-BE49-F238E27FC236}">
                  <a16:creationId xmlns:a16="http://schemas.microsoft.com/office/drawing/2014/main" id="{9EEB8810-6666-47A6-BB24-EE1F46D9F405}"/>
                </a:ext>
              </a:extLst>
            </p:cNvPr>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a:extLst>
                <a:ext uri="{FF2B5EF4-FFF2-40B4-BE49-F238E27FC236}">
                  <a16:creationId xmlns:a16="http://schemas.microsoft.com/office/drawing/2014/main" id="{29260434-26DA-4A70-A8DE-5255D023408D}"/>
                </a:ext>
              </a:extLst>
            </p:cNvPr>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9" name="Rectangle 30">
              <a:extLst>
                <a:ext uri="{FF2B5EF4-FFF2-40B4-BE49-F238E27FC236}">
                  <a16:creationId xmlns:a16="http://schemas.microsoft.com/office/drawing/2014/main" id="{D53EFA11-F162-43D4-847D-D73E731C1F56}"/>
                </a:ext>
              </a:extLst>
            </p:cNvPr>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0" name="Rectangle 31">
              <a:extLst>
                <a:ext uri="{FF2B5EF4-FFF2-40B4-BE49-F238E27FC236}">
                  <a16:creationId xmlns:a16="http://schemas.microsoft.com/office/drawing/2014/main" id="{6251AAFF-15F5-4849-83E8-5FCD99C8FDC8}"/>
                </a:ext>
              </a:extLst>
            </p:cNvPr>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1" name="Rectangle 32">
              <a:extLst>
                <a:ext uri="{FF2B5EF4-FFF2-40B4-BE49-F238E27FC236}">
                  <a16:creationId xmlns:a16="http://schemas.microsoft.com/office/drawing/2014/main" id="{0EC26AB3-22F6-4BF3-88E7-720B8D7AE725}"/>
                </a:ext>
              </a:extLst>
            </p:cNvPr>
            <p:cNvSpPr>
              <a:spLocks noChangeArrowheads="1"/>
            </p:cNvSpPr>
            <p:nvPr/>
          </p:nvSpPr>
          <p:spPr bwMode="auto">
            <a:xfrm>
              <a:off x="396" y="0"/>
              <a:ext cx="98"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a:extLst>
                <a:ext uri="{FF2B5EF4-FFF2-40B4-BE49-F238E27FC236}">
                  <a16:creationId xmlns:a16="http://schemas.microsoft.com/office/drawing/2014/main" id="{D65F08C1-347B-44A2-B1B2-B29402B21385}"/>
                </a:ext>
              </a:extLst>
            </p:cNvPr>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a:extLst>
              <a:ext uri="{FF2B5EF4-FFF2-40B4-BE49-F238E27FC236}">
                <a16:creationId xmlns:a16="http://schemas.microsoft.com/office/drawing/2014/main" id="{84F81097-74AB-4204-9A00-3AA3BE0516B5}"/>
              </a:ext>
            </a:extLst>
          </p:cNvPr>
          <p:cNvGrpSpPr>
            <a:grpSpLocks/>
          </p:cNvGrpSpPr>
          <p:nvPr/>
        </p:nvGrpSpPr>
        <p:grpSpPr bwMode="auto">
          <a:xfrm>
            <a:off x="4761115" y="5365626"/>
            <a:ext cx="5184775" cy="647700"/>
            <a:chOff x="0" y="0"/>
            <a:chExt cx="3266" cy="408"/>
          </a:xfrm>
        </p:grpSpPr>
        <p:sp>
          <p:nvSpPr>
            <p:cNvPr id="34" name="Rectangle 35">
              <a:extLst>
                <a:ext uri="{FF2B5EF4-FFF2-40B4-BE49-F238E27FC236}">
                  <a16:creationId xmlns:a16="http://schemas.microsoft.com/office/drawing/2014/main" id="{F2C010C0-6D54-47F4-89AB-159294E7D214}"/>
                </a:ext>
              </a:extLst>
            </p:cNvPr>
            <p:cNvSpPr>
              <a:spLocks noChangeArrowheads="1"/>
            </p:cNvSpPr>
            <p:nvPr/>
          </p:nvSpPr>
          <p:spPr bwMode="auto">
            <a:xfrm>
              <a:off x="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sp>
          <p:nvSpPr>
            <p:cNvPr id="35" name="Rectangle 36">
              <a:extLst>
                <a:ext uri="{FF2B5EF4-FFF2-40B4-BE49-F238E27FC236}">
                  <a16:creationId xmlns:a16="http://schemas.microsoft.com/office/drawing/2014/main" id="{4583F8B9-583C-497E-BFFA-3F1433B723ED}"/>
                </a:ext>
              </a:extLst>
            </p:cNvPr>
            <p:cNvSpPr>
              <a:spLocks noChangeArrowheads="1"/>
            </p:cNvSpPr>
            <p:nvPr/>
          </p:nvSpPr>
          <p:spPr bwMode="auto">
            <a:xfrm>
              <a:off x="49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a:extLst>
                <a:ext uri="{FF2B5EF4-FFF2-40B4-BE49-F238E27FC236}">
                  <a16:creationId xmlns:a16="http://schemas.microsoft.com/office/drawing/2014/main" id="{53958D97-D8BA-4ABC-9503-1782D9A4EC11}"/>
                </a:ext>
              </a:extLst>
            </p:cNvPr>
            <p:cNvSpPr>
              <a:spLocks noChangeArrowheads="1"/>
            </p:cNvSpPr>
            <p:nvPr/>
          </p:nvSpPr>
          <p:spPr bwMode="auto">
            <a:xfrm>
              <a:off x="89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a:extLst>
                <a:ext uri="{FF2B5EF4-FFF2-40B4-BE49-F238E27FC236}">
                  <a16:creationId xmlns:a16="http://schemas.microsoft.com/office/drawing/2014/main" id="{5CFD9B70-8EAD-44B2-8A0F-8D81AF2BF8CD}"/>
                </a:ext>
              </a:extLst>
            </p:cNvPr>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a:extLst>
                <a:ext uri="{FF2B5EF4-FFF2-40B4-BE49-F238E27FC236}">
                  <a16:creationId xmlns:a16="http://schemas.microsoft.com/office/drawing/2014/main" id="{8583F48E-90E2-4FEC-AFC2-8F35A5C7BD22}"/>
                </a:ext>
              </a:extLst>
            </p:cNvPr>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39" name="Rectangle 40">
              <a:extLst>
                <a:ext uri="{FF2B5EF4-FFF2-40B4-BE49-F238E27FC236}">
                  <a16:creationId xmlns:a16="http://schemas.microsoft.com/office/drawing/2014/main" id="{EB6BF5F6-D12D-4104-94DF-2BE36FDD5E28}"/>
                </a:ext>
              </a:extLst>
            </p:cNvPr>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41">
              <a:extLst>
                <a:ext uri="{FF2B5EF4-FFF2-40B4-BE49-F238E27FC236}">
                  <a16:creationId xmlns:a16="http://schemas.microsoft.com/office/drawing/2014/main" id="{C4A0DA65-94D9-4BB5-A160-34D963F25267}"/>
                </a:ext>
              </a:extLst>
            </p:cNvPr>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42">
              <a:extLst>
                <a:ext uri="{FF2B5EF4-FFF2-40B4-BE49-F238E27FC236}">
                  <a16:creationId xmlns:a16="http://schemas.microsoft.com/office/drawing/2014/main" id="{C44635C8-C861-4AEE-83E5-91BCCB7C8AFC}"/>
                </a:ext>
              </a:extLst>
            </p:cNvPr>
            <p:cNvSpPr>
              <a:spLocks noChangeArrowheads="1"/>
            </p:cNvSpPr>
            <p:nvPr/>
          </p:nvSpPr>
          <p:spPr bwMode="auto">
            <a:xfrm>
              <a:off x="396" y="0"/>
              <a:ext cx="98"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a:extLst>
                <a:ext uri="{FF2B5EF4-FFF2-40B4-BE49-F238E27FC236}">
                  <a16:creationId xmlns:a16="http://schemas.microsoft.com/office/drawing/2014/main" id="{09A45E4E-98A8-43DB-9532-2DC9595AD2B9}"/>
                </a:ext>
              </a:extLst>
            </p:cNvPr>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a:extLst>
              <a:ext uri="{FF2B5EF4-FFF2-40B4-BE49-F238E27FC236}">
                <a16:creationId xmlns:a16="http://schemas.microsoft.com/office/drawing/2014/main" id="{B3F1ACD2-4699-41C3-AC96-30DEDADFDFDF}"/>
              </a:ext>
            </a:extLst>
          </p:cNvPr>
          <p:cNvSpPr>
            <a:spLocks noChangeArrowheads="1"/>
          </p:cNvSpPr>
          <p:nvPr/>
        </p:nvSpPr>
        <p:spPr bwMode="auto">
          <a:xfrm>
            <a:off x="7654066" y="4473399"/>
            <a:ext cx="241538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0≤|X|≤1-2</a:t>
            </a:r>
            <a:r>
              <a:rPr lang="en-US" altLang="zh-CN" sz="2600" baseline="50000" dirty="0">
                <a:latin typeface="微软雅黑" panose="020B0503020204020204" pitchFamily="34" charset="-122"/>
                <a:ea typeface="微软雅黑" panose="020B0503020204020204" pitchFamily="34" charset="-122"/>
              </a:rPr>
              <a:t>-n</a:t>
            </a:r>
          </a:p>
        </p:txBody>
      </p:sp>
      <p:sp>
        <p:nvSpPr>
          <p:cNvPr id="44" name="Rectangle 46">
            <a:extLst>
              <a:ext uri="{FF2B5EF4-FFF2-40B4-BE49-F238E27FC236}">
                <a16:creationId xmlns:a16="http://schemas.microsoft.com/office/drawing/2014/main" id="{8B9C3C39-1788-425E-A11C-8082B6BAEB1D}"/>
              </a:ext>
            </a:extLst>
          </p:cNvPr>
          <p:cNvSpPr>
            <a:spLocks noChangeArrowheads="1"/>
          </p:cNvSpPr>
          <p:nvPr/>
        </p:nvSpPr>
        <p:spPr bwMode="auto">
          <a:xfrm>
            <a:off x="2098876" y="5398964"/>
            <a:ext cx="25161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dirty="0">
                <a:latin typeface="微软雅黑" panose="020B0503020204020204" pitchFamily="34" charset="-122"/>
                <a:ea typeface="微软雅黑" panose="020B0503020204020204" pitchFamily="34" charset="-122"/>
              </a:rPr>
              <a:t>下溢</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上溢</a:t>
            </a:r>
          </a:p>
        </p:txBody>
      </p:sp>
      <p:sp>
        <p:nvSpPr>
          <p:cNvPr id="45" name="AutoShape 13">
            <a:extLst>
              <a:ext uri="{FF2B5EF4-FFF2-40B4-BE49-F238E27FC236}">
                <a16:creationId xmlns:a16="http://schemas.microsoft.com/office/drawing/2014/main" id="{78D3FA40-3F97-41F8-AC0A-5A6B3FDB13E4}"/>
              </a:ext>
            </a:extLst>
          </p:cNvPr>
          <p:cNvSpPr>
            <a:spLocks noChangeArrowheads="1"/>
          </p:cNvSpPr>
          <p:nvPr/>
        </p:nvSpPr>
        <p:spPr bwMode="auto">
          <a:xfrm>
            <a:off x="7789864" y="1383703"/>
            <a:ext cx="2700337"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p>
        </p:txBody>
      </p:sp>
      <p:sp>
        <p:nvSpPr>
          <p:cNvPr id="46" name="AutoShape 12">
            <a:extLst>
              <a:ext uri="{FF2B5EF4-FFF2-40B4-BE49-F238E27FC236}">
                <a16:creationId xmlns:a16="http://schemas.microsoft.com/office/drawing/2014/main" id="{D22DB8C0-FEF8-4385-BEEE-9035405A0BD6}"/>
              </a:ext>
            </a:extLst>
          </p:cNvPr>
          <p:cNvSpPr>
            <a:spLocks noChangeArrowheads="1"/>
          </p:cNvSpPr>
          <p:nvPr/>
        </p:nvSpPr>
        <p:spPr bwMode="auto">
          <a:xfrm>
            <a:off x="2758281" y="1376932"/>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p>
        </p:txBody>
      </p:sp>
    </p:spTree>
    <p:extLst>
      <p:ext uri="{BB962C8B-B14F-4D97-AF65-F5344CB8AC3E}">
        <p14:creationId xmlns:p14="http://schemas.microsoft.com/office/powerpoint/2010/main" val="219501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down)">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P spid="45" grpId="0" animBg="1" autoUpdateAnimBg="0"/>
      <p:bldP spid="46"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计算机中数据如何存储？</a:t>
            </a:r>
            <a:endParaRPr lang="zh-CN" altLang="en-US" dirty="0"/>
          </a:p>
        </p:txBody>
      </p:sp>
      <p:sp>
        <p:nvSpPr>
          <p:cNvPr id="5" name="Rectangle 3"/>
          <p:cNvSpPr>
            <a:spLocks noChangeArrowheads="1"/>
          </p:cNvSpPr>
          <p:nvPr/>
        </p:nvSpPr>
        <p:spPr bwMode="auto">
          <a:xfrm>
            <a:off x="1284790" y="1214917"/>
            <a:ext cx="7847636" cy="4731039"/>
          </a:xfrm>
          <a:prstGeom prst="rect">
            <a:avLst/>
          </a:prstGeom>
          <a:solidFill>
            <a:srgbClr val="CCFF66">
              <a:alpha val="74117"/>
            </a:srgbClr>
          </a:solidFill>
          <a:ln w="25400">
            <a:solidFill>
              <a:schemeClr val="accent1"/>
            </a:solid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20000"/>
              </a:lnSpc>
            </a:pPr>
            <a:r>
              <a:rPr lang="en-US" altLang="zh-CN" sz="2600" b="1" kern="0" dirty="0">
                <a:latin typeface="Courier New" panose="02070309020205020404" pitchFamily="49" charset="0"/>
                <a:ea typeface="宋体" panose="02010600030101010101" pitchFamily="2" charset="-122"/>
                <a:cs typeface="Times New Roman" panose="02020603050405020304" pitchFamily="18" charset="0"/>
              </a:rPr>
              <a:t>1  </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2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3    </a:t>
            </a:r>
            <a:r>
              <a:rPr lang="en-US" altLang="zh-CN" sz="26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4    </a:t>
            </a:r>
            <a:r>
              <a:rPr lang="en-US" altLang="zh-CN" sz="26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5    </a:t>
            </a:r>
            <a:r>
              <a:rPr lang="en-US" altLang="zh-CN" sz="26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6    </a:t>
            </a:r>
            <a:r>
              <a:rPr lang="en-US" altLang="zh-CN" sz="26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6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6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7    </a:t>
            </a:r>
            <a:r>
              <a:rPr lang="en-US" altLang="zh-CN" sz="26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a:p>
            <a:pPr marL="514350" indent="-514350">
              <a:lnSpc>
                <a:spcPct val="130000"/>
              </a:lnSpc>
              <a:buAutoNum type="arabicPlain" startAt="8"/>
            </a:pPr>
            <a:r>
              <a:rPr lang="en-US" altLang="zh-CN" sz="26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p>
          <a:p>
            <a:pPr>
              <a:lnSpc>
                <a:spcPct val="130000"/>
              </a:lnSpc>
            </a:pPr>
            <a:endParaRPr lang="zh-CN" altLang="zh-CN" sz="2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7920497" y="2205047"/>
            <a:ext cx="30829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7920497" y="3716617"/>
            <a:ext cx="30702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7920497" y="2963872"/>
            <a:ext cx="3095625"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7920497" y="4522797"/>
            <a:ext cx="3070225" cy="541338"/>
          </a:xfrm>
          <a:prstGeom prst="rect">
            <a:avLst/>
          </a:prstGeom>
          <a:solidFill>
            <a:srgbClr val="FF6600"/>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dirty="0">
                <a:solidFill>
                  <a:schemeClr val="bg1"/>
                </a:solidFill>
                <a:latin typeface="Courier New" panose="02070309020205020404" pitchFamily="49" charset="0"/>
                <a:ea typeface="宋体" panose="02010600030101010101" pitchFamily="2" charset="-122"/>
              </a:rPr>
              <a:t>？？</a:t>
            </a:r>
          </a:p>
        </p:txBody>
      </p:sp>
      <p:sp>
        <p:nvSpPr>
          <p:cNvPr id="3" name="矩形 2"/>
          <p:cNvSpPr/>
          <p:nvPr/>
        </p:nvSpPr>
        <p:spPr>
          <a:xfrm>
            <a:off x="8858046" y="4559989"/>
            <a:ext cx="1980029" cy="400110"/>
          </a:xfrm>
          <a:prstGeom prst="rect">
            <a:avLst/>
          </a:prstGeom>
          <a:effectLst>
            <a:outerShdw blurRad="50800" dist="38100" dir="5400000" algn="t" rotWithShape="0">
              <a:prstClr val="black">
                <a:alpha val="40000"/>
              </a:prstClr>
            </a:outerShdw>
          </a:effectLst>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机器数表示问题</a:t>
            </a:r>
          </a:p>
        </p:txBody>
      </p:sp>
    </p:spTree>
    <p:extLst>
      <p:ext uri="{BB962C8B-B14F-4D97-AF65-F5344CB8AC3E}">
        <p14:creationId xmlns:p14="http://schemas.microsoft.com/office/powerpoint/2010/main" val="15639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left)">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wipe(left)">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数值数据表示方法</a:t>
            </a:r>
          </a:p>
        </p:txBody>
      </p:sp>
      <p:sp>
        <p:nvSpPr>
          <p:cNvPr id="3" name="内容占位符 2"/>
          <p:cNvSpPr>
            <a:spLocks noGrp="1"/>
          </p:cNvSpPr>
          <p:nvPr>
            <p:ph idx="1"/>
          </p:nvPr>
        </p:nvSpPr>
        <p:spPr/>
        <p:txBody>
          <a:bodyPr/>
          <a:lstStyle/>
          <a:p>
            <a:pPr eaLnBrk="1" hangingPunct="1">
              <a:lnSpc>
                <a:spcPct val="150000"/>
              </a:lnSpc>
            </a:pPr>
            <a:r>
              <a:rPr lang="zh-CN" altLang="en-US" dirty="0"/>
              <a:t>计算机数值数据表示的特点</a:t>
            </a:r>
          </a:p>
          <a:p>
            <a:pPr eaLnBrk="1" hangingPunct="1">
              <a:lnSpc>
                <a:spcPct val="150000"/>
              </a:lnSpc>
            </a:pPr>
            <a:r>
              <a:rPr lang="zh-CN" altLang="en-US" dirty="0"/>
              <a:t>进位制数</a:t>
            </a:r>
          </a:p>
          <a:p>
            <a:pPr eaLnBrk="1" hangingPunct="1">
              <a:lnSpc>
                <a:spcPct val="150000"/>
              </a:lnSpc>
            </a:pPr>
            <a:r>
              <a:rPr lang="zh-CN" altLang="en-US" dirty="0"/>
              <a:t>数的定点、浮点表示</a:t>
            </a:r>
          </a:p>
          <a:p>
            <a:pPr eaLnBrk="1" hangingPunct="1">
              <a:lnSpc>
                <a:spcPct val="150000"/>
              </a:lnSpc>
            </a:pPr>
            <a:r>
              <a:rPr lang="zh-CN" altLang="en-US" b="1" dirty="0">
                <a:solidFill>
                  <a:srgbClr val="C00000"/>
                </a:solidFill>
              </a:rPr>
              <a:t>机器数</a:t>
            </a:r>
          </a:p>
          <a:p>
            <a:pPr marL="0" indent="0">
              <a:buNone/>
              <a:defRPr/>
            </a:pPr>
            <a:endParaRPr lang="zh-CN" altLang="en-US" dirty="0">
              <a:effectLst>
                <a:outerShdw blurRad="38100" dist="38100" dir="2700000" algn="tl">
                  <a:srgbClr val="C0C0C0"/>
                </a:outerShdw>
              </a:effectLst>
            </a:endParaRPr>
          </a:p>
          <a:p>
            <a:endParaRPr lang="zh-CN" altLang="en-US" dirty="0"/>
          </a:p>
        </p:txBody>
      </p:sp>
    </p:spTree>
    <p:extLst>
      <p:ext uri="{BB962C8B-B14F-4D97-AF65-F5344CB8AC3E}">
        <p14:creationId xmlns:p14="http://schemas.microsoft.com/office/powerpoint/2010/main" val="2993715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2.2.2 </a:t>
            </a:r>
            <a:r>
              <a:rPr lang="zh-CN" altLang="en-US" dirty="0"/>
              <a:t>机器数</a:t>
            </a:r>
            <a:r>
              <a:rPr lang="en-US" altLang="zh-CN" dirty="0"/>
              <a:t>/</a:t>
            </a:r>
            <a:r>
              <a:rPr lang="zh-CN" altLang="en-US" dirty="0"/>
              <a:t>机器码</a:t>
            </a:r>
          </a:p>
        </p:txBody>
      </p:sp>
      <p:sp>
        <p:nvSpPr>
          <p:cNvPr id="3" name="内容占位符 2"/>
          <p:cNvSpPr>
            <a:spLocks noGrp="1"/>
          </p:cNvSpPr>
          <p:nvPr>
            <p:ph idx="1"/>
          </p:nvPr>
        </p:nvSpPr>
        <p:spPr/>
        <p:txBody>
          <a:bodyPr/>
          <a:lstStyle/>
          <a:p>
            <a:pPr eaLnBrk="1" hangingPunct="1">
              <a:lnSpc>
                <a:spcPct val="135000"/>
              </a:lnSpc>
            </a:pPr>
            <a:r>
              <a:rPr lang="zh-CN" altLang="en-US" b="1" dirty="0"/>
              <a:t>真值 </a:t>
            </a:r>
            <a:r>
              <a:rPr lang="zh-CN" altLang="en-US" dirty="0"/>
              <a:t>   </a:t>
            </a:r>
            <a:r>
              <a:rPr lang="en-US" altLang="zh-CN" dirty="0"/>
              <a:t>(</a:t>
            </a:r>
            <a:r>
              <a:rPr lang="zh-CN" altLang="en-US" dirty="0"/>
              <a:t>书写用</a:t>
            </a:r>
            <a:r>
              <a:rPr lang="en-US" altLang="zh-CN" dirty="0"/>
              <a:t>)</a:t>
            </a:r>
          </a:p>
          <a:p>
            <a:pPr lvl="1" eaLnBrk="1" hangingPunct="1">
              <a:lnSpc>
                <a:spcPct val="135000"/>
              </a:lnSpc>
            </a:pPr>
            <a:r>
              <a:rPr lang="zh-CN" altLang="en-US" sz="2200" dirty="0"/>
              <a:t>将用</a:t>
            </a:r>
            <a:r>
              <a:rPr lang="en-US" altLang="zh-CN" sz="2200" dirty="0"/>
              <a:t>+ -</a:t>
            </a:r>
            <a:r>
              <a:rPr lang="zh-CN" altLang="en-US" sz="2200" dirty="0"/>
              <a:t>表示正负的二进制数称为符号数的真值</a:t>
            </a:r>
          </a:p>
          <a:p>
            <a:pPr eaLnBrk="1" hangingPunct="1">
              <a:lnSpc>
                <a:spcPct val="135000"/>
              </a:lnSpc>
            </a:pPr>
            <a:r>
              <a:rPr lang="zh-CN" altLang="en-US" dirty="0"/>
              <a:t>机器不能识别书写格式，计算机如何表示负数？</a:t>
            </a:r>
          </a:p>
          <a:p>
            <a:pPr eaLnBrk="1" hangingPunct="1">
              <a:lnSpc>
                <a:spcPct val="135000"/>
              </a:lnSpc>
            </a:pPr>
            <a:r>
              <a:rPr lang="zh-CN" altLang="en-US" b="1" dirty="0"/>
              <a:t>机器码</a:t>
            </a:r>
            <a:r>
              <a:rPr lang="zh-CN" altLang="en-US" dirty="0"/>
              <a:t>   </a:t>
            </a:r>
            <a:r>
              <a:rPr lang="en-US" altLang="zh-CN" dirty="0"/>
              <a:t>(</a:t>
            </a:r>
            <a:r>
              <a:rPr lang="zh-CN" altLang="en-US" dirty="0"/>
              <a:t>机器内部使用</a:t>
            </a:r>
            <a:r>
              <a:rPr lang="en-US" altLang="zh-CN" dirty="0"/>
              <a:t>)</a:t>
            </a:r>
          </a:p>
          <a:p>
            <a:pPr lvl="1" eaLnBrk="1" hangingPunct="1">
              <a:lnSpc>
                <a:spcPct val="135000"/>
              </a:lnSpc>
            </a:pPr>
            <a:r>
              <a:rPr lang="zh-CN" altLang="en-US" sz="2200" dirty="0"/>
              <a:t>将符号和数值一起编码表示的二进制数称为机器码</a:t>
            </a:r>
            <a:endParaRPr lang="en-US" altLang="zh-CN" sz="2200" dirty="0"/>
          </a:p>
          <a:p>
            <a:pPr eaLnBrk="1" hangingPunct="1">
              <a:lnSpc>
                <a:spcPct val="135000"/>
              </a:lnSpc>
            </a:pPr>
            <a:r>
              <a:rPr lang="zh-CN" altLang="en-US" dirty="0"/>
              <a:t>四种机器码</a:t>
            </a:r>
            <a:endParaRPr lang="en-US" altLang="zh-CN" dirty="0"/>
          </a:p>
          <a:p>
            <a:pPr lvl="1" eaLnBrk="1" hangingPunct="1"/>
            <a:r>
              <a:rPr lang="zh-CN" altLang="en-US" sz="2100" dirty="0"/>
              <a:t>原码 </a:t>
            </a:r>
            <a:r>
              <a:rPr lang="en-US" altLang="zh-CN" sz="2100" dirty="0"/>
              <a:t>Signed magnitude     </a:t>
            </a:r>
            <a:r>
              <a:rPr lang="zh-CN" altLang="en-US" sz="2100" dirty="0"/>
              <a:t>反码 </a:t>
            </a:r>
            <a:r>
              <a:rPr lang="en-US" altLang="zh-CN" sz="2100" dirty="0"/>
              <a:t>One’s complement</a:t>
            </a:r>
          </a:p>
          <a:p>
            <a:pPr lvl="1" eaLnBrk="1" hangingPunct="1"/>
            <a:r>
              <a:rPr lang="zh-CN" altLang="en-US" sz="2100" dirty="0"/>
              <a:t>补码 </a:t>
            </a:r>
            <a:r>
              <a:rPr lang="en-US" altLang="zh-CN" sz="2100" dirty="0"/>
              <a:t>Two’s complement  </a:t>
            </a:r>
            <a:r>
              <a:rPr lang="zh-CN" altLang="en-US" sz="2100" dirty="0"/>
              <a:t>移码 </a:t>
            </a:r>
            <a:r>
              <a:rPr lang="en-US" altLang="zh-CN" sz="2100" dirty="0"/>
              <a:t>Biased notation</a:t>
            </a:r>
          </a:p>
          <a:p>
            <a:pPr lvl="1" eaLnBrk="1" hangingPunct="1"/>
            <a:endParaRPr lang="en-US" altLang="zh-CN" sz="2100" dirty="0">
              <a:solidFill>
                <a:srgbClr val="000000"/>
              </a:solidFill>
            </a:endParaRPr>
          </a:p>
          <a:p>
            <a:endParaRPr lang="zh-CN" altLang="en-US" dirty="0"/>
          </a:p>
        </p:txBody>
      </p:sp>
      <p:sp>
        <p:nvSpPr>
          <p:cNvPr id="4" name="矩形 3"/>
          <p:cNvSpPr/>
          <p:nvPr/>
        </p:nvSpPr>
        <p:spPr>
          <a:xfrm>
            <a:off x="685800" y="5755168"/>
            <a:ext cx="10731500" cy="590931"/>
          </a:xfrm>
          <a:prstGeom prst="rect">
            <a:avLst/>
          </a:prstGeom>
          <a:solidFill>
            <a:schemeClr val="accent6">
              <a:lumMod val="60000"/>
              <a:lumOff val="40000"/>
            </a:schemeClr>
          </a:solidFill>
        </p:spPr>
        <p:txBody>
          <a:bodyPr wrap="square">
            <a:spAutoFit/>
          </a:bodyPr>
          <a:lstStyle/>
          <a:p>
            <a:pPr lvl="1">
              <a:lnSpc>
                <a:spcPct val="135000"/>
              </a:lnSpc>
            </a:pPr>
            <a:r>
              <a:rPr lang="zh-CN" altLang="en-US" sz="2400" dirty="0">
                <a:latin typeface="微软雅黑" panose="020B0503020204020204" pitchFamily="34" charset="-122"/>
                <a:ea typeface="微软雅黑" panose="020B0503020204020204" pitchFamily="34" charset="-122"/>
              </a:rPr>
              <a:t>计算机内存中的某个</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位编码到底是什么编码？</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113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数据表示  </a:t>
            </a:r>
            <a:r>
              <a:rPr lang="en-US" altLang="zh-CN" dirty="0"/>
              <a:t>Data Representation </a:t>
            </a:r>
            <a:endParaRPr lang="zh-CN" altLang="en-US" dirty="0"/>
          </a:p>
        </p:txBody>
      </p:sp>
      <p:sp>
        <p:nvSpPr>
          <p:cNvPr id="3" name="内容占位符 2"/>
          <p:cNvSpPr>
            <a:spLocks noGrp="1"/>
          </p:cNvSpPr>
          <p:nvPr>
            <p:ph idx="1"/>
          </p:nvPr>
        </p:nvSpPr>
        <p:spPr/>
        <p:txBody>
          <a:bodyPr/>
          <a:lstStyle/>
          <a:p>
            <a:pPr>
              <a:lnSpc>
                <a:spcPct val="130000"/>
              </a:lnSpc>
            </a:pPr>
            <a:r>
              <a:rPr lang="zh-CN" altLang="en-US" dirty="0"/>
              <a:t>非数值数据 </a:t>
            </a:r>
            <a:r>
              <a:rPr lang="en-US" altLang="zh-CN" dirty="0"/>
              <a:t>Qualitative               </a:t>
            </a:r>
          </a:p>
          <a:p>
            <a:pPr lvl="1">
              <a:lnSpc>
                <a:spcPct val="130000"/>
              </a:lnSpc>
            </a:pPr>
            <a:r>
              <a:rPr lang="en-US" altLang="zh-CN" dirty="0">
                <a:solidFill>
                  <a:srgbClr val="0000FF"/>
                </a:solidFill>
              </a:rPr>
              <a:t>C</a:t>
            </a:r>
            <a:r>
              <a:rPr lang="zh-CN" altLang="en-US" dirty="0">
                <a:solidFill>
                  <a:srgbClr val="0000FF"/>
                </a:solidFill>
              </a:rPr>
              <a:t>语言  </a:t>
            </a:r>
            <a:r>
              <a:rPr lang="en-US" altLang="zh-CN" dirty="0">
                <a:solidFill>
                  <a:srgbClr val="0000FF"/>
                </a:solidFill>
              </a:rPr>
              <a:t>char</a:t>
            </a:r>
            <a:r>
              <a:rPr lang="zh-CN" altLang="en-US" dirty="0">
                <a:solidFill>
                  <a:srgbClr val="0000FF"/>
                </a:solidFill>
              </a:rPr>
              <a:t>型</a:t>
            </a:r>
            <a:endParaRPr lang="en-US" altLang="zh-CN" dirty="0">
              <a:solidFill>
                <a:srgbClr val="0000FF"/>
              </a:solidFill>
            </a:endParaRPr>
          </a:p>
          <a:p>
            <a:pPr>
              <a:lnSpc>
                <a:spcPct val="130000"/>
              </a:lnSpc>
            </a:pPr>
            <a:r>
              <a:rPr lang="zh-CN" altLang="en-US" dirty="0"/>
              <a:t>数值数据    </a:t>
            </a:r>
            <a:r>
              <a:rPr lang="en-US" altLang="zh-CN" dirty="0"/>
              <a:t>Quantitative</a:t>
            </a:r>
          </a:p>
          <a:p>
            <a:pPr lvl="1">
              <a:lnSpc>
                <a:spcPct val="130000"/>
              </a:lnSpc>
            </a:pPr>
            <a:r>
              <a:rPr lang="zh-CN" altLang="en-US" dirty="0"/>
              <a:t>整数   </a:t>
            </a:r>
            <a:r>
              <a:rPr lang="en-US" altLang="zh-CN" dirty="0"/>
              <a:t>Integers</a:t>
            </a:r>
            <a:endParaRPr lang="en-US" altLang="zh-CN" dirty="0">
              <a:solidFill>
                <a:srgbClr val="0000FF"/>
              </a:solidFill>
            </a:endParaRPr>
          </a:p>
          <a:p>
            <a:pPr lvl="2">
              <a:lnSpc>
                <a:spcPct val="130000"/>
              </a:lnSpc>
            </a:pPr>
            <a:r>
              <a:rPr lang="en-US" altLang="zh-CN" dirty="0"/>
              <a:t>Signed / Unsigned</a:t>
            </a:r>
          </a:p>
          <a:p>
            <a:pPr lvl="2">
              <a:lnSpc>
                <a:spcPct val="130000"/>
              </a:lnSpc>
            </a:pPr>
            <a:r>
              <a:rPr lang="en-US" altLang="zh-CN" dirty="0"/>
              <a:t> </a:t>
            </a:r>
            <a:r>
              <a:rPr lang="en-US" altLang="zh-CN" dirty="0">
                <a:solidFill>
                  <a:srgbClr val="0000FF"/>
                </a:solidFill>
              </a:rPr>
              <a:t>C</a:t>
            </a:r>
            <a:r>
              <a:rPr lang="zh-CN" altLang="en-US" dirty="0">
                <a:solidFill>
                  <a:srgbClr val="0000FF"/>
                </a:solidFill>
              </a:rPr>
              <a:t>语言  </a:t>
            </a:r>
            <a:r>
              <a:rPr lang="en-US" altLang="zh-CN" dirty="0">
                <a:solidFill>
                  <a:srgbClr val="0000FF"/>
                </a:solidFill>
              </a:rPr>
              <a:t>short  </a:t>
            </a:r>
            <a:r>
              <a:rPr lang="en-US" altLang="zh-CN" dirty="0" err="1">
                <a:solidFill>
                  <a:srgbClr val="0000FF"/>
                </a:solidFill>
              </a:rPr>
              <a:t>int</a:t>
            </a:r>
            <a:r>
              <a:rPr lang="en-US" altLang="zh-CN" dirty="0">
                <a:solidFill>
                  <a:srgbClr val="0000FF"/>
                </a:solidFill>
              </a:rPr>
              <a:t>  long </a:t>
            </a:r>
            <a:r>
              <a:rPr lang="zh-CN" altLang="en-US" dirty="0">
                <a:solidFill>
                  <a:srgbClr val="0000FF"/>
                </a:solidFill>
              </a:rPr>
              <a:t>型</a:t>
            </a:r>
            <a:endParaRPr lang="en-US" altLang="zh-CN" dirty="0">
              <a:solidFill>
                <a:srgbClr val="0000FF"/>
              </a:solidFill>
            </a:endParaRPr>
          </a:p>
          <a:p>
            <a:pPr lvl="2">
              <a:lnSpc>
                <a:spcPct val="130000"/>
              </a:lnSpc>
            </a:pPr>
            <a:r>
              <a:rPr lang="en-US" altLang="zh-CN" dirty="0">
                <a:solidFill>
                  <a:srgbClr val="0000FF"/>
                </a:solidFill>
              </a:rPr>
              <a:t>int8_t     uint8_t     int16_t   uint16_t  int32_t   uint32_t   int64_t   uint64_t</a:t>
            </a:r>
            <a:endParaRPr lang="en-US" altLang="zh-CN" dirty="0"/>
          </a:p>
          <a:p>
            <a:pPr lvl="1">
              <a:lnSpc>
                <a:spcPct val="130000"/>
              </a:lnSpc>
            </a:pPr>
            <a:r>
              <a:rPr lang="zh-CN" altLang="en-US" dirty="0"/>
              <a:t>非整数  </a:t>
            </a:r>
            <a:r>
              <a:rPr lang="en-US" altLang="zh-CN" dirty="0"/>
              <a:t>Non-integers (Real)</a:t>
            </a:r>
          </a:p>
          <a:p>
            <a:pPr lvl="2">
              <a:lnSpc>
                <a:spcPct val="130000"/>
              </a:lnSpc>
            </a:pPr>
            <a:r>
              <a:rPr lang="en-US" altLang="zh-CN" dirty="0"/>
              <a:t>Signed / Unsigned</a:t>
            </a:r>
          </a:p>
          <a:p>
            <a:pPr lvl="2">
              <a:lnSpc>
                <a:spcPct val="130000"/>
              </a:lnSpc>
            </a:pPr>
            <a:r>
              <a:rPr lang="en-US" altLang="zh-CN" dirty="0">
                <a:solidFill>
                  <a:srgbClr val="0000FF"/>
                </a:solidFill>
              </a:rPr>
              <a:t>C</a:t>
            </a:r>
            <a:r>
              <a:rPr lang="zh-CN" altLang="en-US" dirty="0">
                <a:solidFill>
                  <a:srgbClr val="0000FF"/>
                </a:solidFill>
              </a:rPr>
              <a:t>语言  </a:t>
            </a:r>
            <a:r>
              <a:rPr lang="en-US" altLang="zh-CN" dirty="0">
                <a:solidFill>
                  <a:srgbClr val="0000FF"/>
                </a:solidFill>
              </a:rPr>
              <a:t>float double </a:t>
            </a:r>
            <a:r>
              <a:rPr lang="zh-CN" altLang="en-US" dirty="0">
                <a:solidFill>
                  <a:srgbClr val="0000FF"/>
                </a:solidFill>
              </a:rPr>
              <a:t>型</a:t>
            </a:r>
            <a:endParaRPr lang="en-US" altLang="zh-CN" dirty="0">
              <a:solidFill>
                <a:srgbClr val="0000FF"/>
              </a:solidFill>
            </a:endParaRPr>
          </a:p>
          <a:p>
            <a:pPr lvl="2">
              <a:lnSpc>
                <a:spcPct val="130000"/>
              </a:lnSpc>
            </a:pPr>
            <a:r>
              <a:rPr lang="zh-CN" altLang="en-US" dirty="0">
                <a:solidFill>
                  <a:srgbClr val="FF0000"/>
                </a:solidFill>
              </a:rPr>
              <a:t>汇编语言有无数据类型？</a:t>
            </a:r>
            <a:endParaRPr lang="zh-CN" altLang="en-US" dirty="0"/>
          </a:p>
        </p:txBody>
      </p:sp>
    </p:spTree>
    <p:extLst>
      <p:ext uri="{BB962C8B-B14F-4D97-AF65-F5344CB8AC3E}">
        <p14:creationId xmlns:p14="http://schemas.microsoft.com/office/powerpoint/2010/main" val="2872642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原码表示法（</a:t>
            </a:r>
            <a:r>
              <a:rPr lang="en-US" altLang="zh-CN" dirty="0"/>
              <a:t>Signed magnitude</a:t>
            </a:r>
            <a:r>
              <a:rPr lang="zh-CN" altLang="en-US" dirty="0"/>
              <a:t>）</a:t>
            </a:r>
          </a:p>
        </p:txBody>
      </p:sp>
      <p:sp>
        <p:nvSpPr>
          <p:cNvPr id="3" name="内容占位符 2"/>
          <p:cNvSpPr>
            <a:spLocks noGrp="1"/>
          </p:cNvSpPr>
          <p:nvPr>
            <p:ph idx="1"/>
          </p:nvPr>
        </p:nvSpPr>
        <p:spPr>
          <a:xfrm>
            <a:off x="487822" y="942764"/>
            <a:ext cx="10515599" cy="1648036"/>
          </a:xfrm>
        </p:spPr>
        <p:txBody>
          <a:bodyPr>
            <a:normAutofit/>
          </a:bodyPr>
          <a:lstStyle/>
          <a:p>
            <a:pPr eaLnBrk="1" hangingPunct="1"/>
            <a:r>
              <a:rPr lang="zh-CN" altLang="en-US" b="1" dirty="0"/>
              <a:t>增加符号位  </a:t>
            </a:r>
            <a:r>
              <a:rPr lang="en-US" altLang="zh-CN" dirty="0"/>
              <a:t>Add a sign bit  </a:t>
            </a:r>
          </a:p>
          <a:p>
            <a:pPr eaLnBrk="1" hangingPunct="1"/>
            <a:r>
              <a:rPr lang="zh-CN" altLang="en-US" dirty="0"/>
              <a:t>最高位为符号位，</a:t>
            </a:r>
            <a:r>
              <a:rPr lang="en-US" altLang="zh-CN" dirty="0"/>
              <a:t>0</a:t>
            </a:r>
            <a:r>
              <a:rPr lang="zh-CN" altLang="en-US" dirty="0"/>
              <a:t>：正，</a:t>
            </a:r>
            <a:r>
              <a:rPr lang="en-US" altLang="zh-CN" dirty="0"/>
              <a:t>1</a:t>
            </a:r>
            <a:r>
              <a:rPr lang="zh-CN" altLang="en-US" dirty="0"/>
              <a:t>：负，数值位不变</a:t>
            </a:r>
            <a:endParaRPr lang="en-US" altLang="zh-CN" dirty="0"/>
          </a:p>
          <a:p>
            <a:pPr lvl="1"/>
            <a:r>
              <a:rPr lang="en-US" altLang="zh-CN" dirty="0"/>
              <a:t> </a:t>
            </a:r>
            <a:r>
              <a:rPr lang="zh-CN" altLang="en-US" dirty="0"/>
              <a:t>符号位的权值是多少？  </a:t>
            </a:r>
            <a:endParaRPr lang="en-US" altLang="zh-CN" dirty="0"/>
          </a:p>
          <a:p>
            <a:pPr eaLnBrk="1" hangingPunct="1"/>
            <a:endParaRPr lang="zh-CN" altLang="en-US" dirty="0"/>
          </a:p>
          <a:p>
            <a:endParaRPr lang="zh-CN" altLang="en-US" dirty="0"/>
          </a:p>
        </p:txBody>
      </p:sp>
      <p:grpSp>
        <p:nvGrpSpPr>
          <p:cNvPr id="13" name="Group 2"/>
          <p:cNvGrpSpPr>
            <a:grpSpLocks/>
          </p:cNvGrpSpPr>
          <p:nvPr/>
        </p:nvGrpSpPr>
        <p:grpSpPr bwMode="auto">
          <a:xfrm>
            <a:off x="2775248" y="2658309"/>
            <a:ext cx="5545138" cy="1606549"/>
            <a:chOff x="0" y="0"/>
            <a:chExt cx="3493" cy="1012"/>
          </a:xfrm>
        </p:grpSpPr>
        <p:sp>
          <p:nvSpPr>
            <p:cNvPr id="14" name="Text Box 3"/>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0000FF"/>
                  </a:solidFill>
                  <a:effectLst>
                    <a:outerShdw blurRad="38100" dist="38100" dir="2700000" algn="tl">
                      <a:srgbClr val="C0C0C0"/>
                    </a:outerShdw>
                  </a:effectLst>
                  <a:latin typeface="Tahoma" panose="020B0604030504040204" pitchFamily="34" charset="0"/>
                </a:rPr>
                <a:t>原</a:t>
              </a:r>
              <a:r>
                <a:rPr lang="en-US" sz="2400" b="1" dirty="0">
                  <a:solidFill>
                    <a:srgbClr val="0000FF"/>
                  </a:solidFill>
                  <a:effectLst>
                    <a:outerShdw blurRad="38100" dist="38100" dir="2700000" algn="tl">
                      <a:srgbClr val="C0C0C0"/>
                    </a:outerShdw>
                  </a:effectLst>
                  <a:latin typeface="Tahoma" panose="020B0604030504040204" pitchFamily="34" charset="0"/>
                </a:rPr>
                <a:t>=</a:t>
              </a:r>
            </a:p>
          </p:txBody>
        </p:sp>
        <p:sp>
          <p:nvSpPr>
            <p:cNvPr id="15" name="Text Box 4"/>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zh-CN" altLang="en-US" sz="2400" b="1" dirty="0">
                  <a:solidFill>
                    <a:srgbClr val="0000FF"/>
                  </a:solidFill>
                  <a:effectLst>
                    <a:outerShdw blurRad="38100" dist="38100" dir="2700000" algn="tl">
                      <a:srgbClr val="C0C0C0"/>
                    </a:outerShdw>
                  </a:effectLst>
                  <a:latin typeface="Tahoma" panose="020B0604030504040204" pitchFamily="34" charset="0"/>
                </a:rPr>
                <a:t>－</a:t>
              </a:r>
              <a:r>
                <a:rPr lang="en-US" sz="2400" b="1" dirty="0">
                  <a:solidFill>
                    <a:srgbClr val="0000FF"/>
                  </a:solidFill>
                  <a:effectLst>
                    <a:outerShdw blurRad="38100" dist="38100" dir="2700000" algn="tl">
                      <a:srgbClr val="C0C0C0"/>
                    </a:outerShdw>
                  </a:effectLst>
                  <a:latin typeface="Tahoma" panose="020B0604030504040204" pitchFamily="34" charset="0"/>
                </a:rPr>
                <a:t>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 </a:t>
              </a:r>
              <a:r>
                <a:rPr lang="en-US" sz="1800" b="1" dirty="0">
                  <a:solidFill>
                    <a:srgbClr val="0000FF"/>
                  </a:solidFill>
                  <a:effectLst>
                    <a:outerShdw blurRad="38100" dist="38100" dir="2700000" algn="tl">
                      <a:srgbClr val="C0C0C0"/>
                    </a:outerShdw>
                  </a:effectLst>
                  <a:latin typeface="Tahoma" panose="020B0604030504040204" pitchFamily="34" charset="0"/>
                </a:rPr>
                <a:t>&lt; </a:t>
              </a: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en-US" sz="1800" b="1" dirty="0">
                  <a:solidFill>
                    <a:srgbClr val="0000FF"/>
                  </a:solidFill>
                  <a:effectLst>
                    <a:outerShdw blurRad="38100" dist="38100" dir="2700000" algn="tl">
                      <a:srgbClr val="C0C0C0"/>
                    </a:outerShdw>
                  </a:effectLst>
                  <a:latin typeface="Tahoma" panose="020B0604030504040204" pitchFamily="34" charset="0"/>
                </a:rPr>
                <a:t>≤ </a:t>
              </a:r>
              <a:r>
                <a:rPr lang="en-US" sz="2400" b="1" dirty="0">
                  <a:solidFill>
                    <a:srgbClr val="0000FF"/>
                  </a:solidFill>
                  <a:effectLst>
                    <a:outerShdw blurRad="38100" dist="38100" dir="2700000" algn="tl">
                      <a:srgbClr val="C0C0C0"/>
                    </a:outerShdw>
                  </a:effectLst>
                  <a:latin typeface="Tahoma" panose="020B0604030504040204" pitchFamily="34" charset="0"/>
                </a:rPr>
                <a:t>0</a:t>
              </a:r>
            </a:p>
          </p:txBody>
        </p:sp>
        <p:sp>
          <p:nvSpPr>
            <p:cNvPr id="16" name="AutoShape 5"/>
            <p:cNvSpPr>
              <a:spLocks/>
            </p:cNvSpPr>
            <p:nvPr/>
          </p:nvSpPr>
          <p:spPr bwMode="auto">
            <a:xfrm>
              <a:off x="819" y="200"/>
              <a:ext cx="29" cy="669"/>
            </a:xfrm>
            <a:prstGeom prst="leftBrace">
              <a:avLst>
                <a:gd name="adj1" fmla="val 126111"/>
                <a:gd name="adj2" fmla="val 50000"/>
              </a:avLst>
            </a:pr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17" name="Group 6"/>
          <p:cNvGrpSpPr>
            <a:grpSpLocks/>
          </p:cNvGrpSpPr>
          <p:nvPr/>
        </p:nvGrpSpPr>
        <p:grpSpPr bwMode="auto">
          <a:xfrm>
            <a:off x="2763569" y="4657265"/>
            <a:ext cx="5545138" cy="1606549"/>
            <a:chOff x="0" y="0"/>
            <a:chExt cx="3493" cy="1012"/>
          </a:xfrm>
        </p:grpSpPr>
        <p:sp>
          <p:nvSpPr>
            <p:cNvPr id="18" name="Text Box 7"/>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a:solidFill>
                    <a:schemeClr val="accent2"/>
                  </a:solidFill>
                  <a:effectLst>
                    <a:outerShdw blurRad="38100" dist="38100" dir="2700000" algn="tl">
                      <a:srgbClr val="C0C0C0"/>
                    </a:outerShdw>
                  </a:effectLst>
                  <a:latin typeface="Tahoma" panose="020B0604030504040204" pitchFamily="34" charset="0"/>
                </a:rPr>
                <a:t>原</a:t>
              </a:r>
              <a:r>
                <a:rPr lang="en-US" sz="2400" b="1">
                  <a:solidFill>
                    <a:schemeClr val="accent2"/>
                  </a:solidFill>
                  <a:effectLst>
                    <a:outerShdw blurRad="38100" dist="38100" dir="2700000" algn="tl">
                      <a:srgbClr val="C0C0C0"/>
                    </a:outerShdw>
                  </a:effectLst>
                  <a:latin typeface="Tahoma" panose="020B0604030504040204" pitchFamily="34" charset="0"/>
                </a:rPr>
                <a:t>=</a:t>
              </a:r>
            </a:p>
          </p:txBody>
        </p:sp>
        <p:sp>
          <p:nvSpPr>
            <p:cNvPr id="19" name="Text Box 8"/>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1- X              -1</a:t>
              </a:r>
              <a:r>
                <a:rPr lang="en-US" sz="2400" b="1" baseline="50000" dirty="0">
                  <a:solidFill>
                    <a:schemeClr val="accent2"/>
                  </a:solidFill>
                  <a:effectLst>
                    <a:outerShdw blurRad="38100" dist="38100" dir="2700000" algn="tl">
                      <a:srgbClr val="C0C0C0"/>
                    </a:outerShdw>
                  </a:effectLst>
                  <a:latin typeface="Tahoma" panose="020B0604030504040204" pitchFamily="34" charset="0"/>
                </a:rPr>
                <a:t> </a:t>
              </a:r>
              <a:r>
                <a:rPr lang="en-US" sz="1800" b="1" dirty="0">
                  <a:solidFill>
                    <a:schemeClr val="accent2"/>
                  </a:solidFill>
                  <a:effectLst>
                    <a:outerShdw blurRad="38100" dist="38100" dir="2700000" algn="tl">
                      <a:srgbClr val="C0C0C0"/>
                    </a:outerShdw>
                  </a:effectLst>
                  <a:latin typeface="Tahoma" panose="020B0604030504040204" pitchFamily="34" charset="0"/>
                </a:rPr>
                <a:t>&lt; </a:t>
              </a:r>
              <a:r>
                <a:rPr lang="en-US" sz="2400" b="1" dirty="0">
                  <a:solidFill>
                    <a:schemeClr val="accent2"/>
                  </a:solidFill>
                  <a:effectLst>
                    <a:outerShdw blurRad="38100" dist="38100" dir="2700000" algn="tl">
                      <a:srgbClr val="C0C0C0"/>
                    </a:outerShdw>
                  </a:effectLst>
                  <a:latin typeface="Tahoma" panose="020B0604030504040204" pitchFamily="34" charset="0"/>
                </a:rPr>
                <a:t>X </a:t>
              </a:r>
              <a:r>
                <a:rPr lang="en-US" sz="1800" b="1" dirty="0">
                  <a:solidFill>
                    <a:schemeClr val="accent2"/>
                  </a:solidFill>
                  <a:effectLst>
                    <a:outerShdw blurRad="38100" dist="38100" dir="2700000" algn="tl">
                      <a:srgbClr val="C0C0C0"/>
                    </a:outerShdw>
                  </a:effectLst>
                  <a:latin typeface="Tahoma" panose="020B0604030504040204" pitchFamily="34" charset="0"/>
                </a:rPr>
                <a:t>≤ </a:t>
              </a:r>
              <a:r>
                <a:rPr lang="en-US" sz="2400" b="1" dirty="0">
                  <a:solidFill>
                    <a:schemeClr val="accent2"/>
                  </a:solidFill>
                  <a:effectLst>
                    <a:outerShdw blurRad="38100" dist="38100" dir="2700000" algn="tl">
                      <a:srgbClr val="C0C0C0"/>
                    </a:outerShdw>
                  </a:effectLst>
                  <a:latin typeface="Tahoma" panose="020B0604030504040204" pitchFamily="34" charset="0"/>
                </a:rPr>
                <a:t>0</a:t>
              </a:r>
            </a:p>
          </p:txBody>
        </p:sp>
        <p:sp>
          <p:nvSpPr>
            <p:cNvPr id="20" name="AutoShape 9"/>
            <p:cNvSpPr>
              <a:spLocks/>
            </p:cNvSpPr>
            <p:nvPr/>
          </p:nvSpPr>
          <p:spPr bwMode="auto">
            <a:xfrm>
              <a:off x="804" y="188"/>
              <a:ext cx="45" cy="681"/>
            </a:xfrm>
            <a:prstGeom prst="leftBrace">
              <a:avLst>
                <a:gd name="adj1" fmla="val 126111"/>
                <a:gd name="adj2" fmla="val 50000"/>
              </a:avLst>
            </a:pr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 name="矩形 11"/>
          <p:cNvSpPr/>
          <p:nvPr/>
        </p:nvSpPr>
        <p:spPr>
          <a:xfrm>
            <a:off x="8106072" y="3237073"/>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a:t>
            </a:r>
            <a:endParaRPr lang="en-US" altLang="zh-CN" sz="2400" b="1" dirty="0">
              <a:latin typeface="微软雅黑" panose="020B0503020204020204" pitchFamily="34" charset="-122"/>
              <a:ea typeface="微软雅黑" panose="020B0503020204020204" pitchFamily="34" charset="-122"/>
            </a:endParaRPr>
          </a:p>
        </p:txBody>
      </p:sp>
      <p:sp>
        <p:nvSpPr>
          <p:cNvPr id="21" name="矩形 20"/>
          <p:cNvSpPr/>
          <p:nvPr/>
        </p:nvSpPr>
        <p:spPr>
          <a:xfrm>
            <a:off x="8106072" y="5231939"/>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67457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原码表示示例</a:t>
            </a:r>
            <a:endParaRPr lang="zh-CN" altLang="en-US" dirty="0"/>
          </a:p>
        </p:txBody>
      </p:sp>
      <p:sp>
        <p:nvSpPr>
          <p:cNvPr id="3" name="内容占位符 2"/>
          <p:cNvSpPr>
            <a:spLocks noGrp="1"/>
          </p:cNvSpPr>
          <p:nvPr>
            <p:ph idx="1"/>
          </p:nvPr>
        </p:nvSpPr>
        <p:spPr/>
        <p:txBody>
          <a:bodyPr>
            <a:normAutofit/>
          </a:bodyPr>
          <a:lstStyle/>
          <a:p>
            <a:pPr eaLnBrk="1" hangingPunct="1"/>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dirty="0">
                <a:solidFill>
                  <a:schemeClr val="accent2"/>
                </a:solidFill>
                <a:latin typeface="Consolas" panose="020B0609020204030204" pitchFamily="49" charset="0"/>
              </a:rPr>
              <a:t>0.000…0</a:t>
            </a:r>
          </a:p>
          <a:p>
            <a:pPr eaLnBrk="1" hangingPunct="1"/>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u="sng" dirty="0">
                <a:solidFill>
                  <a:schemeClr val="accent2"/>
                </a:solidFill>
                <a:latin typeface="Consolas" panose="020B0609020204030204" pitchFamily="49" charset="0"/>
              </a:rPr>
              <a:t>1.000…0</a:t>
            </a:r>
          </a:p>
          <a:p>
            <a:pPr eaLnBrk="1" hangingPunct="1"/>
            <a:r>
              <a:rPr lang="en-US" altLang="zh-CN" sz="3200" b="1" dirty="0">
                <a:latin typeface="Consolas" panose="020B0609020204030204" pitchFamily="49" charset="0"/>
              </a:rPr>
              <a:t>[-0.1111]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1</a:t>
            </a:r>
            <a:r>
              <a:rPr lang="en-US" altLang="zh-CN" sz="3200" b="1" dirty="0">
                <a:latin typeface="Consolas" panose="020B0609020204030204" pitchFamily="49" charset="0"/>
              </a:rPr>
              <a:t>.1111</a:t>
            </a:r>
          </a:p>
          <a:p>
            <a:pPr eaLnBrk="1" hangingPunct="1"/>
            <a:r>
              <a:rPr lang="en-US" altLang="zh-CN" sz="3200" b="1" dirty="0">
                <a:latin typeface="Consolas" panose="020B0609020204030204" pitchFamily="49" charset="0"/>
              </a:rPr>
              <a:t>[ 0.1111]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0</a:t>
            </a:r>
            <a:r>
              <a:rPr lang="en-US" altLang="zh-CN" sz="3200" b="1" dirty="0">
                <a:latin typeface="Consolas" panose="020B0609020204030204" pitchFamily="49" charset="0"/>
              </a:rPr>
              <a:t>.1111</a:t>
            </a:r>
          </a:p>
          <a:p>
            <a:pPr eaLnBrk="1" hangingPunct="1"/>
            <a:r>
              <a:rPr lang="en-US" altLang="zh-CN" sz="3200" b="1" dirty="0">
                <a:latin typeface="Consolas" panose="020B0609020204030204" pitchFamily="49" charset="0"/>
              </a:rPr>
              <a:t>[ 1110]</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0</a:t>
            </a:r>
            <a:r>
              <a:rPr lang="en-US" altLang="zh-CN" sz="3200" b="1" dirty="0">
                <a:latin typeface="Consolas" panose="020B0609020204030204" pitchFamily="49" charset="0"/>
              </a:rPr>
              <a:t>1110</a:t>
            </a:r>
          </a:p>
          <a:p>
            <a:pPr eaLnBrk="1" hangingPunct="1"/>
            <a:r>
              <a:rPr lang="en-US" altLang="zh-CN" sz="3200" b="1" dirty="0">
                <a:latin typeface="Consolas" panose="020B0609020204030204" pitchFamily="49" charset="0"/>
              </a:rPr>
              <a:t>[-1110]</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chemeClr val="accent2"/>
                </a:solidFill>
                <a:latin typeface="Consolas" panose="020B0609020204030204" pitchFamily="49" charset="0"/>
              </a:rPr>
              <a:t>1</a:t>
            </a:r>
            <a:r>
              <a:rPr lang="en-US" altLang="zh-CN" sz="3200" b="1" dirty="0">
                <a:latin typeface="Consolas" panose="020B0609020204030204" pitchFamily="49" charset="0"/>
              </a:rPr>
              <a:t>1110</a:t>
            </a:r>
          </a:p>
          <a:p>
            <a:endParaRPr lang="zh-CN" altLang="en-US" sz="2800" dirty="0"/>
          </a:p>
        </p:txBody>
      </p:sp>
    </p:spTree>
    <p:extLst>
      <p:ext uri="{BB962C8B-B14F-4D97-AF65-F5344CB8AC3E}">
        <p14:creationId xmlns:p14="http://schemas.microsoft.com/office/powerpoint/2010/main" val="4212920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原码表示区间</a:t>
            </a:r>
          </a:p>
        </p:txBody>
      </p:sp>
      <p:sp>
        <p:nvSpPr>
          <p:cNvPr id="3" name="内容占位符 2"/>
          <p:cNvSpPr>
            <a:spLocks noGrp="1"/>
          </p:cNvSpPr>
          <p:nvPr>
            <p:ph idx="1"/>
          </p:nvPr>
        </p:nvSpPr>
        <p:spPr/>
        <p:txBody>
          <a:bodyPr/>
          <a:lstStyle/>
          <a:p>
            <a:pPr>
              <a:spcBef>
                <a:spcPct val="50000"/>
              </a:spcBef>
            </a:pPr>
            <a:r>
              <a:rPr lang="zh-CN" altLang="en-US" sz="2800" dirty="0"/>
              <a:t>定点小数</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en-US" altLang="zh-CN" sz="2400" dirty="0"/>
              <a:t> [−(1−2</a:t>
            </a:r>
            <a:r>
              <a:rPr lang="en-US" altLang="zh-CN" sz="2400" baseline="60000" dirty="0"/>
              <a:t>-n</a:t>
            </a:r>
            <a:r>
              <a:rPr lang="en-US" altLang="zh-CN" sz="2400" dirty="0"/>
              <a:t>), 1−2</a:t>
            </a:r>
            <a:r>
              <a:rPr lang="en-US" altLang="zh-CN" sz="2400" baseline="60000" dirty="0"/>
              <a:t>-n</a:t>
            </a:r>
            <a:r>
              <a:rPr lang="en-US" altLang="zh-CN" sz="2400" dirty="0"/>
              <a:t>]       </a:t>
            </a:r>
            <a:r>
              <a:rPr lang="zh-CN" altLang="en-US" sz="2400" dirty="0"/>
              <a:t>或</a:t>
            </a:r>
            <a:r>
              <a:rPr lang="en-US" altLang="zh-CN" sz="2400" dirty="0"/>
              <a:t>        (−1,1) </a:t>
            </a:r>
          </a:p>
          <a:p>
            <a:pPr>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zh-CN" altLang="en-US" sz="2400" dirty="0"/>
              <a:t> </a:t>
            </a:r>
            <a:r>
              <a:rPr lang="en-US" altLang="zh-CN" sz="2400" dirty="0"/>
              <a:t> [−(2</a:t>
            </a:r>
            <a:r>
              <a:rPr lang="en-US" altLang="zh-CN" sz="2400" baseline="60000" dirty="0"/>
              <a:t>n</a:t>
            </a:r>
            <a:r>
              <a:rPr lang="en-US" altLang="zh-CN" sz="2400" dirty="0"/>
              <a:t>−1), 2</a:t>
            </a:r>
            <a:r>
              <a:rPr lang="en-US" altLang="zh-CN" sz="2400" baseline="60000" dirty="0"/>
              <a:t>n</a:t>
            </a:r>
            <a:r>
              <a:rPr lang="en-US" altLang="zh-CN" sz="2400" dirty="0"/>
              <a:t>−1]        </a:t>
            </a:r>
            <a:r>
              <a:rPr lang="zh-CN" altLang="en-US" sz="2400" dirty="0"/>
              <a:t>或     </a:t>
            </a:r>
            <a:r>
              <a:rPr lang="en-US" altLang="zh-CN" sz="2400" dirty="0"/>
              <a:t>(−2</a:t>
            </a:r>
            <a:r>
              <a:rPr lang="en-US" altLang="zh-CN" sz="2400" baseline="60000" dirty="0"/>
              <a:t>n</a:t>
            </a:r>
            <a:r>
              <a:rPr lang="en-US" altLang="zh-CN" sz="2400" dirty="0"/>
              <a:t>, 2</a:t>
            </a:r>
            <a:r>
              <a:rPr lang="en-US" altLang="zh-CN" sz="2400" baseline="60000" dirty="0"/>
              <a:t>n</a:t>
            </a:r>
            <a:r>
              <a:rPr lang="en-US" altLang="zh-CN" sz="2400" dirty="0"/>
              <a:t> ) </a:t>
            </a:r>
          </a:p>
          <a:p>
            <a:pPr>
              <a:spcBef>
                <a:spcPct val="50000"/>
              </a:spcBef>
            </a:pPr>
            <a:r>
              <a:rPr lang="zh-CN" altLang="en-US" sz="2800" dirty="0">
                <a:latin typeface="Times New Roman" panose="02020603050405020304" pitchFamily="18" charset="0"/>
                <a:cs typeface="Times New Roman" panose="02020603050405020304" pitchFamily="18" charset="0"/>
              </a:rPr>
              <a:t>对称区间</a:t>
            </a:r>
            <a:endParaRPr lang="en-US" altLang="zh-CN" sz="2400" dirty="0"/>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3678468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原码特性</a:t>
            </a:r>
          </a:p>
        </p:txBody>
      </p:sp>
      <p:sp>
        <p:nvSpPr>
          <p:cNvPr id="3" name="内容占位符 2"/>
          <p:cNvSpPr>
            <a:spLocks noGrp="1"/>
          </p:cNvSpPr>
          <p:nvPr>
            <p:ph idx="1"/>
          </p:nvPr>
        </p:nvSpPr>
        <p:spPr>
          <a:xfrm>
            <a:off x="487822" y="942764"/>
            <a:ext cx="10876864" cy="5637024"/>
          </a:xfrm>
        </p:spPr>
        <p:txBody>
          <a:bodyPr/>
          <a:lstStyle/>
          <a:p>
            <a:pPr eaLnBrk="1" hangingPunct="1"/>
            <a:r>
              <a:rPr lang="zh-CN" altLang="en-US" dirty="0"/>
              <a:t>直观易懂</a:t>
            </a:r>
            <a:endParaRPr lang="en-US" altLang="zh-CN" dirty="0"/>
          </a:p>
          <a:p>
            <a:pPr lvl="1" eaLnBrk="1" hangingPunct="1"/>
            <a:r>
              <a:rPr lang="zh-CN" altLang="en-US" sz="2200" dirty="0"/>
              <a:t>第一位为符号位</a:t>
            </a:r>
            <a:endParaRPr lang="en-US" altLang="zh-CN" sz="2200" dirty="0"/>
          </a:p>
          <a:p>
            <a:pPr lvl="1" eaLnBrk="1" hangingPunct="1"/>
            <a:r>
              <a:rPr lang="zh-CN" altLang="en-US" sz="2200" dirty="0"/>
              <a:t>其他为数值位</a:t>
            </a:r>
            <a:endParaRPr lang="en-US" altLang="zh-CN" sz="2200" dirty="0"/>
          </a:p>
          <a:p>
            <a:pPr eaLnBrk="1" hangingPunct="1"/>
            <a:r>
              <a:rPr lang="zh-CN" altLang="en-US" dirty="0"/>
              <a:t>正零负零两个零</a:t>
            </a:r>
            <a:endParaRPr lang="en-US" altLang="zh-CN" dirty="0"/>
          </a:p>
          <a:p>
            <a:pPr eaLnBrk="1" hangingPunct="1"/>
            <a:r>
              <a:rPr lang="zh-CN" altLang="en-US" sz="2800" dirty="0"/>
              <a:t>加、减运算方式不统一</a:t>
            </a:r>
          </a:p>
          <a:p>
            <a:pPr lvl="1" eaLnBrk="1" hangingPunct="1"/>
            <a:r>
              <a:rPr lang="zh-CN" altLang="en-US" sz="2200" dirty="0"/>
              <a:t>符号相异加法不能直接运算</a:t>
            </a:r>
            <a:endParaRPr lang="en-US" altLang="zh-CN" sz="2200" dirty="0"/>
          </a:p>
          <a:p>
            <a:pPr lvl="1" eaLnBrk="1" hangingPunct="1"/>
            <a:r>
              <a:rPr lang="zh-CN" altLang="en-US" sz="2200" dirty="0"/>
              <a:t>特别当 </a:t>
            </a:r>
            <a:r>
              <a:rPr lang="en-US" altLang="zh-CN" sz="2200" dirty="0"/>
              <a:t>a&lt;b</a:t>
            </a:r>
            <a:r>
              <a:rPr lang="zh-CN" altLang="en-US" sz="2200" dirty="0"/>
              <a:t>时，实现 </a:t>
            </a:r>
            <a:r>
              <a:rPr lang="en-US" altLang="zh-CN" sz="2200" dirty="0"/>
              <a:t>a-b</a:t>
            </a:r>
            <a:r>
              <a:rPr lang="zh-CN" altLang="en-US" sz="2200" dirty="0"/>
              <a:t>比较困难</a:t>
            </a:r>
          </a:p>
          <a:p>
            <a:pPr eaLnBrk="1" hangingPunct="1"/>
            <a:r>
              <a:rPr lang="zh-CN" altLang="en-US" dirty="0"/>
              <a:t>从</a:t>
            </a:r>
            <a:r>
              <a:rPr lang="en-US" altLang="zh-CN" dirty="0"/>
              <a:t>50</a:t>
            </a:r>
            <a:r>
              <a:rPr lang="zh-CN" altLang="en-US" dirty="0"/>
              <a:t>年代开始，整数都采用</a:t>
            </a:r>
            <a:r>
              <a:rPr lang="zh-CN" altLang="en-US" dirty="0">
                <a:solidFill>
                  <a:srgbClr val="FF0000"/>
                </a:solidFill>
              </a:rPr>
              <a:t>补码</a:t>
            </a:r>
            <a:r>
              <a:rPr lang="zh-CN" altLang="en-US" dirty="0"/>
              <a:t>来表示</a:t>
            </a:r>
          </a:p>
          <a:p>
            <a:pPr>
              <a:defRPr/>
            </a:pPr>
            <a:r>
              <a:rPr lang="zh-CN" altLang="en-US" dirty="0"/>
              <a:t>但浮点数的尾数用原码定点小数表示</a:t>
            </a:r>
          </a:p>
          <a:p>
            <a:pPr eaLnBrk="1" hangingPunct="1"/>
            <a:endParaRPr lang="en-US" altLang="zh-CN" dirty="0"/>
          </a:p>
          <a:p>
            <a:endParaRPr lang="zh-CN" altLang="en-US" dirty="0"/>
          </a:p>
        </p:txBody>
      </p:sp>
      <p:sp>
        <p:nvSpPr>
          <p:cNvPr id="5" name="内容占位符 2"/>
          <p:cNvSpPr txBox="1">
            <a:spLocks/>
          </p:cNvSpPr>
          <p:nvPr/>
        </p:nvSpPr>
        <p:spPr bwMode="auto">
          <a:xfrm>
            <a:off x="6565767" y="2237027"/>
            <a:ext cx="4904745" cy="26011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0</a:t>
            </a:r>
            <a:r>
              <a:rPr lang="en-US" altLang="zh-CN" sz="3200" b="1" kern="0" dirty="0">
                <a:latin typeface="Courier New" panose="02070309020205020404" pitchFamily="49" charset="0"/>
                <a:ea typeface="宋体" panose="02010600030101010101" pitchFamily="2" charset="-122"/>
              </a:rPr>
              <a:t>1011001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89</a:t>
            </a:r>
            <a:r>
              <a:rPr lang="en-US" altLang="zh-CN" sz="3200" b="1" kern="0" baseline="-25000" dirty="0">
                <a:latin typeface="Courier New" panose="02070309020205020404" pitchFamily="49" charset="0"/>
                <a:ea typeface="宋体" panose="02010600030101010101" pitchFamily="2" charset="-122"/>
              </a:rPr>
              <a:t>10</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sz="3200" b="1" kern="0" dirty="0">
                <a:latin typeface="Courier New" panose="02070309020205020404" pitchFamily="49" charset="0"/>
                <a:ea typeface="宋体" panose="02010600030101010101" pitchFamily="2" charset="-122"/>
              </a:rPr>
              <a:t>+ </a:t>
            </a:r>
            <a:r>
              <a:rPr lang="en-US" altLang="zh-CN" sz="3200" b="1" u="sng" kern="0" dirty="0">
                <a:solidFill>
                  <a:schemeClr val="accent2"/>
                </a:solidFill>
                <a:latin typeface="Courier New" panose="02070309020205020404" pitchFamily="49" charset="0"/>
                <a:ea typeface="宋体" panose="02010600030101010101" pitchFamily="2" charset="-122"/>
              </a:rPr>
              <a:t>1</a:t>
            </a:r>
            <a:r>
              <a:rPr lang="en-US" altLang="zh-CN" sz="3200" b="1" u="sng" kern="0" dirty="0">
                <a:latin typeface="Courier New" panose="02070309020205020404" pitchFamily="49" charset="0"/>
                <a:ea typeface="宋体" panose="02010600030101010101" pitchFamily="2" charset="-122"/>
              </a:rPr>
              <a:t>1001101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a:t>
            </a:r>
            <a:r>
              <a:rPr lang="en-US" altLang="zh-CN" sz="3200" b="1" u="sng" kern="0" dirty="0">
                <a:latin typeface="Courier New" panose="02070309020205020404" pitchFamily="49" charset="0"/>
                <a:ea typeface="宋体" panose="02010600030101010101" pitchFamily="2" charset="-122"/>
              </a:rPr>
              <a:t>-77</a:t>
            </a:r>
            <a:r>
              <a:rPr lang="en-US" altLang="zh-CN" sz="3200" b="1" kern="0" baseline="-25000" dirty="0">
                <a:latin typeface="Courier New" panose="02070309020205020404" pitchFamily="49" charset="0"/>
                <a:ea typeface="宋体" panose="02010600030101010101" pitchFamily="2" charset="-122"/>
              </a:rPr>
              <a:t>10</a:t>
            </a:r>
            <a:r>
              <a:rPr lang="en-US" altLang="zh-CN" sz="3200" b="1" u="sng" kern="0" dirty="0">
                <a:latin typeface="Courier New" panose="02070309020205020404" pitchFamily="49" charset="0"/>
                <a:ea typeface="宋体" panose="02010600030101010101" pitchFamily="2" charset="-122"/>
              </a:rPr>
              <a:t> </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0</a:t>
            </a:r>
            <a:r>
              <a:rPr lang="en-US" altLang="zh-CN" sz="3200" b="1" kern="0" dirty="0">
                <a:latin typeface="Courier New" panose="02070309020205020404" pitchFamily="49" charset="0"/>
                <a:ea typeface="宋体" panose="02010600030101010101" pitchFamily="2" charset="-122"/>
              </a:rPr>
              <a:t>0100110</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38</a:t>
            </a:r>
            <a:r>
              <a:rPr lang="en-US" altLang="zh-CN" sz="3200" b="1" kern="0" baseline="-25000" dirty="0">
                <a:latin typeface="Courier New" panose="02070309020205020404" pitchFamily="49" charset="0"/>
                <a:ea typeface="宋体" panose="02010600030101010101" pitchFamily="2" charset="-122"/>
              </a:rPr>
              <a:t>10</a:t>
            </a:r>
          </a:p>
          <a:p>
            <a:pPr eaLnBrk="1" hangingPunct="1">
              <a:buFont typeface="Wingdings" pitchFamily="2" charset="2"/>
              <a:buNone/>
            </a:pPr>
            <a:endParaRPr lang="en-US" altLang="zh-CN" sz="3200" b="1" kern="0" baseline="-25000" dirty="0">
              <a:latin typeface="Courier New" panose="02070309020205020404" pitchFamily="49" charset="0"/>
              <a:ea typeface="宋体" panose="02010600030101010101" pitchFamily="2" charset="-122"/>
            </a:endParaRPr>
          </a:p>
          <a:p>
            <a:pPr eaLnBrk="1" hangingPunct="1">
              <a:buFont typeface="Wingdings" pitchFamily="2" charset="2"/>
              <a:buNone/>
            </a:pPr>
            <a:endParaRPr lang="en-US" altLang="zh-CN" sz="3200" b="1" kern="0" baseline="-25000" dirty="0">
              <a:latin typeface="Courier New" panose="02070309020205020404" pitchFamily="49" charset="0"/>
              <a:ea typeface="宋体" panose="02010600030101010101" pitchFamily="2" charset="-122"/>
            </a:endParaRPr>
          </a:p>
          <a:p>
            <a:endParaRPr lang="en-US" altLang="en-US" sz="2800" dirty="0">
              <a:solidFill>
                <a:srgbClr val="C00000"/>
              </a:solidFill>
            </a:endParaRPr>
          </a:p>
        </p:txBody>
      </p:sp>
    </p:spTree>
    <p:extLst>
      <p:ext uri="{BB962C8B-B14F-4D97-AF65-F5344CB8AC3E}">
        <p14:creationId xmlns:p14="http://schemas.microsoft.com/office/powerpoint/2010/main" val="1253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反码表示法</a:t>
            </a:r>
            <a:endParaRPr lang="zh-CN" altLang="en-US" dirty="0"/>
          </a:p>
        </p:txBody>
      </p:sp>
      <p:sp>
        <p:nvSpPr>
          <p:cNvPr id="3" name="内容占位符 2"/>
          <p:cNvSpPr>
            <a:spLocks noGrp="1"/>
          </p:cNvSpPr>
          <p:nvPr>
            <p:ph idx="1"/>
          </p:nvPr>
        </p:nvSpPr>
        <p:spPr/>
        <p:txBody>
          <a:bodyPr/>
          <a:lstStyle/>
          <a:p>
            <a:pPr eaLnBrk="1" hangingPunct="1"/>
            <a:r>
              <a:rPr lang="zh-CN" altLang="en-US" dirty="0"/>
              <a:t>所谓反码，就是二进制的各位数码取反</a:t>
            </a:r>
          </a:p>
          <a:p>
            <a:pPr eaLnBrk="1" hangingPunct="1"/>
            <a:r>
              <a:rPr lang="zh-CN" altLang="en-US" dirty="0"/>
              <a:t>符号位表示方法与原码相同</a:t>
            </a:r>
          </a:p>
          <a:p>
            <a:pPr eaLnBrk="1" hangingPunct="1"/>
            <a:r>
              <a:rPr lang="en-US" altLang="zh-CN" dirty="0">
                <a:ea typeface="宋体" panose="02010600030101010101" pitchFamily="2" charset="-122"/>
              </a:rPr>
              <a:t>Example: 7</a:t>
            </a:r>
            <a:r>
              <a:rPr lang="en-US" altLang="zh-CN" baseline="-25000" dirty="0">
                <a:ea typeface="宋体" panose="02010600030101010101" pitchFamily="2" charset="-122"/>
              </a:rPr>
              <a:t>10</a:t>
            </a:r>
            <a:r>
              <a:rPr lang="en-US" altLang="zh-CN" dirty="0">
                <a:ea typeface="宋体" panose="02010600030101010101" pitchFamily="2" charset="-122"/>
              </a:rPr>
              <a:t> = </a:t>
            </a:r>
            <a:r>
              <a:rPr lang="en-US" altLang="zh-CN" dirty="0">
                <a:solidFill>
                  <a:srgbClr val="FF0000"/>
                </a:solidFill>
                <a:ea typeface="宋体" panose="02010600030101010101" pitchFamily="2" charset="-122"/>
              </a:rPr>
              <a:t>0</a:t>
            </a:r>
            <a:r>
              <a:rPr lang="en-US" altLang="zh-CN" dirty="0">
                <a:ea typeface="宋体" panose="02010600030101010101" pitchFamily="2" charset="-122"/>
              </a:rPr>
              <a:t>0111</a:t>
            </a:r>
            <a:r>
              <a:rPr lang="en-US" altLang="zh-CN" baseline="-25000" dirty="0">
                <a:ea typeface="宋体" panose="02010600030101010101" pitchFamily="2" charset="-122"/>
              </a:rPr>
              <a:t>2</a:t>
            </a:r>
            <a:r>
              <a:rPr lang="en-US" altLang="zh-CN" dirty="0">
                <a:ea typeface="宋体" panose="02010600030101010101" pitchFamily="2" charset="-122"/>
              </a:rPr>
              <a:t>  </a:t>
            </a:r>
          </a:p>
          <a:p>
            <a:pPr>
              <a:buNone/>
            </a:pPr>
            <a:r>
              <a:rPr lang="en-US" altLang="zh-CN" dirty="0">
                <a:ea typeface="宋体" panose="02010600030101010101" pitchFamily="2" charset="-122"/>
              </a:rPr>
              <a:t>	             </a:t>
            </a:r>
            <a:r>
              <a:rPr lang="en-US" altLang="zh-CN" sz="2800" dirty="0"/>
              <a:t>−</a:t>
            </a:r>
            <a:r>
              <a:rPr lang="en-US" altLang="zh-CN" dirty="0">
                <a:ea typeface="宋体" panose="02010600030101010101" pitchFamily="2" charset="-122"/>
              </a:rPr>
              <a:t>7</a:t>
            </a:r>
            <a:r>
              <a:rPr lang="en-US" altLang="zh-CN" baseline="-25000" dirty="0">
                <a:ea typeface="宋体" panose="02010600030101010101" pitchFamily="2" charset="-122"/>
              </a:rPr>
              <a:t>10</a:t>
            </a:r>
            <a:r>
              <a:rPr lang="en-US" altLang="zh-CN" dirty="0">
                <a:ea typeface="宋体" panose="02010600030101010101" pitchFamily="2" charset="-122"/>
              </a:rPr>
              <a:t> = </a:t>
            </a:r>
            <a:r>
              <a:rPr lang="en-US" altLang="zh-CN" dirty="0">
                <a:solidFill>
                  <a:srgbClr val="FF0000"/>
                </a:solidFill>
                <a:ea typeface="宋体" panose="02010600030101010101" pitchFamily="2" charset="-122"/>
              </a:rPr>
              <a:t>1</a:t>
            </a:r>
            <a:r>
              <a:rPr lang="en-US" altLang="zh-CN" dirty="0">
                <a:ea typeface="宋体" panose="02010600030101010101" pitchFamily="2" charset="-122"/>
              </a:rPr>
              <a:t>1000</a:t>
            </a:r>
            <a:r>
              <a:rPr lang="en-US" altLang="zh-CN" baseline="-25000" dirty="0">
                <a:ea typeface="宋体" panose="02010600030101010101" pitchFamily="2" charset="-122"/>
              </a:rPr>
              <a:t>2</a:t>
            </a:r>
          </a:p>
          <a:p>
            <a:pPr eaLnBrk="1" hangingPunct="1"/>
            <a:r>
              <a:rPr lang="en-US" altLang="zh-CN" dirty="0">
                <a:ea typeface="宋体" panose="02010600030101010101" pitchFamily="2" charset="-122"/>
              </a:rPr>
              <a:t>Called </a:t>
            </a:r>
            <a:r>
              <a:rPr lang="en-US" altLang="zh-CN" u="sng" dirty="0">
                <a:solidFill>
                  <a:schemeClr val="accent2"/>
                </a:solidFill>
                <a:ea typeface="宋体" panose="02010600030101010101" pitchFamily="2" charset="-122"/>
              </a:rPr>
              <a:t>One</a:t>
            </a:r>
            <a:r>
              <a:rPr lang="en-US" altLang="zh-CN" u="sng" dirty="0">
                <a:solidFill>
                  <a:schemeClr val="accent2"/>
                </a:solidFill>
                <a:latin typeface="Helvetica" panose="020B0604020202020204" pitchFamily="34" charset="0"/>
                <a:ea typeface="宋体" panose="02010600030101010101" pitchFamily="2" charset="-122"/>
              </a:rPr>
              <a:t>’</a:t>
            </a:r>
            <a:r>
              <a:rPr lang="en-US" altLang="zh-CN" u="sng" dirty="0">
                <a:solidFill>
                  <a:schemeClr val="accent2"/>
                </a:solidFill>
                <a:ea typeface="宋体" panose="02010600030101010101" pitchFamily="2" charset="-122"/>
              </a:rPr>
              <a:t>s Complement</a:t>
            </a:r>
          </a:p>
          <a:p>
            <a:pPr eaLnBrk="1" hangingPunct="1"/>
            <a:endParaRPr lang="en-US" altLang="zh-CN" u="sng" dirty="0">
              <a:solidFill>
                <a:schemeClr val="accent2"/>
              </a:solidFill>
              <a:ea typeface="宋体" panose="02010600030101010101" pitchFamily="2" charset="-122"/>
            </a:endParaRPr>
          </a:p>
          <a:p>
            <a:pPr>
              <a:lnSpc>
                <a:spcPct val="115000"/>
              </a:lnSpc>
            </a:pPr>
            <a:r>
              <a:rPr lang="en-US" altLang="zh-CN" sz="2800" dirty="0">
                <a:latin typeface="Consolas" panose="020B0609020204030204" pitchFamily="49" charset="0"/>
              </a:rPr>
              <a:t>[+0]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0</a:t>
            </a:r>
            <a:r>
              <a:rPr lang="en-US" altLang="zh-CN" sz="2800" dirty="0">
                <a:latin typeface="Consolas" panose="020B0609020204030204" pitchFamily="49" charset="0"/>
              </a:rPr>
              <a:t>.000…0       [</a:t>
            </a:r>
            <a:r>
              <a:rPr lang="en-US" altLang="zh-CN" sz="2800" dirty="0"/>
              <a:t>−</a:t>
            </a:r>
            <a:r>
              <a:rPr lang="en-US" altLang="zh-CN" sz="2800" dirty="0">
                <a:latin typeface="Consolas" panose="020B0609020204030204" pitchFamily="49" charset="0"/>
              </a:rPr>
              <a:t>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1</a:t>
            </a:r>
            <a:r>
              <a:rPr lang="en-US" altLang="zh-CN" sz="2800" dirty="0">
                <a:latin typeface="Consolas" panose="020B0609020204030204" pitchFamily="49" charset="0"/>
              </a:rPr>
              <a:t>.111…1</a:t>
            </a:r>
          </a:p>
          <a:p>
            <a:pPr>
              <a:lnSpc>
                <a:spcPct val="115000"/>
              </a:lnSpc>
            </a:pPr>
            <a:r>
              <a:rPr lang="en-US" altLang="zh-CN" sz="2800" dirty="0">
                <a:latin typeface="Consolas" panose="020B0609020204030204" pitchFamily="49" charset="0"/>
              </a:rPr>
              <a:t>[0.1111]</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0</a:t>
            </a:r>
            <a:r>
              <a:rPr lang="en-US" altLang="zh-CN" sz="2800" dirty="0">
                <a:latin typeface="Consolas" panose="020B0609020204030204" pitchFamily="49" charset="0"/>
              </a:rPr>
              <a:t>.1111    [</a:t>
            </a:r>
            <a:r>
              <a:rPr lang="en-US" altLang="zh-CN" sz="2800" dirty="0"/>
              <a:t>−</a:t>
            </a:r>
            <a:r>
              <a:rPr lang="en-US" altLang="zh-CN" sz="2800" dirty="0">
                <a:latin typeface="Consolas" panose="020B0609020204030204" pitchFamily="49" charset="0"/>
              </a:rPr>
              <a:t>0.1111]</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1</a:t>
            </a:r>
            <a:r>
              <a:rPr lang="en-US" altLang="zh-CN" sz="2800" dirty="0">
                <a:latin typeface="Consolas" panose="020B0609020204030204" pitchFamily="49" charset="0"/>
              </a:rPr>
              <a:t>.0000</a:t>
            </a:r>
          </a:p>
          <a:p>
            <a:pPr>
              <a:lnSpc>
                <a:spcPct val="115000"/>
              </a:lnSpc>
            </a:pPr>
            <a:r>
              <a:rPr lang="en-US" altLang="zh-CN" sz="2800" dirty="0">
                <a:latin typeface="Consolas" panose="020B0609020204030204" pitchFamily="49" charset="0"/>
              </a:rPr>
              <a:t>[1110]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0</a:t>
            </a:r>
            <a:r>
              <a:rPr lang="en-US" altLang="zh-CN" sz="2800" dirty="0">
                <a:latin typeface="Consolas" panose="020B0609020204030204" pitchFamily="49" charset="0"/>
              </a:rPr>
              <a:t>1110        [</a:t>
            </a:r>
            <a:r>
              <a:rPr lang="en-US" altLang="zh-CN" sz="2800" dirty="0"/>
              <a:t>−</a:t>
            </a:r>
            <a:r>
              <a:rPr lang="en-US" altLang="zh-CN" sz="2800" dirty="0">
                <a:latin typeface="Consolas" panose="020B0609020204030204" pitchFamily="49" charset="0"/>
              </a:rPr>
              <a:t>1110]</a:t>
            </a:r>
            <a:r>
              <a:rPr lang="zh-CN" altLang="en-US" sz="2800" baseline="-25000" dirty="0">
                <a:latin typeface="Consolas" panose="020B0609020204030204" pitchFamily="49" charset="0"/>
              </a:rPr>
              <a:t>反</a:t>
            </a:r>
            <a:r>
              <a:rPr lang="en-US" altLang="zh-CN" sz="2800" dirty="0">
                <a:latin typeface="Consolas" panose="020B0609020204030204" pitchFamily="49" charset="0"/>
              </a:rPr>
              <a:t>=</a:t>
            </a:r>
            <a:r>
              <a:rPr lang="en-US" altLang="zh-CN" sz="2800" dirty="0">
                <a:solidFill>
                  <a:srgbClr val="FF0000"/>
                </a:solidFill>
                <a:latin typeface="Consolas" panose="020B0609020204030204" pitchFamily="49" charset="0"/>
              </a:rPr>
              <a:t>1</a:t>
            </a:r>
            <a:r>
              <a:rPr lang="en-US" altLang="zh-CN" sz="2800" dirty="0">
                <a:latin typeface="Consolas" panose="020B0609020204030204" pitchFamily="49" charset="0"/>
              </a:rPr>
              <a:t>0001</a:t>
            </a:r>
          </a:p>
          <a:p>
            <a:pPr eaLnBrk="1" hangingPunct="1"/>
            <a:endParaRPr lang="en-US" altLang="zh-CN" dirty="0"/>
          </a:p>
          <a:p>
            <a:endParaRPr lang="zh-CN" altLang="en-US" dirty="0"/>
          </a:p>
        </p:txBody>
      </p:sp>
    </p:spTree>
    <p:extLst>
      <p:ext uri="{BB962C8B-B14F-4D97-AF65-F5344CB8AC3E}">
        <p14:creationId xmlns:p14="http://schemas.microsoft.com/office/powerpoint/2010/main" val="1013159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反码表示法</a:t>
            </a:r>
            <a:r>
              <a:rPr lang="en-US" altLang="zh-CN" dirty="0">
                <a:latin typeface="Arial" panose="020B0604020202020204" pitchFamily="34" charset="0"/>
              </a:rPr>
              <a:t>…</a:t>
            </a:r>
            <a:endParaRPr lang="zh-CN" altLang="en-US" dirty="0"/>
          </a:p>
        </p:txBody>
      </p:sp>
      <p:grpSp>
        <p:nvGrpSpPr>
          <p:cNvPr id="5" name="Group 3"/>
          <p:cNvGrpSpPr>
            <a:grpSpLocks/>
          </p:cNvGrpSpPr>
          <p:nvPr/>
        </p:nvGrpSpPr>
        <p:grpSpPr bwMode="auto">
          <a:xfrm>
            <a:off x="3178215" y="1600531"/>
            <a:ext cx="5545138" cy="1606550"/>
            <a:chOff x="0" y="0"/>
            <a:chExt cx="3493" cy="1012"/>
          </a:xfrm>
        </p:grpSpPr>
        <p:sp>
          <p:nvSpPr>
            <p:cNvPr id="6" name="Text Box 4"/>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0000FF"/>
                  </a:solidFill>
                  <a:effectLst>
                    <a:outerShdw blurRad="38100" dist="38100" dir="2700000" algn="tl">
                      <a:srgbClr val="C0C0C0"/>
                    </a:outerShdw>
                  </a:effectLst>
                  <a:latin typeface="Tahoma" panose="020B0604030504040204" pitchFamily="34" charset="0"/>
                </a:rPr>
                <a:t>反</a:t>
              </a:r>
              <a:r>
                <a:rPr lang="en-US" sz="2400" b="1" dirty="0">
                  <a:solidFill>
                    <a:srgbClr val="0000FF"/>
                  </a:solidFill>
                  <a:effectLst>
                    <a:outerShdw blurRad="38100" dist="38100" dir="2700000" algn="tl">
                      <a:srgbClr val="C0C0C0"/>
                    </a:outerShdw>
                  </a:effectLst>
                  <a:latin typeface="Tahoma" panose="020B0604030504040204" pitchFamily="34" charset="0"/>
                </a:rPr>
                <a:t>=</a:t>
              </a:r>
            </a:p>
          </p:txBody>
        </p:sp>
        <p:sp>
          <p:nvSpPr>
            <p:cNvPr id="7" name="Text Box 5"/>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n+1</a:t>
              </a:r>
              <a:r>
                <a:rPr lang="zh-CN" altLang="en-US" sz="2400" b="1" dirty="0">
                  <a:solidFill>
                    <a:srgbClr val="0000FF"/>
                  </a:solidFill>
                  <a:effectLst>
                    <a:outerShdw blurRad="38100" dist="38100" dir="2700000" algn="tl">
                      <a:srgbClr val="C0C0C0"/>
                    </a:outerShdw>
                  </a:effectLst>
                  <a:latin typeface="Tahoma" panose="020B0604030504040204" pitchFamily="34" charset="0"/>
                </a:rPr>
                <a:t>－</a:t>
              </a:r>
              <a:r>
                <a:rPr lang="en-US" sz="2400" b="1" dirty="0">
                  <a:solidFill>
                    <a:srgbClr val="0000FF"/>
                  </a:solidFill>
                  <a:effectLst>
                    <a:outerShdw blurRad="38100" dist="38100" dir="2700000" algn="tl">
                      <a:srgbClr val="C0C0C0"/>
                    </a:outerShdw>
                  </a:effectLst>
                  <a:latin typeface="Tahoma" panose="020B0604030504040204" pitchFamily="34" charset="0"/>
                </a:rPr>
                <a:t>1+X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 </a:t>
              </a:r>
              <a:r>
                <a:rPr lang="en-US" sz="1800" b="1" dirty="0">
                  <a:solidFill>
                    <a:srgbClr val="0000FF"/>
                  </a:solidFill>
                  <a:effectLst>
                    <a:outerShdw blurRad="38100" dist="38100" dir="2700000" algn="tl">
                      <a:srgbClr val="C0C0C0"/>
                    </a:outerShdw>
                  </a:effectLst>
                  <a:latin typeface="Tahoma" panose="020B0604030504040204" pitchFamily="34" charset="0"/>
                </a:rPr>
                <a:t>&lt; </a:t>
              </a: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en-US" sz="1800" b="1" dirty="0">
                  <a:solidFill>
                    <a:srgbClr val="0000FF"/>
                  </a:solidFill>
                  <a:effectLst>
                    <a:outerShdw blurRad="38100" dist="38100" dir="2700000" algn="tl">
                      <a:srgbClr val="C0C0C0"/>
                    </a:outerShdw>
                  </a:effectLst>
                  <a:latin typeface="Tahoma" panose="020B0604030504040204" pitchFamily="34" charset="0"/>
                </a:rPr>
                <a:t>≤ </a:t>
              </a:r>
              <a:r>
                <a:rPr lang="en-US" sz="2400" b="1" dirty="0">
                  <a:solidFill>
                    <a:srgbClr val="0000FF"/>
                  </a:solidFill>
                  <a:effectLst>
                    <a:outerShdw blurRad="38100" dist="38100" dir="2700000" algn="tl">
                      <a:srgbClr val="C0C0C0"/>
                    </a:outerShdw>
                  </a:effectLst>
                  <a:latin typeface="Tahoma" panose="020B0604030504040204" pitchFamily="34" charset="0"/>
                </a:rPr>
                <a:t>0</a:t>
              </a:r>
            </a:p>
          </p:txBody>
        </p:sp>
        <p:sp>
          <p:nvSpPr>
            <p:cNvPr id="8" name="AutoShape 6"/>
            <p:cNvSpPr>
              <a:spLocks/>
            </p:cNvSpPr>
            <p:nvPr/>
          </p:nvSpPr>
          <p:spPr bwMode="auto">
            <a:xfrm>
              <a:off x="839"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9" name="Group 7"/>
          <p:cNvGrpSpPr>
            <a:grpSpLocks/>
          </p:cNvGrpSpPr>
          <p:nvPr/>
        </p:nvGrpSpPr>
        <p:grpSpPr bwMode="auto">
          <a:xfrm>
            <a:off x="3178215" y="3657932"/>
            <a:ext cx="5545138" cy="1606551"/>
            <a:chOff x="0" y="0"/>
            <a:chExt cx="3493" cy="1012"/>
          </a:xfrm>
        </p:grpSpPr>
        <p:sp>
          <p:nvSpPr>
            <p:cNvPr id="10" name="Text Box 8"/>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dirty="0">
                  <a:solidFill>
                    <a:schemeClr val="accent2"/>
                  </a:solidFill>
                  <a:effectLst>
                    <a:outerShdw blurRad="38100" dist="38100" dir="2700000" algn="tl">
                      <a:srgbClr val="C0C0C0"/>
                    </a:outerShdw>
                  </a:effectLst>
                  <a:latin typeface="Tahoma" panose="020B0604030504040204" pitchFamily="34" charset="0"/>
                </a:rPr>
                <a:t>反</a:t>
              </a:r>
              <a:r>
                <a:rPr lang="en-US" sz="2400" b="1" dirty="0">
                  <a:solidFill>
                    <a:schemeClr val="accent2"/>
                  </a:solidFill>
                  <a:effectLst>
                    <a:outerShdw blurRad="38100" dist="38100" dir="2700000" algn="tl">
                      <a:srgbClr val="C0C0C0"/>
                    </a:outerShdw>
                  </a:effectLst>
                  <a:latin typeface="Tahoma" panose="020B0604030504040204" pitchFamily="34" charset="0"/>
                </a:rPr>
                <a:t>=</a:t>
              </a:r>
            </a:p>
          </p:txBody>
        </p:sp>
        <p:sp>
          <p:nvSpPr>
            <p:cNvPr id="11" name="Text Box 9"/>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2 - 2</a:t>
              </a:r>
              <a:r>
                <a:rPr lang="zh-CN" altLang="en-US" sz="2400" b="1" baseline="50000" dirty="0">
                  <a:solidFill>
                    <a:schemeClr val="accent2"/>
                  </a:solidFill>
                  <a:effectLst>
                    <a:outerShdw blurRad="38100" dist="38100" dir="2700000" algn="tl">
                      <a:srgbClr val="C0C0C0"/>
                    </a:outerShdw>
                  </a:effectLst>
                  <a:latin typeface="Tahoma" panose="020B0604030504040204" pitchFamily="34" charset="0"/>
                </a:rPr>
                <a:t>－</a:t>
              </a:r>
              <a:r>
                <a:rPr lang="en-US" sz="2400" b="1" baseline="50000" dirty="0" err="1">
                  <a:solidFill>
                    <a:schemeClr val="accent2"/>
                  </a:solidFill>
                  <a:effectLst>
                    <a:outerShdw blurRad="38100" dist="38100" dir="2700000" algn="tl">
                      <a:srgbClr val="C0C0C0"/>
                    </a:outerShdw>
                  </a:effectLst>
                  <a:latin typeface="Tahoma" panose="020B0604030504040204" pitchFamily="34" charset="0"/>
                </a:rPr>
                <a:t>n</a:t>
              </a:r>
              <a:r>
                <a:rPr lang="en-US" sz="2400" b="1" dirty="0" err="1">
                  <a:solidFill>
                    <a:schemeClr val="accent2"/>
                  </a:solidFill>
                  <a:effectLst>
                    <a:outerShdw blurRad="38100" dist="38100" dir="2700000" algn="tl">
                      <a:srgbClr val="C0C0C0"/>
                    </a:outerShdw>
                  </a:effectLst>
                  <a:latin typeface="Tahoma" panose="020B0604030504040204" pitchFamily="34" charset="0"/>
                </a:rPr>
                <a:t>+X</a:t>
              </a:r>
              <a:r>
                <a:rPr lang="en-US" sz="2400" b="1" dirty="0">
                  <a:solidFill>
                    <a:schemeClr val="accent2"/>
                  </a:solidFill>
                  <a:effectLst>
                    <a:outerShdw blurRad="38100" dist="38100" dir="2700000" algn="tl">
                      <a:srgbClr val="C0C0C0"/>
                    </a:outerShdw>
                  </a:effectLst>
                  <a:latin typeface="Tahoma" panose="020B0604030504040204" pitchFamily="34" charset="0"/>
                </a:rPr>
                <a:t>    -1</a:t>
              </a:r>
              <a:r>
                <a:rPr lang="en-US" sz="2400" b="1" baseline="50000" dirty="0">
                  <a:solidFill>
                    <a:schemeClr val="accent2"/>
                  </a:solidFill>
                  <a:effectLst>
                    <a:outerShdw blurRad="38100" dist="38100" dir="2700000" algn="tl">
                      <a:srgbClr val="C0C0C0"/>
                    </a:outerShdw>
                  </a:effectLst>
                  <a:latin typeface="Tahoma" panose="020B0604030504040204" pitchFamily="34" charset="0"/>
                </a:rPr>
                <a:t> </a:t>
              </a:r>
              <a:r>
                <a:rPr lang="en-US" sz="1800" b="1" dirty="0">
                  <a:solidFill>
                    <a:schemeClr val="accent2"/>
                  </a:solidFill>
                  <a:effectLst>
                    <a:outerShdw blurRad="38100" dist="38100" dir="2700000" algn="tl">
                      <a:srgbClr val="C0C0C0"/>
                    </a:outerShdw>
                  </a:effectLst>
                  <a:latin typeface="Tahoma" panose="020B0604030504040204" pitchFamily="34" charset="0"/>
                </a:rPr>
                <a:t>&lt; </a:t>
              </a:r>
              <a:r>
                <a:rPr lang="en-US" sz="2400" b="1" dirty="0">
                  <a:solidFill>
                    <a:schemeClr val="accent2"/>
                  </a:solidFill>
                  <a:effectLst>
                    <a:outerShdw blurRad="38100" dist="38100" dir="2700000" algn="tl">
                      <a:srgbClr val="C0C0C0"/>
                    </a:outerShdw>
                  </a:effectLst>
                  <a:latin typeface="Tahoma" panose="020B0604030504040204" pitchFamily="34" charset="0"/>
                </a:rPr>
                <a:t>X </a:t>
              </a:r>
              <a:r>
                <a:rPr lang="en-US" sz="1800" b="1" dirty="0">
                  <a:solidFill>
                    <a:schemeClr val="accent2"/>
                  </a:solidFill>
                  <a:effectLst>
                    <a:outerShdw blurRad="38100" dist="38100" dir="2700000" algn="tl">
                      <a:srgbClr val="C0C0C0"/>
                    </a:outerShdw>
                  </a:effectLst>
                  <a:latin typeface="Tahoma" panose="020B0604030504040204" pitchFamily="34" charset="0"/>
                </a:rPr>
                <a:t>≤ </a:t>
              </a:r>
              <a:r>
                <a:rPr lang="en-US" sz="2400" b="1" dirty="0">
                  <a:solidFill>
                    <a:schemeClr val="accent2"/>
                  </a:solidFill>
                  <a:effectLst>
                    <a:outerShdw blurRad="38100" dist="38100" dir="2700000" algn="tl">
                      <a:srgbClr val="C0C0C0"/>
                    </a:outerShdw>
                  </a:effectLst>
                  <a:latin typeface="Tahoma" panose="020B0604030504040204" pitchFamily="34" charset="0"/>
                </a:rPr>
                <a:t>0</a:t>
              </a:r>
            </a:p>
          </p:txBody>
        </p:sp>
        <p:sp>
          <p:nvSpPr>
            <p:cNvPr id="12" name="AutoShape 10"/>
            <p:cNvSpPr>
              <a:spLocks/>
            </p:cNvSpPr>
            <p:nvPr/>
          </p:nvSpPr>
          <p:spPr bwMode="auto">
            <a:xfrm>
              <a:off x="839"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spTree>
    <p:extLst>
      <p:ext uri="{BB962C8B-B14F-4D97-AF65-F5344CB8AC3E}">
        <p14:creationId xmlns:p14="http://schemas.microsoft.com/office/powerpoint/2010/main" val="33610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反码公式证明</a:t>
            </a:r>
            <a:endParaRPr lang="zh-CN" altLang="en-US" dirty="0"/>
          </a:p>
        </p:txBody>
      </p:sp>
      <p:sp>
        <p:nvSpPr>
          <p:cNvPr id="3" name="内容占位符 2"/>
          <p:cNvSpPr>
            <a:spLocks noGrp="1"/>
          </p:cNvSpPr>
          <p:nvPr>
            <p:ph idx="1"/>
          </p:nvPr>
        </p:nvSpPr>
        <p:spPr/>
        <p:txBody>
          <a:bodyPr/>
          <a:lstStyle/>
          <a:p>
            <a:pPr eaLnBrk="1" hangingPunct="1">
              <a:lnSpc>
                <a:spcPct val="130000"/>
              </a:lnSpc>
            </a:pPr>
            <a:r>
              <a:rPr lang="zh-CN" altLang="en-US" dirty="0"/>
              <a:t>定点小数</a:t>
            </a:r>
          </a:p>
          <a:p>
            <a:pPr eaLnBrk="1" hangingPunct="1">
              <a:lnSpc>
                <a:spcPct val="130000"/>
              </a:lnSpc>
            </a:pPr>
            <a:r>
              <a:rPr lang="en-US" altLang="zh-CN" dirty="0"/>
              <a:t>-1&lt;x&lt;=0</a:t>
            </a:r>
            <a:r>
              <a:rPr lang="zh-CN" altLang="en-US" dirty="0"/>
              <a:t>时  </a:t>
            </a:r>
          </a:p>
          <a:p>
            <a:pPr lvl="1" eaLnBrk="1" hangingPunct="1">
              <a:lnSpc>
                <a:spcPct val="130000"/>
              </a:lnSpc>
            </a:pPr>
            <a:r>
              <a:rPr lang="zh-CN" altLang="en-US" sz="2200" dirty="0"/>
              <a:t>假设  </a:t>
            </a:r>
            <a:r>
              <a:rPr lang="en-US" altLang="zh-CN" sz="2200" dirty="0"/>
              <a:t>x=-0.x</a:t>
            </a:r>
            <a:r>
              <a:rPr lang="en-US" altLang="zh-CN" sz="2200" baseline="-25000" dirty="0"/>
              <a:t>1</a:t>
            </a:r>
            <a:r>
              <a:rPr lang="en-US" altLang="zh-CN" sz="2200" dirty="0"/>
              <a:t>x</a:t>
            </a:r>
            <a:r>
              <a:rPr lang="en-US" altLang="zh-CN" sz="2200" baseline="-25000" dirty="0"/>
              <a:t>2</a:t>
            </a:r>
            <a:r>
              <a:rPr lang="en-US" altLang="zh-CN" sz="2200" dirty="0">
                <a:latin typeface="宋体" panose="02010600030101010101" pitchFamily="2" charset="-122"/>
              </a:rPr>
              <a:t>…</a:t>
            </a:r>
            <a:r>
              <a:rPr lang="en-US" altLang="zh-CN" sz="2200" dirty="0" err="1"/>
              <a:t>x</a:t>
            </a:r>
            <a:r>
              <a:rPr lang="en-US" altLang="zh-CN" sz="2200" baseline="-25000" dirty="0" err="1"/>
              <a:t>n</a:t>
            </a:r>
            <a:r>
              <a:rPr lang="en-US" altLang="zh-CN" sz="2200" baseline="-25000" dirty="0"/>
              <a:t>  </a:t>
            </a:r>
          </a:p>
          <a:p>
            <a:pPr lvl="1" eaLnBrk="1" hangingPunct="1">
              <a:lnSpc>
                <a:spcPct val="130000"/>
              </a:lnSpc>
            </a:pPr>
            <a:r>
              <a:rPr lang="zh-CN" altLang="en-US" sz="2200" dirty="0"/>
              <a:t>假</a:t>
            </a:r>
            <a:r>
              <a:rPr lang="en-US" altLang="zh-CN" sz="2200" dirty="0"/>
              <a:t>[x]</a:t>
            </a:r>
            <a:r>
              <a:rPr lang="zh-CN" altLang="en-US" sz="2200" baseline="-25000" dirty="0"/>
              <a:t>反</a:t>
            </a:r>
            <a:r>
              <a:rPr lang="en-US" altLang="zh-CN" sz="2200" dirty="0"/>
              <a:t>= 1.</a:t>
            </a:r>
            <a:r>
              <a:rPr lang="en-US" altLang="zh-CN" sz="2200" dirty="0">
                <a:solidFill>
                  <a:srgbClr val="0000FF"/>
                </a:solidFill>
              </a:rPr>
              <a:t>x</a:t>
            </a:r>
            <a:r>
              <a:rPr lang="en-US" altLang="zh-CN" sz="2200" baseline="-25000" dirty="0">
                <a:solidFill>
                  <a:srgbClr val="0000FF"/>
                </a:solidFill>
              </a:rPr>
              <a:t>1</a:t>
            </a:r>
            <a:r>
              <a:rPr lang="en-US" altLang="zh-CN" sz="2200" dirty="0">
                <a:solidFill>
                  <a:srgbClr val="0000FF"/>
                </a:solidFill>
              </a:rPr>
              <a:t>x</a:t>
            </a:r>
            <a:r>
              <a:rPr lang="en-US" altLang="zh-CN" sz="2200" baseline="-25000" dirty="0">
                <a:solidFill>
                  <a:srgbClr val="0000FF"/>
                </a:solidFill>
              </a:rPr>
              <a:t>2</a:t>
            </a:r>
            <a:r>
              <a:rPr lang="en-US" altLang="zh-CN" sz="2200" dirty="0">
                <a:solidFill>
                  <a:srgbClr val="0000FF"/>
                </a:solidFill>
                <a:latin typeface="宋体" panose="02010600030101010101" pitchFamily="2" charset="-122"/>
              </a:rPr>
              <a:t>…</a:t>
            </a:r>
            <a:r>
              <a:rPr lang="en-US" altLang="zh-CN" sz="2200" dirty="0" err="1">
                <a:solidFill>
                  <a:srgbClr val="0000FF"/>
                </a:solidFill>
              </a:rPr>
              <a:t>x</a:t>
            </a:r>
            <a:r>
              <a:rPr lang="en-US" altLang="zh-CN" sz="2200" baseline="-25000" dirty="0" err="1">
                <a:solidFill>
                  <a:srgbClr val="0000FF"/>
                </a:solidFill>
              </a:rPr>
              <a:t>n</a:t>
            </a:r>
            <a:endParaRPr lang="en-US" altLang="zh-CN" sz="2200" dirty="0">
              <a:solidFill>
                <a:srgbClr val="0000FF"/>
              </a:solidFill>
            </a:endParaRPr>
          </a:p>
          <a:p>
            <a:pPr lvl="1" eaLnBrk="1" hangingPunct="1">
              <a:lnSpc>
                <a:spcPct val="130000"/>
              </a:lnSpc>
            </a:pPr>
            <a:r>
              <a:rPr lang="en-US" altLang="zh-CN" sz="2200" dirty="0"/>
              <a:t>[x]</a:t>
            </a:r>
            <a:r>
              <a:rPr lang="zh-CN" altLang="en-US" sz="2200" baseline="-25000" dirty="0"/>
              <a:t>反</a:t>
            </a:r>
            <a:r>
              <a:rPr lang="en-US" altLang="zh-CN" sz="2200" dirty="0"/>
              <a:t>+|x|=1.11</a:t>
            </a:r>
            <a:r>
              <a:rPr lang="en-US" altLang="zh-CN" sz="2200" dirty="0">
                <a:latin typeface="宋体" panose="02010600030101010101" pitchFamily="2" charset="-122"/>
              </a:rPr>
              <a:t>…</a:t>
            </a:r>
            <a:r>
              <a:rPr lang="en-US" altLang="zh-CN" sz="2200" dirty="0"/>
              <a:t>1</a:t>
            </a:r>
          </a:p>
          <a:p>
            <a:pPr lvl="1" eaLnBrk="1" hangingPunct="1">
              <a:lnSpc>
                <a:spcPct val="130000"/>
              </a:lnSpc>
              <a:buNone/>
            </a:pPr>
            <a:r>
              <a:rPr lang="en-US" altLang="zh-CN" sz="2200" dirty="0"/>
              <a:t>                 =1.11</a:t>
            </a:r>
            <a:r>
              <a:rPr lang="en-US" altLang="zh-CN" sz="2200" dirty="0">
                <a:latin typeface="宋体" panose="02010600030101010101" pitchFamily="2" charset="-122"/>
              </a:rPr>
              <a:t>…</a:t>
            </a:r>
            <a:r>
              <a:rPr lang="en-US" altLang="zh-CN" sz="2200" dirty="0"/>
              <a:t>1+0.00</a:t>
            </a:r>
            <a:r>
              <a:rPr lang="en-US" altLang="zh-CN" sz="2200" dirty="0">
                <a:latin typeface="宋体" panose="02010600030101010101" pitchFamily="2" charset="-122"/>
              </a:rPr>
              <a:t>…</a:t>
            </a:r>
            <a:r>
              <a:rPr lang="en-US" altLang="zh-CN" sz="2200" dirty="0"/>
              <a:t>1-0.00</a:t>
            </a:r>
            <a:r>
              <a:rPr lang="en-US" altLang="zh-CN" sz="2200" dirty="0">
                <a:latin typeface="宋体" panose="02010600030101010101" pitchFamily="2" charset="-122"/>
              </a:rPr>
              <a:t>…</a:t>
            </a:r>
            <a:r>
              <a:rPr lang="en-US" altLang="zh-CN" sz="2200" dirty="0"/>
              <a:t>1</a:t>
            </a:r>
          </a:p>
          <a:p>
            <a:pPr lvl="1" eaLnBrk="1" hangingPunct="1">
              <a:lnSpc>
                <a:spcPct val="130000"/>
              </a:lnSpc>
              <a:buNone/>
            </a:pPr>
            <a:r>
              <a:rPr lang="en-US" altLang="zh-CN" sz="2200" dirty="0"/>
              <a:t>                 =10.00</a:t>
            </a:r>
            <a:r>
              <a:rPr lang="en-US" altLang="zh-CN" sz="2200" dirty="0">
                <a:latin typeface="宋体" panose="02010600030101010101" pitchFamily="2" charset="-122"/>
              </a:rPr>
              <a:t>…</a:t>
            </a:r>
            <a:r>
              <a:rPr lang="en-US" altLang="zh-CN" sz="2200" dirty="0"/>
              <a:t>0-0.00</a:t>
            </a:r>
            <a:r>
              <a:rPr lang="en-US" altLang="zh-CN" sz="2200" dirty="0">
                <a:latin typeface="宋体" panose="02010600030101010101" pitchFamily="2" charset="-122"/>
              </a:rPr>
              <a:t>…</a:t>
            </a:r>
            <a:r>
              <a:rPr lang="en-US" altLang="zh-CN" sz="2200" dirty="0"/>
              <a:t>1</a:t>
            </a:r>
          </a:p>
          <a:p>
            <a:pPr lvl="1" eaLnBrk="1" hangingPunct="1">
              <a:lnSpc>
                <a:spcPct val="130000"/>
              </a:lnSpc>
              <a:buNone/>
            </a:pPr>
            <a:r>
              <a:rPr lang="en-US" altLang="zh-CN" sz="2200" dirty="0"/>
              <a:t>                 =2-2</a:t>
            </a:r>
            <a:r>
              <a:rPr lang="en-US" altLang="zh-CN" sz="2200" baseline="50000" dirty="0"/>
              <a:t>-n</a:t>
            </a:r>
          </a:p>
          <a:p>
            <a:pPr eaLnBrk="1" hangingPunct="1">
              <a:lnSpc>
                <a:spcPct val="130000"/>
              </a:lnSpc>
            </a:pPr>
            <a:r>
              <a:rPr lang="en-US" altLang="zh-CN" dirty="0"/>
              <a:t>[x]</a:t>
            </a:r>
            <a:r>
              <a:rPr lang="zh-CN" altLang="en-US" baseline="-25000" dirty="0"/>
              <a:t>反</a:t>
            </a:r>
            <a:r>
              <a:rPr lang="en-US" altLang="zh-CN" dirty="0"/>
              <a:t>=2-2</a:t>
            </a:r>
            <a:r>
              <a:rPr lang="en-US" altLang="zh-CN" baseline="50000" dirty="0"/>
              <a:t>-n</a:t>
            </a:r>
            <a:r>
              <a:rPr lang="en-US" altLang="zh-CN" dirty="0"/>
              <a:t>-|x|=2-2</a:t>
            </a:r>
            <a:r>
              <a:rPr lang="en-US" altLang="zh-CN" baseline="50000" dirty="0"/>
              <a:t>-n</a:t>
            </a:r>
            <a:r>
              <a:rPr lang="en-US" altLang="zh-CN" dirty="0"/>
              <a:t>+x</a:t>
            </a:r>
          </a:p>
          <a:p>
            <a:pPr eaLnBrk="1" hangingPunct="1">
              <a:lnSpc>
                <a:spcPct val="130000"/>
              </a:lnSpc>
            </a:pPr>
            <a:r>
              <a:rPr lang="zh-CN" altLang="en-US" dirty="0"/>
              <a:t>定点整数证明方法相同</a:t>
            </a:r>
            <a:endParaRPr lang="en-US" altLang="zh-CN" dirty="0"/>
          </a:p>
          <a:p>
            <a:pPr>
              <a:lnSpc>
                <a:spcPct val="130000"/>
              </a:lnSpc>
            </a:pPr>
            <a:endParaRPr lang="zh-CN" altLang="en-US" dirty="0"/>
          </a:p>
        </p:txBody>
      </p:sp>
    </p:spTree>
    <p:extLst>
      <p:ext uri="{BB962C8B-B14F-4D97-AF65-F5344CB8AC3E}">
        <p14:creationId xmlns:p14="http://schemas.microsoft.com/office/powerpoint/2010/main" val="2271391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反码表示区间</a:t>
            </a:r>
          </a:p>
        </p:txBody>
      </p:sp>
      <p:sp>
        <p:nvSpPr>
          <p:cNvPr id="3" name="内容占位符 2"/>
          <p:cNvSpPr>
            <a:spLocks noGrp="1"/>
          </p:cNvSpPr>
          <p:nvPr>
            <p:ph idx="1"/>
          </p:nvPr>
        </p:nvSpPr>
        <p:spPr/>
        <p:txBody>
          <a:bodyPr/>
          <a:lstStyle/>
          <a:p>
            <a:pPr>
              <a:spcBef>
                <a:spcPct val="50000"/>
              </a:spcBef>
            </a:pPr>
            <a:r>
              <a:rPr lang="zh-CN" altLang="en-US" sz="2800" dirty="0"/>
              <a:t>定点小数 </a:t>
            </a:r>
            <a:r>
              <a:rPr lang="en-US" altLang="zh-CN" sz="2800" dirty="0">
                <a:solidFill>
                  <a:srgbClr val="C00000"/>
                </a:solidFill>
                <a:latin typeface="Times New Roman" panose="02020603050405020304" pitchFamily="18" charset="0"/>
                <a:cs typeface="Times New Roman" panose="02020603050405020304" pitchFamily="18" charset="0"/>
              </a:rPr>
              <a:t>x</a:t>
            </a:r>
            <a:r>
              <a:rPr lang="en-US" altLang="zh-CN" sz="2800" baseline="-25000" dirty="0">
                <a:solidFill>
                  <a:srgbClr val="C00000"/>
                </a:solidFill>
                <a:latin typeface="Times New Roman" panose="02020603050405020304" pitchFamily="18" charset="0"/>
                <a:cs typeface="Times New Roman" panose="02020603050405020304" pitchFamily="18" charset="0"/>
              </a:rPr>
              <a:t>0</a:t>
            </a:r>
            <a:r>
              <a:rPr lang="en-US" altLang="zh-CN" sz="2800" baseline="-250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en-US" altLang="zh-CN" sz="2400" dirty="0"/>
              <a:t> [−(1-2</a:t>
            </a:r>
            <a:r>
              <a:rPr lang="en-US" altLang="zh-CN" sz="2400" baseline="60000" dirty="0"/>
              <a:t>-n</a:t>
            </a:r>
            <a:r>
              <a:rPr lang="en-US" altLang="zh-CN" sz="2400" dirty="0"/>
              <a:t>),1-2</a:t>
            </a:r>
            <a:r>
              <a:rPr lang="en-US" altLang="zh-CN" sz="2400" baseline="60000" dirty="0"/>
              <a:t>-n</a:t>
            </a:r>
            <a:r>
              <a:rPr lang="en-US" altLang="zh-CN" sz="2400" dirty="0"/>
              <a:t>]       </a:t>
            </a:r>
            <a:r>
              <a:rPr lang="zh-CN" altLang="en-US" sz="2400" dirty="0"/>
              <a:t>或</a:t>
            </a:r>
            <a:r>
              <a:rPr lang="en-US" altLang="zh-CN" sz="2400" dirty="0"/>
              <a:t>        (-1,1) </a:t>
            </a:r>
          </a:p>
          <a:p>
            <a:pPr>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 </a:t>
            </a:r>
            <a:r>
              <a:rPr lang="en-US" altLang="zh-CN" sz="2800" dirty="0">
                <a:solidFill>
                  <a:srgbClr val="C00000"/>
                </a:solidFill>
                <a:latin typeface="Times New Roman" panose="02020603050405020304" pitchFamily="18" charset="0"/>
                <a:cs typeface="Times New Roman" panose="02020603050405020304" pitchFamily="18" charset="0"/>
              </a:rPr>
              <a:t>x</a:t>
            </a:r>
            <a:r>
              <a:rPr lang="en-US" altLang="zh-CN" sz="2800" baseline="-25000" dirty="0">
                <a:solidFill>
                  <a:srgbClr val="C00000"/>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−011…1 ~ +011…1</a:t>
            </a:r>
          </a:p>
          <a:p>
            <a:pPr lvl="1">
              <a:spcBef>
                <a:spcPct val="50000"/>
              </a:spcBef>
            </a:pPr>
            <a:r>
              <a:rPr lang="en-US" altLang="zh-CN" sz="2400" dirty="0"/>
              <a:t>[−(2</a:t>
            </a:r>
            <a:r>
              <a:rPr lang="en-US" altLang="zh-CN" sz="2400" baseline="60000" dirty="0"/>
              <a:t>n</a:t>
            </a:r>
            <a:r>
              <a:rPr lang="en-US" altLang="zh-CN" sz="2400" dirty="0"/>
              <a:t>−1), 2</a:t>
            </a:r>
            <a:r>
              <a:rPr lang="en-US" altLang="zh-CN" sz="2400" baseline="60000" dirty="0"/>
              <a:t>n</a:t>
            </a:r>
            <a:r>
              <a:rPr lang="en-US" altLang="zh-CN" sz="2400" dirty="0"/>
              <a:t>−1]        </a:t>
            </a:r>
            <a:r>
              <a:rPr lang="zh-CN" altLang="en-US" sz="2400" dirty="0"/>
              <a:t>或     </a:t>
            </a:r>
            <a:r>
              <a:rPr lang="en-US" altLang="zh-CN" sz="2400" dirty="0"/>
              <a:t>(−2</a:t>
            </a:r>
            <a:r>
              <a:rPr lang="en-US" altLang="zh-CN" sz="2400" baseline="60000" dirty="0"/>
              <a:t>n</a:t>
            </a:r>
            <a:r>
              <a:rPr lang="en-US" altLang="zh-CN" sz="2400" dirty="0"/>
              <a:t>, 2</a:t>
            </a:r>
            <a:r>
              <a:rPr lang="en-US" altLang="zh-CN" sz="2400" baseline="60000" dirty="0"/>
              <a:t>n</a:t>
            </a:r>
            <a:r>
              <a:rPr lang="en-US" altLang="zh-CN" sz="2400" dirty="0"/>
              <a:t> )</a:t>
            </a:r>
          </a:p>
          <a:p>
            <a:pPr>
              <a:spcBef>
                <a:spcPct val="50000"/>
              </a:spcBef>
            </a:pPr>
            <a:r>
              <a:rPr lang="zh-CN" altLang="en-US" sz="2800" dirty="0">
                <a:latin typeface="Times New Roman" panose="02020603050405020304" pitchFamily="18" charset="0"/>
                <a:cs typeface="Times New Roman" panose="02020603050405020304" pitchFamily="18" charset="0"/>
              </a:rPr>
              <a:t>对称区间</a:t>
            </a:r>
            <a:endParaRPr lang="en-US" altLang="zh-CN" sz="2800" dirty="0">
              <a:latin typeface="Times New Roman" panose="02020603050405020304" pitchFamily="18" charset="0"/>
              <a:cs typeface="Times New Roman" panose="02020603050405020304" pitchFamily="18" charset="0"/>
            </a:endParaRPr>
          </a:p>
          <a:p>
            <a:pPr lvl="1">
              <a:spcBef>
                <a:spcPct val="50000"/>
              </a:spcBef>
            </a:pPr>
            <a:endParaRPr lang="en-US" altLang="zh-CN" sz="2400" dirty="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2529876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反码特性</a:t>
            </a:r>
          </a:p>
        </p:txBody>
      </p:sp>
      <p:sp>
        <p:nvSpPr>
          <p:cNvPr id="3" name="内容占位符 2"/>
          <p:cNvSpPr>
            <a:spLocks noGrp="1"/>
          </p:cNvSpPr>
          <p:nvPr>
            <p:ph idx="1"/>
          </p:nvPr>
        </p:nvSpPr>
        <p:spPr/>
        <p:txBody>
          <a:bodyPr/>
          <a:lstStyle/>
          <a:p>
            <a:pPr>
              <a:lnSpc>
                <a:spcPct val="150000"/>
              </a:lnSpc>
            </a:pPr>
            <a:r>
              <a:rPr lang="zh-CN" altLang="en-US" dirty="0"/>
              <a:t>两个零</a:t>
            </a:r>
            <a:endParaRPr lang="en-US" altLang="zh-CN" dirty="0"/>
          </a:p>
          <a:p>
            <a:pPr>
              <a:lnSpc>
                <a:spcPct val="150000"/>
              </a:lnSpc>
            </a:pPr>
            <a:r>
              <a:rPr lang="zh-CN" altLang="en-US" dirty="0"/>
              <a:t>求反用逻辑门容易实现</a:t>
            </a:r>
            <a:endParaRPr lang="en-US" altLang="zh-CN" dirty="0"/>
          </a:p>
          <a:p>
            <a:pPr>
              <a:lnSpc>
                <a:spcPct val="150000"/>
              </a:lnSpc>
            </a:pPr>
            <a:r>
              <a:rPr lang="zh-CN" altLang="en-US" dirty="0"/>
              <a:t>运算仍然很复杂</a:t>
            </a:r>
            <a:endParaRPr lang="en-US" altLang="zh-CN" dirty="0"/>
          </a:p>
          <a:p>
            <a:pPr lvl="1">
              <a:lnSpc>
                <a:spcPct val="150000"/>
              </a:lnSpc>
            </a:pPr>
            <a:r>
              <a:rPr lang="zh-CN" altLang="en-US" dirty="0"/>
              <a:t>相加时需要将符号位的进位位增加到</a:t>
            </a:r>
            <a:r>
              <a:rPr lang="en-US" altLang="zh-CN" dirty="0"/>
              <a:t>LSB</a:t>
            </a:r>
            <a:r>
              <a:rPr lang="zh-CN" altLang="en-US" dirty="0"/>
              <a:t>上</a:t>
            </a:r>
          </a:p>
        </p:txBody>
      </p:sp>
    </p:spTree>
    <p:extLst>
      <p:ext uri="{BB962C8B-B14F-4D97-AF65-F5344CB8AC3E}">
        <p14:creationId xmlns:p14="http://schemas.microsoft.com/office/powerpoint/2010/main" val="1717870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有趣的时钟</a:t>
            </a:r>
            <a:endParaRPr lang="zh-CN" altLang="en-US" dirty="0"/>
          </a:p>
        </p:txBody>
      </p:sp>
      <p:sp>
        <p:nvSpPr>
          <p:cNvPr id="3" name="内容占位符 2"/>
          <p:cNvSpPr>
            <a:spLocks noGrp="1"/>
          </p:cNvSpPr>
          <p:nvPr>
            <p:ph idx="1"/>
          </p:nvPr>
        </p:nvSpPr>
        <p:spPr/>
        <p:txBody>
          <a:bodyPr/>
          <a:lstStyle/>
          <a:p>
            <a:r>
              <a:rPr lang="en-US" altLang="zh-CN" dirty="0"/>
              <a:t>9</a:t>
            </a:r>
            <a:r>
              <a:rPr lang="zh-CN" altLang="en-US" dirty="0"/>
              <a:t>与</a:t>
            </a:r>
            <a:r>
              <a:rPr lang="en-US" altLang="zh-CN" dirty="0"/>
              <a:t>-3</a:t>
            </a:r>
            <a:r>
              <a:rPr lang="zh-CN" altLang="en-US" dirty="0"/>
              <a:t>、</a:t>
            </a:r>
            <a:r>
              <a:rPr lang="en-US" altLang="zh-CN" dirty="0"/>
              <a:t>21</a:t>
            </a:r>
            <a:r>
              <a:rPr lang="zh-CN" altLang="en-US" dirty="0"/>
              <a:t>等效</a:t>
            </a:r>
            <a:r>
              <a:rPr lang="zh-CN" altLang="en-US" sz="2800" dirty="0"/>
              <a:t> </a:t>
            </a:r>
          </a:p>
          <a:p>
            <a:endParaRPr lang="zh-CN" altLang="en-US" dirty="0"/>
          </a:p>
        </p:txBody>
      </p:sp>
      <p:sp>
        <p:nvSpPr>
          <p:cNvPr id="5" name="Rectangle 47"/>
          <p:cNvSpPr>
            <a:spLocks noChangeArrowheads="1"/>
          </p:cNvSpPr>
          <p:nvPr/>
        </p:nvSpPr>
        <p:spPr bwMode="auto">
          <a:xfrm>
            <a:off x="2057400" y="2286000"/>
            <a:ext cx="243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zh-CN" altLang="en-US" sz="3000" dirty="0"/>
          </a:p>
        </p:txBody>
      </p:sp>
      <p:grpSp>
        <p:nvGrpSpPr>
          <p:cNvPr id="6" name="Group 49"/>
          <p:cNvGrpSpPr>
            <a:grpSpLocks/>
          </p:cNvGrpSpPr>
          <p:nvPr/>
        </p:nvGrpSpPr>
        <p:grpSpPr bwMode="auto">
          <a:xfrm>
            <a:off x="6759010" y="3426040"/>
            <a:ext cx="2016125" cy="2016125"/>
            <a:chOff x="0" y="0"/>
            <a:chExt cx="1270" cy="1270"/>
          </a:xfrm>
        </p:grpSpPr>
        <p:sp>
          <p:nvSpPr>
            <p:cNvPr id="7" name="Oval 5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8" name="Line 5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9" name="Line 5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0" name="Line 5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1" name="Line 5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2" name="Text Box 55"/>
            <p:cNvSpPr txBox="1">
              <a:spLocks noChangeArrowheads="1"/>
            </p:cNvSpPr>
            <p:nvPr/>
          </p:nvSpPr>
          <p:spPr bwMode="auto">
            <a:xfrm>
              <a:off x="418" y="45"/>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13" name="Text Box 5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14" name="Text Box 5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p>
          </p:txBody>
        </p:sp>
        <p:sp>
          <p:nvSpPr>
            <p:cNvPr id="15" name="Text Box 5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p>
          </p:txBody>
        </p:sp>
      </p:grpSp>
      <p:grpSp>
        <p:nvGrpSpPr>
          <p:cNvPr id="16" name="Group 59"/>
          <p:cNvGrpSpPr>
            <a:grpSpLocks/>
          </p:cNvGrpSpPr>
          <p:nvPr/>
        </p:nvGrpSpPr>
        <p:grpSpPr bwMode="auto">
          <a:xfrm>
            <a:off x="3447485" y="3426040"/>
            <a:ext cx="2016125" cy="2016125"/>
            <a:chOff x="0" y="0"/>
            <a:chExt cx="1270" cy="1270"/>
          </a:xfrm>
        </p:grpSpPr>
        <p:sp>
          <p:nvSpPr>
            <p:cNvPr id="17" name="Oval 6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18" name="Line 6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19" name="Line 6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0" name="Line 6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1" name="Line 6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22" name="Text Box 65"/>
            <p:cNvSpPr txBox="1">
              <a:spLocks noChangeArrowheads="1"/>
            </p:cNvSpPr>
            <p:nvPr/>
          </p:nvSpPr>
          <p:spPr bwMode="auto">
            <a:xfrm>
              <a:off x="467" y="45"/>
              <a:ext cx="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23" name="Text Box 6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24" name="Text Box 6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p>
          </p:txBody>
        </p:sp>
        <p:sp>
          <p:nvSpPr>
            <p:cNvPr id="25" name="Text Box 6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9</a:t>
              </a:r>
            </a:p>
          </p:txBody>
        </p:sp>
      </p:grpSp>
      <p:grpSp>
        <p:nvGrpSpPr>
          <p:cNvPr id="26" name="Group 69"/>
          <p:cNvGrpSpPr>
            <a:grpSpLocks/>
          </p:cNvGrpSpPr>
          <p:nvPr/>
        </p:nvGrpSpPr>
        <p:grpSpPr bwMode="auto">
          <a:xfrm>
            <a:off x="3876109" y="4434102"/>
            <a:ext cx="1225550" cy="0"/>
            <a:chOff x="0" y="0"/>
            <a:chExt cx="772" cy="0"/>
          </a:xfrm>
        </p:grpSpPr>
        <p:sp>
          <p:nvSpPr>
            <p:cNvPr id="27" name="Line 70"/>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8" name="Line 71"/>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29" name="Line 72"/>
          <p:cNvSpPr>
            <a:spLocks noChangeShapeType="1"/>
          </p:cNvSpPr>
          <p:nvPr/>
        </p:nvSpPr>
        <p:spPr bwMode="auto">
          <a:xfrm flipV="1">
            <a:off x="4453959" y="3786403"/>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30" name="Group 73"/>
          <p:cNvGrpSpPr>
            <a:grpSpLocks/>
          </p:cNvGrpSpPr>
          <p:nvPr/>
        </p:nvGrpSpPr>
        <p:grpSpPr bwMode="auto">
          <a:xfrm>
            <a:off x="7189222" y="4434102"/>
            <a:ext cx="1225550" cy="0"/>
            <a:chOff x="0" y="0"/>
            <a:chExt cx="772" cy="0"/>
          </a:xfrm>
        </p:grpSpPr>
        <p:sp>
          <p:nvSpPr>
            <p:cNvPr id="31" name="Line 74"/>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75"/>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33" name="Line 76"/>
          <p:cNvSpPr>
            <a:spLocks noChangeShapeType="1"/>
          </p:cNvSpPr>
          <p:nvPr/>
        </p:nvSpPr>
        <p:spPr bwMode="auto">
          <a:xfrm flipV="1">
            <a:off x="7767072" y="3786403"/>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Oval 77"/>
          <p:cNvSpPr>
            <a:spLocks noChangeArrowheads="1"/>
          </p:cNvSpPr>
          <p:nvPr/>
        </p:nvSpPr>
        <p:spPr bwMode="auto">
          <a:xfrm>
            <a:off x="5085785" y="1409915"/>
            <a:ext cx="2016125" cy="2016125"/>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35" name="Line 78"/>
          <p:cNvSpPr>
            <a:spLocks noChangeShapeType="1"/>
          </p:cNvSpPr>
          <p:nvPr/>
        </p:nvSpPr>
        <p:spPr bwMode="auto">
          <a:xfrm>
            <a:off x="5085785" y="2417977"/>
            <a:ext cx="142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6" name="Line 79"/>
          <p:cNvSpPr>
            <a:spLocks noChangeShapeType="1"/>
          </p:cNvSpPr>
          <p:nvPr/>
        </p:nvSpPr>
        <p:spPr bwMode="auto">
          <a:xfrm>
            <a:off x="6957447" y="2417977"/>
            <a:ext cx="1444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7" name="Line 80"/>
          <p:cNvSpPr>
            <a:spLocks noChangeShapeType="1"/>
          </p:cNvSpPr>
          <p:nvPr/>
        </p:nvSpPr>
        <p:spPr bwMode="auto">
          <a:xfrm>
            <a:off x="6093847" y="3281577"/>
            <a:ext cx="0" cy="144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8" name="Line 81"/>
          <p:cNvSpPr>
            <a:spLocks noChangeShapeType="1"/>
          </p:cNvSpPr>
          <p:nvPr/>
        </p:nvSpPr>
        <p:spPr bwMode="auto">
          <a:xfrm>
            <a:off x="6093847" y="1409915"/>
            <a:ext cx="0" cy="142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39" name="Text Box 82"/>
          <p:cNvSpPr txBox="1">
            <a:spLocks noChangeArrowheads="1"/>
          </p:cNvSpPr>
          <p:nvPr/>
        </p:nvSpPr>
        <p:spPr bwMode="auto">
          <a:xfrm>
            <a:off x="5770198" y="1481352"/>
            <a:ext cx="62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p>
        </p:txBody>
      </p:sp>
      <p:sp>
        <p:nvSpPr>
          <p:cNvPr id="40" name="Text Box 83"/>
          <p:cNvSpPr txBox="1">
            <a:spLocks noChangeArrowheads="1"/>
          </p:cNvSpPr>
          <p:nvPr/>
        </p:nvSpPr>
        <p:spPr bwMode="auto">
          <a:xfrm>
            <a:off x="6598673" y="220049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p>
        </p:txBody>
      </p:sp>
      <p:sp>
        <p:nvSpPr>
          <p:cNvPr id="41" name="Text Box 84"/>
          <p:cNvSpPr txBox="1">
            <a:spLocks noChangeArrowheads="1"/>
          </p:cNvSpPr>
          <p:nvPr/>
        </p:nvSpPr>
        <p:spPr bwMode="auto">
          <a:xfrm>
            <a:off x="5804923" y="2986302"/>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6</a:t>
            </a:r>
          </a:p>
        </p:txBody>
      </p:sp>
      <p:sp>
        <p:nvSpPr>
          <p:cNvPr id="42" name="Text Box 85"/>
          <p:cNvSpPr txBox="1">
            <a:spLocks noChangeArrowheads="1"/>
          </p:cNvSpPr>
          <p:nvPr/>
        </p:nvSpPr>
        <p:spPr bwMode="auto">
          <a:xfrm>
            <a:off x="5085784" y="2200490"/>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p>
        </p:txBody>
      </p:sp>
      <p:grpSp>
        <p:nvGrpSpPr>
          <p:cNvPr id="43" name="Group 86"/>
          <p:cNvGrpSpPr>
            <a:grpSpLocks/>
          </p:cNvGrpSpPr>
          <p:nvPr/>
        </p:nvGrpSpPr>
        <p:grpSpPr bwMode="auto">
          <a:xfrm>
            <a:off x="5515997" y="2417977"/>
            <a:ext cx="1225550" cy="0"/>
            <a:chOff x="0" y="0"/>
            <a:chExt cx="772" cy="0"/>
          </a:xfrm>
        </p:grpSpPr>
        <p:sp>
          <p:nvSpPr>
            <p:cNvPr id="44" name="Line 87"/>
            <p:cNvSpPr>
              <a:spLocks noChangeShapeType="1"/>
            </p:cNvSpPr>
            <p:nvPr/>
          </p:nvSpPr>
          <p:spPr bwMode="auto">
            <a:xfrm flipH="1" flipV="1">
              <a:off x="0" y="0"/>
              <a:ext cx="38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5" name="Line 88"/>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b="1"/>
            </a:p>
          </p:txBody>
        </p:sp>
      </p:grpSp>
      <p:sp>
        <p:nvSpPr>
          <p:cNvPr id="46" name="Line 89"/>
          <p:cNvSpPr>
            <a:spLocks noChangeShapeType="1"/>
          </p:cNvSpPr>
          <p:nvPr/>
        </p:nvSpPr>
        <p:spPr bwMode="auto">
          <a:xfrm flipV="1">
            <a:off x="6093847" y="1770278"/>
            <a:ext cx="0" cy="649287"/>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Oval 90"/>
          <p:cNvSpPr>
            <a:spLocks noChangeArrowheads="1"/>
          </p:cNvSpPr>
          <p:nvPr/>
        </p:nvSpPr>
        <p:spPr bwMode="auto">
          <a:xfrm>
            <a:off x="6020822" y="2344952"/>
            <a:ext cx="144462" cy="144462"/>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8" name="Oval 91"/>
          <p:cNvSpPr>
            <a:spLocks noChangeArrowheads="1"/>
          </p:cNvSpPr>
          <p:nvPr/>
        </p:nvSpPr>
        <p:spPr bwMode="auto">
          <a:xfrm>
            <a:off x="4382522" y="4362665"/>
            <a:ext cx="144462"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9" name="Oval 92"/>
          <p:cNvSpPr>
            <a:spLocks noChangeArrowheads="1"/>
          </p:cNvSpPr>
          <p:nvPr/>
        </p:nvSpPr>
        <p:spPr bwMode="auto">
          <a:xfrm>
            <a:off x="7695635" y="4362665"/>
            <a:ext cx="144463"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Tree>
    <p:extLst>
      <p:ext uri="{BB962C8B-B14F-4D97-AF65-F5344CB8AC3E}">
        <p14:creationId xmlns:p14="http://schemas.microsoft.com/office/powerpoint/2010/main" val="81116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3000" fill="hold"/>
                                        <p:tgtEl>
                                          <p:spTgt spid="4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199941">
                                      <p:cBhvr>
                                        <p:cTn id="10" dur="2000" fill="hold"/>
                                        <p:tgtEl>
                                          <p:spTgt spid="4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6200000">
                                      <p:cBhvr>
                                        <p:cTn id="25" dur="2000" fill="hold"/>
                                        <p:tgtEl>
                                          <p:spTgt spid="26"/>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up)">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5399940">
                                      <p:cBhvr>
                                        <p:cTn id="40" dur="2000" fill="hold"/>
                                        <p:tgtEl>
                                          <p:spTgt spid="30"/>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nodePh="1">
                                  <p:stCondLst>
                                    <p:cond delay="0"/>
                                  </p:stCondLst>
                                  <p:endCondLst>
                                    <p:cond evt="begin" delay="0">
                                      <p:tn val="43"/>
                                    </p:cond>
                                  </p:end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 calcmode="lin" valueType="num">
                                      <p:cBhvr additive="base">
                                        <p:cTn id="5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P spid="29" grpId="0" animBg="1"/>
      <p:bldP spid="33" grpId="0" animBg="1"/>
      <p:bldP spid="48" grpId="0" animBg="1" autoUpdateAnimBg="0"/>
      <p:bldP spid="49"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C99 </a:t>
            </a:r>
            <a:r>
              <a:rPr lang="en-US" altLang="zh-CN" dirty="0" err="1"/>
              <a:t>stdint.h</a:t>
            </a:r>
            <a:endParaRPr lang="zh-CN" altLang="en-US" dirty="0"/>
          </a:p>
        </p:txBody>
      </p:sp>
      <p:sp>
        <p:nvSpPr>
          <p:cNvPr id="3" name="内容占位符 2"/>
          <p:cNvSpPr>
            <a:spLocks noGrp="1"/>
          </p:cNvSpPr>
          <p:nvPr>
            <p:ph idx="1"/>
          </p:nvPr>
        </p:nvSpPr>
        <p:spPr/>
        <p:txBody>
          <a:bodyPr/>
          <a:lstStyle/>
          <a:p>
            <a:r>
              <a:rPr lang="en-US" altLang="zh-CN" dirty="0" err="1"/>
              <a:t>typedef</a:t>
            </a:r>
            <a:r>
              <a:rPr lang="en-US" altLang="zh-CN" dirty="0"/>
              <a:t>   signed   char   </a:t>
            </a:r>
            <a:r>
              <a:rPr lang="en-US" altLang="zh-CN" dirty="0">
                <a:solidFill>
                  <a:srgbClr val="0000FF"/>
                </a:solidFill>
              </a:rPr>
              <a:t>int8_t; </a:t>
            </a:r>
          </a:p>
          <a:p>
            <a:r>
              <a:rPr lang="en-US" altLang="zh-CN" dirty="0" err="1"/>
              <a:t>typedef</a:t>
            </a:r>
            <a:r>
              <a:rPr lang="en-US" altLang="zh-CN" dirty="0"/>
              <a:t>   unsigned   char       </a:t>
            </a:r>
            <a:r>
              <a:rPr lang="en-US" altLang="zh-CN" dirty="0">
                <a:solidFill>
                  <a:srgbClr val="0000FF"/>
                </a:solidFill>
              </a:rPr>
              <a:t>uint8_t; </a:t>
            </a:r>
          </a:p>
          <a:p>
            <a:r>
              <a:rPr lang="en-US" altLang="zh-CN" dirty="0" err="1"/>
              <a:t>typedef</a:t>
            </a:r>
            <a:r>
              <a:rPr lang="en-US" altLang="zh-CN" dirty="0"/>
              <a:t>   short     </a:t>
            </a:r>
            <a:r>
              <a:rPr lang="en-US" altLang="zh-CN" dirty="0">
                <a:solidFill>
                  <a:srgbClr val="0000FF"/>
                </a:solidFill>
              </a:rPr>
              <a:t>int16_t;</a:t>
            </a:r>
            <a:r>
              <a:rPr lang="en-US" altLang="zh-CN" dirty="0"/>
              <a:t> </a:t>
            </a:r>
          </a:p>
          <a:p>
            <a:r>
              <a:rPr lang="en-US" altLang="zh-CN" dirty="0" err="1"/>
              <a:t>typedef</a:t>
            </a:r>
            <a:r>
              <a:rPr lang="en-US" altLang="zh-CN" dirty="0"/>
              <a:t>   unsigned   short     </a:t>
            </a:r>
            <a:r>
              <a:rPr lang="en-US" altLang="zh-CN" dirty="0">
                <a:solidFill>
                  <a:srgbClr val="0000FF"/>
                </a:solidFill>
              </a:rPr>
              <a:t>uint16_t; </a:t>
            </a:r>
          </a:p>
          <a:p>
            <a:r>
              <a:rPr lang="en-US" altLang="zh-CN" dirty="0" err="1"/>
              <a:t>typedef</a:t>
            </a:r>
            <a:r>
              <a:rPr lang="en-US" altLang="zh-CN" dirty="0"/>
              <a:t>   </a:t>
            </a:r>
            <a:r>
              <a:rPr lang="en-US" altLang="zh-CN" dirty="0" err="1"/>
              <a:t>int</a:t>
            </a:r>
            <a:r>
              <a:rPr lang="en-US" altLang="zh-CN" dirty="0"/>
              <a:t>     </a:t>
            </a:r>
            <a:r>
              <a:rPr lang="en-US" altLang="zh-CN" dirty="0">
                <a:solidFill>
                  <a:srgbClr val="0000FF"/>
                </a:solidFill>
              </a:rPr>
              <a:t>int32_t; </a:t>
            </a:r>
          </a:p>
          <a:p>
            <a:r>
              <a:rPr lang="en-US" altLang="zh-CN" dirty="0" err="1"/>
              <a:t>typedef</a:t>
            </a:r>
            <a:r>
              <a:rPr lang="en-US" altLang="zh-CN" dirty="0"/>
              <a:t>   unsigned       </a:t>
            </a:r>
            <a:r>
              <a:rPr lang="en-US" altLang="zh-CN" dirty="0">
                <a:solidFill>
                  <a:srgbClr val="0000FF"/>
                </a:solidFill>
              </a:rPr>
              <a:t>uint32_t; </a:t>
            </a:r>
          </a:p>
          <a:p>
            <a:r>
              <a:rPr lang="en-US" altLang="zh-CN" dirty="0" err="1"/>
              <a:t>typedef</a:t>
            </a:r>
            <a:r>
              <a:rPr lang="en-US" altLang="zh-CN" dirty="0"/>
              <a:t>   long   </a:t>
            </a:r>
            <a:r>
              <a:rPr lang="en-US" altLang="zh-CN" dirty="0" err="1"/>
              <a:t>long</a:t>
            </a:r>
            <a:r>
              <a:rPr lang="en-US" altLang="zh-CN" dirty="0"/>
              <a:t>     </a:t>
            </a:r>
            <a:r>
              <a:rPr lang="en-US" altLang="zh-CN" dirty="0">
                <a:solidFill>
                  <a:srgbClr val="0000FF"/>
                </a:solidFill>
              </a:rPr>
              <a:t>int64_t; </a:t>
            </a:r>
          </a:p>
          <a:p>
            <a:r>
              <a:rPr lang="en-US" altLang="zh-CN" dirty="0" err="1"/>
              <a:t>typedef</a:t>
            </a:r>
            <a:r>
              <a:rPr lang="en-US" altLang="zh-CN" dirty="0"/>
              <a:t>   unsigned   long   </a:t>
            </a:r>
            <a:r>
              <a:rPr lang="en-US" altLang="zh-CN" dirty="0" err="1"/>
              <a:t>long</a:t>
            </a:r>
            <a:r>
              <a:rPr lang="en-US" altLang="zh-CN" dirty="0"/>
              <a:t>       </a:t>
            </a:r>
            <a:r>
              <a:rPr lang="en-US" altLang="zh-CN" dirty="0">
                <a:solidFill>
                  <a:srgbClr val="0000FF"/>
                </a:solidFill>
              </a:rPr>
              <a:t>uint64_t;</a:t>
            </a:r>
            <a:r>
              <a:rPr lang="en-US" altLang="zh-CN" dirty="0"/>
              <a:t> </a:t>
            </a:r>
          </a:p>
          <a:p>
            <a:pPr marL="0" indent="0">
              <a:buNone/>
            </a:pPr>
            <a:endParaRPr lang="zh-CN" altLang="en-US" dirty="0"/>
          </a:p>
        </p:txBody>
      </p:sp>
    </p:spTree>
    <p:extLst>
      <p:ext uri="{BB962C8B-B14F-4D97-AF65-F5344CB8AC3E}">
        <p14:creationId xmlns:p14="http://schemas.microsoft.com/office/powerpoint/2010/main" val="202716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同余的概念</a:t>
            </a:r>
            <a:endParaRPr lang="zh-CN" altLang="en-US" dirty="0"/>
          </a:p>
        </p:txBody>
      </p:sp>
      <p:sp>
        <p:nvSpPr>
          <p:cNvPr id="3" name="内容占位符 2"/>
          <p:cNvSpPr>
            <a:spLocks noGrp="1"/>
          </p:cNvSpPr>
          <p:nvPr>
            <p:ph idx="1"/>
          </p:nvPr>
        </p:nvSpPr>
        <p:spPr/>
        <p:txBody>
          <a:bodyPr/>
          <a:lstStyle/>
          <a:p>
            <a:r>
              <a:rPr lang="zh-CN" altLang="en-US" dirty="0"/>
              <a:t>假定有两个数</a:t>
            </a:r>
            <a:r>
              <a:rPr lang="en-US" altLang="zh-CN" dirty="0"/>
              <a:t>a</a:t>
            </a:r>
            <a:r>
              <a:rPr lang="zh-CN" altLang="en-US" dirty="0"/>
              <a:t>和</a:t>
            </a:r>
            <a:r>
              <a:rPr lang="en-US" altLang="zh-CN" dirty="0"/>
              <a:t>b</a:t>
            </a:r>
            <a:r>
              <a:rPr lang="zh-CN" altLang="en-US" dirty="0"/>
              <a:t>，若用某一个整数</a:t>
            </a:r>
            <a:r>
              <a:rPr lang="en-US" altLang="zh-CN" dirty="0"/>
              <a:t>m</a:t>
            </a:r>
            <a:r>
              <a:rPr lang="zh-CN" altLang="en-US" dirty="0"/>
              <a:t>去除，所得的余数相同，就称</a:t>
            </a:r>
            <a:r>
              <a:rPr lang="en-US" altLang="zh-CN" dirty="0" err="1"/>
              <a:t>a,b</a:t>
            </a:r>
            <a:r>
              <a:rPr lang="zh-CN" altLang="en-US" dirty="0"/>
              <a:t>两个数对</a:t>
            </a:r>
            <a:r>
              <a:rPr lang="en-US" altLang="zh-CN" dirty="0"/>
              <a:t>m</a:t>
            </a:r>
            <a:r>
              <a:rPr lang="zh-CN" altLang="en-US" dirty="0"/>
              <a:t>同余</a:t>
            </a:r>
            <a:r>
              <a:rPr lang="en-US" altLang="zh-CN" dirty="0"/>
              <a:t>,</a:t>
            </a:r>
            <a:r>
              <a:rPr lang="zh-CN" altLang="en-US" dirty="0"/>
              <a:t>记作：</a:t>
            </a:r>
            <a:endParaRPr lang="en-US" altLang="zh-CN" dirty="0"/>
          </a:p>
          <a:p>
            <a:pPr marL="0" indent="0" algn="ctr">
              <a:buNone/>
            </a:pPr>
            <a:r>
              <a:rPr lang="en-US" altLang="zh-CN" sz="2800" dirty="0" err="1">
                <a:solidFill>
                  <a:srgbClr val="000099"/>
                </a:solidFill>
              </a:rPr>
              <a:t>a≡b</a:t>
            </a:r>
            <a:r>
              <a:rPr lang="en-US" altLang="zh-CN" sz="2800" dirty="0">
                <a:solidFill>
                  <a:srgbClr val="000099"/>
                </a:solidFill>
              </a:rPr>
              <a:t>  (mod m)     </a:t>
            </a:r>
            <a:r>
              <a:rPr lang="zh-CN" altLang="en-US" sz="2800" dirty="0">
                <a:solidFill>
                  <a:srgbClr val="000099"/>
                </a:solidFill>
              </a:rPr>
              <a:t>模为</a:t>
            </a:r>
            <a:r>
              <a:rPr lang="en-US" altLang="zh-CN" sz="2800" dirty="0">
                <a:solidFill>
                  <a:srgbClr val="000099"/>
                </a:solidFill>
              </a:rPr>
              <a:t>m </a:t>
            </a:r>
          </a:p>
          <a:p>
            <a:r>
              <a:rPr lang="zh-CN" altLang="en-US" dirty="0"/>
              <a:t>假设</a:t>
            </a:r>
            <a:r>
              <a:rPr lang="en-US" altLang="zh-CN" dirty="0"/>
              <a:t>X,Y,Z</a:t>
            </a:r>
            <a:r>
              <a:rPr lang="zh-CN" altLang="en-US" dirty="0"/>
              <a:t>三个数，满足下列关系：</a:t>
            </a:r>
            <a:r>
              <a:rPr lang="en-US" altLang="zh-CN" dirty="0"/>
              <a:t>Z=</a:t>
            </a:r>
            <a:r>
              <a:rPr lang="en-US" altLang="zh-CN" dirty="0" err="1"/>
              <a:t>nX+Y</a:t>
            </a:r>
            <a:r>
              <a:rPr lang="en-US" altLang="zh-CN" dirty="0"/>
              <a:t> (n</a:t>
            </a:r>
            <a:r>
              <a:rPr lang="zh-CN" altLang="en-US" dirty="0"/>
              <a:t>为整数</a:t>
            </a:r>
            <a:r>
              <a:rPr lang="en-US" altLang="zh-CN" dirty="0"/>
              <a:t>),</a:t>
            </a:r>
            <a:r>
              <a:rPr lang="zh-CN" altLang="en-US" dirty="0"/>
              <a:t>则称</a:t>
            </a:r>
            <a:r>
              <a:rPr lang="en-US" altLang="zh-CN" dirty="0"/>
              <a:t>Z</a:t>
            </a:r>
            <a:r>
              <a:rPr lang="zh-CN" altLang="en-US" dirty="0"/>
              <a:t>和</a:t>
            </a:r>
            <a:r>
              <a:rPr lang="en-US" altLang="zh-CN" dirty="0"/>
              <a:t>Y</a:t>
            </a:r>
            <a:r>
              <a:rPr lang="zh-CN" altLang="en-US" dirty="0"/>
              <a:t>对模</a:t>
            </a:r>
            <a:r>
              <a:rPr lang="en-US" altLang="zh-CN" dirty="0"/>
              <a:t>X</a:t>
            </a:r>
            <a:r>
              <a:rPr lang="zh-CN" altLang="en-US" dirty="0"/>
              <a:t>是同余的，记作：</a:t>
            </a:r>
            <a:r>
              <a:rPr lang="zh-CN" altLang="en-US" sz="2800" dirty="0"/>
              <a:t> </a:t>
            </a:r>
            <a:endParaRPr lang="en-US" altLang="zh-CN" sz="2800" dirty="0"/>
          </a:p>
          <a:p>
            <a:pPr marL="0" indent="0" algn="ctr">
              <a:buNone/>
            </a:pPr>
            <a:r>
              <a:rPr lang="en-US" altLang="zh-CN" sz="2800" dirty="0">
                <a:solidFill>
                  <a:srgbClr val="000099"/>
                </a:solidFill>
              </a:rPr>
              <a:t>Z≡Y (mod X)      Y≡Z (mod X) </a:t>
            </a:r>
            <a:r>
              <a:rPr lang="en-US" altLang="zh-CN" sz="2800" dirty="0">
                <a:solidFill>
                  <a:srgbClr val="0066FF"/>
                </a:solidFill>
              </a:rPr>
              <a:t> </a:t>
            </a:r>
          </a:p>
          <a:p>
            <a:pPr marL="0" indent="0" algn="ctr">
              <a:buNone/>
            </a:pPr>
            <a:endParaRPr lang="en-US" altLang="zh-CN" sz="2800" dirty="0">
              <a:solidFill>
                <a:srgbClr val="0066FF"/>
              </a:solidFill>
            </a:endParaRPr>
          </a:p>
          <a:p>
            <a:pPr eaLnBrk="1" hangingPunct="1">
              <a:lnSpc>
                <a:spcPct val="115000"/>
              </a:lnSpc>
            </a:pPr>
            <a:r>
              <a:rPr lang="zh-CN" altLang="en-US" sz="2800" dirty="0"/>
              <a:t>以</a:t>
            </a:r>
            <a:r>
              <a:rPr lang="en-US" altLang="zh-CN" sz="2800" dirty="0"/>
              <a:t>12</a:t>
            </a:r>
            <a:r>
              <a:rPr lang="zh-CN" altLang="en-US" sz="2800" dirty="0"/>
              <a:t>为模        </a:t>
            </a:r>
            <a:r>
              <a:rPr lang="en-US" altLang="zh-CN" sz="2800" dirty="0"/>
              <a:t>9</a:t>
            </a:r>
            <a:r>
              <a:rPr lang="en-US" altLang="zh-CN" sz="2800" dirty="0">
                <a:solidFill>
                  <a:srgbClr val="000099"/>
                </a:solidFill>
              </a:rPr>
              <a:t> ≡ </a:t>
            </a:r>
            <a:r>
              <a:rPr lang="en-US" altLang="zh-CN" sz="2800" dirty="0">
                <a:solidFill>
                  <a:srgbClr val="FF0000"/>
                </a:solidFill>
              </a:rPr>
              <a:t>12</a:t>
            </a:r>
            <a:r>
              <a:rPr lang="en-US" altLang="zh-CN" sz="2800" dirty="0"/>
              <a:t>+9</a:t>
            </a:r>
            <a:r>
              <a:rPr lang="en-US" altLang="zh-CN" sz="2800" dirty="0">
                <a:solidFill>
                  <a:srgbClr val="000099"/>
                </a:solidFill>
              </a:rPr>
              <a:t> ≡ </a:t>
            </a:r>
            <a:r>
              <a:rPr lang="en-US" altLang="zh-CN" sz="2800" dirty="0">
                <a:solidFill>
                  <a:srgbClr val="FF0000"/>
                </a:solidFill>
              </a:rPr>
              <a:t>24</a:t>
            </a:r>
            <a:r>
              <a:rPr lang="en-US" altLang="zh-CN" sz="2800" dirty="0"/>
              <a:t>+9</a:t>
            </a:r>
            <a:r>
              <a:rPr lang="en-US" altLang="zh-CN" sz="2800" dirty="0">
                <a:solidFill>
                  <a:srgbClr val="000099"/>
                </a:solidFill>
              </a:rPr>
              <a:t> ≡ </a:t>
            </a:r>
            <a:r>
              <a:rPr lang="en-US" altLang="zh-CN" sz="2800" dirty="0">
                <a:solidFill>
                  <a:srgbClr val="FF0000"/>
                </a:solidFill>
              </a:rPr>
              <a:t>36</a:t>
            </a:r>
            <a:r>
              <a:rPr lang="en-US" altLang="zh-CN" sz="2800" dirty="0"/>
              <a:t>+9</a:t>
            </a:r>
          </a:p>
          <a:p>
            <a:pPr eaLnBrk="1" hangingPunct="1">
              <a:lnSpc>
                <a:spcPct val="115000"/>
              </a:lnSpc>
            </a:pPr>
            <a:r>
              <a:rPr lang="en-US" altLang="zh-CN" sz="2800" dirty="0"/>
              <a:t>9</a:t>
            </a:r>
            <a:r>
              <a:rPr lang="en-US" altLang="zh-CN" sz="2800" dirty="0">
                <a:solidFill>
                  <a:srgbClr val="000099"/>
                </a:solidFill>
              </a:rPr>
              <a:t> ≡ </a:t>
            </a:r>
            <a:r>
              <a:rPr lang="en-US" altLang="zh-CN" sz="2800" dirty="0"/>
              <a:t>21</a:t>
            </a:r>
            <a:r>
              <a:rPr lang="en-US" altLang="zh-CN" sz="2800" dirty="0">
                <a:solidFill>
                  <a:srgbClr val="000099"/>
                </a:solidFill>
              </a:rPr>
              <a:t> ≡ </a:t>
            </a:r>
            <a:r>
              <a:rPr lang="en-US" altLang="zh-CN" sz="2800" dirty="0"/>
              <a:t>33</a:t>
            </a:r>
            <a:r>
              <a:rPr lang="en-US" altLang="zh-CN" sz="2800" dirty="0">
                <a:solidFill>
                  <a:srgbClr val="000099"/>
                </a:solidFill>
              </a:rPr>
              <a:t> ≡ </a:t>
            </a:r>
            <a:r>
              <a:rPr lang="en-US" altLang="zh-CN" sz="2800" dirty="0"/>
              <a:t>45 </a:t>
            </a:r>
            <a:r>
              <a:rPr lang="en-US" altLang="zh-CN" sz="2800" dirty="0">
                <a:solidFill>
                  <a:srgbClr val="000099"/>
                </a:solidFill>
              </a:rPr>
              <a:t>≡ </a:t>
            </a:r>
            <a:r>
              <a:rPr lang="en-US" altLang="zh-CN" sz="2800" dirty="0"/>
              <a:t>-3</a:t>
            </a:r>
            <a:r>
              <a:rPr lang="en-US" altLang="zh-CN" sz="2800" dirty="0">
                <a:solidFill>
                  <a:srgbClr val="000099"/>
                </a:solidFill>
              </a:rPr>
              <a:t> ≡ </a:t>
            </a:r>
            <a:r>
              <a:rPr lang="en-US" altLang="zh-CN" sz="2800" dirty="0">
                <a:solidFill>
                  <a:srgbClr val="FF0000"/>
                </a:solidFill>
              </a:rPr>
              <a:t>12</a:t>
            </a:r>
            <a:r>
              <a:rPr lang="en-US" altLang="zh-CN" sz="2800" dirty="0"/>
              <a:t>-3</a:t>
            </a:r>
            <a:r>
              <a:rPr lang="en-US" altLang="zh-CN" sz="2800" dirty="0">
                <a:solidFill>
                  <a:srgbClr val="000099"/>
                </a:solidFill>
              </a:rPr>
              <a:t> ≡ </a:t>
            </a:r>
            <a:r>
              <a:rPr lang="en-US" altLang="zh-CN" sz="2800" dirty="0"/>
              <a:t>9</a:t>
            </a:r>
            <a:endParaRPr lang="en-US" altLang="zh-CN" sz="2800" dirty="0">
              <a:solidFill>
                <a:srgbClr val="0066FF"/>
              </a:solidFill>
            </a:endParaRPr>
          </a:p>
          <a:p>
            <a:endParaRPr lang="zh-CN" altLang="en-US" sz="2800" dirty="0"/>
          </a:p>
          <a:p>
            <a:endParaRPr lang="zh-CN" altLang="en-US" dirty="0"/>
          </a:p>
          <a:p>
            <a:endParaRPr lang="zh-CN" altLang="en-US" dirty="0"/>
          </a:p>
        </p:txBody>
      </p:sp>
    </p:spTree>
    <p:extLst>
      <p:ext uri="{BB962C8B-B14F-4D97-AF65-F5344CB8AC3E}">
        <p14:creationId xmlns:p14="http://schemas.microsoft.com/office/powerpoint/2010/main" val="1867275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p:txBody>
          <a:bodyPr/>
          <a:lstStyle/>
          <a:p>
            <a:pPr eaLnBrk="1" hangingPunct="1"/>
            <a:r>
              <a:rPr lang="en-US" altLang="zh-CN" dirty="0"/>
              <a:t>7+(-3)</a:t>
            </a:r>
          </a:p>
          <a:p>
            <a:pPr marL="0" indent="0" eaLnBrk="1" hangingPunct="1">
              <a:buNone/>
            </a:pPr>
            <a:r>
              <a:rPr lang="en-US" altLang="zh-CN" dirty="0"/>
              <a:t>          =7+(</a:t>
            </a:r>
            <a:r>
              <a:rPr lang="en-US" altLang="zh-CN" dirty="0">
                <a:solidFill>
                  <a:srgbClr val="FF0000"/>
                </a:solidFill>
              </a:rPr>
              <a:t>12</a:t>
            </a:r>
            <a:r>
              <a:rPr lang="en-US" altLang="zh-CN" dirty="0"/>
              <a:t>-3)</a:t>
            </a:r>
          </a:p>
          <a:p>
            <a:pPr marL="0" indent="0" eaLnBrk="1" hangingPunct="1">
              <a:buNone/>
            </a:pPr>
            <a:r>
              <a:rPr lang="en-US" altLang="zh-CN" dirty="0"/>
              <a:t>          =7+9</a:t>
            </a:r>
          </a:p>
          <a:p>
            <a:pPr marL="0" indent="0" eaLnBrk="1" hangingPunct="1">
              <a:buNone/>
            </a:pPr>
            <a:r>
              <a:rPr lang="en-US" altLang="zh-CN" dirty="0"/>
              <a:t>          =16</a:t>
            </a:r>
          </a:p>
          <a:p>
            <a:pPr marL="0" indent="0" eaLnBrk="1" hangingPunct="1">
              <a:buNone/>
            </a:pPr>
            <a:r>
              <a:rPr lang="en-US" altLang="zh-CN" dirty="0"/>
              <a:t>          =4</a:t>
            </a:r>
          </a:p>
          <a:p>
            <a:pPr eaLnBrk="1" hangingPunct="1"/>
            <a:r>
              <a:rPr lang="zh-CN" altLang="en-US" dirty="0"/>
              <a:t>表示负数的时候如利用</a:t>
            </a:r>
            <a:r>
              <a:rPr lang="zh-CN" altLang="en-US" dirty="0">
                <a:solidFill>
                  <a:srgbClr val="C00000"/>
                </a:solidFill>
              </a:rPr>
              <a:t>模</a:t>
            </a:r>
            <a:r>
              <a:rPr lang="zh-CN" altLang="en-US" dirty="0"/>
              <a:t>的性质转换成正数，</a:t>
            </a:r>
            <a:endParaRPr lang="en-US" altLang="zh-CN" dirty="0"/>
          </a:p>
          <a:p>
            <a:pPr eaLnBrk="1" hangingPunct="1"/>
            <a:r>
              <a:rPr lang="zh-CN" altLang="en-US" dirty="0"/>
              <a:t>即可将原码运算中的</a:t>
            </a:r>
            <a:r>
              <a:rPr lang="zh-CN" altLang="en-US" dirty="0">
                <a:solidFill>
                  <a:srgbClr val="C00000"/>
                </a:solidFill>
              </a:rPr>
              <a:t>减法变成加法</a:t>
            </a:r>
            <a:r>
              <a:rPr lang="zh-CN" altLang="en-US" dirty="0"/>
              <a:t>运算</a:t>
            </a:r>
          </a:p>
          <a:p>
            <a:endParaRPr lang="zh-CN" altLang="en-US" dirty="0"/>
          </a:p>
        </p:txBody>
      </p:sp>
    </p:spTree>
    <p:extLst>
      <p:ext uri="{BB962C8B-B14F-4D97-AF65-F5344CB8AC3E}">
        <p14:creationId xmlns:p14="http://schemas.microsoft.com/office/powerpoint/2010/main" val="2635776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补码公式</a:t>
            </a:r>
          </a:p>
        </p:txBody>
      </p:sp>
      <p:sp>
        <p:nvSpPr>
          <p:cNvPr id="3" name="内容占位符 2"/>
          <p:cNvSpPr>
            <a:spLocks noGrp="1"/>
          </p:cNvSpPr>
          <p:nvPr>
            <p:ph idx="1"/>
          </p:nvPr>
        </p:nvSpPr>
        <p:spPr>
          <a:xfrm>
            <a:off x="487822" y="942764"/>
            <a:ext cx="10515599" cy="2039482"/>
          </a:xfrm>
        </p:spPr>
        <p:txBody>
          <a:bodyPr>
            <a:normAutofit lnSpcReduction="10000"/>
          </a:bodyPr>
          <a:lstStyle/>
          <a:p>
            <a:pPr>
              <a:lnSpc>
                <a:spcPct val="150000"/>
              </a:lnSpc>
            </a:pPr>
            <a:r>
              <a:rPr lang="zh-CN" altLang="en-US" b="1" dirty="0"/>
              <a:t>模：</a:t>
            </a:r>
            <a:r>
              <a:rPr lang="zh-CN" altLang="en-US" dirty="0"/>
              <a:t>符号位进位位的权值</a:t>
            </a:r>
            <a:endParaRPr lang="en-US" altLang="zh-CN" dirty="0"/>
          </a:p>
          <a:p>
            <a:pPr>
              <a:lnSpc>
                <a:spcPct val="150000"/>
              </a:lnSpc>
            </a:pPr>
            <a:r>
              <a:rPr lang="zh-CN" altLang="en-US" dirty="0"/>
              <a:t>真值为正数，补码等于原数据</a:t>
            </a:r>
            <a:endParaRPr lang="en-US" altLang="zh-CN" dirty="0"/>
          </a:p>
          <a:p>
            <a:pPr>
              <a:lnSpc>
                <a:spcPct val="150000"/>
              </a:lnSpc>
            </a:pPr>
            <a:r>
              <a:rPr lang="zh-CN" altLang="en-US" dirty="0"/>
              <a:t>真值为负数，增加一个模</a:t>
            </a:r>
            <a:endParaRPr lang="en-US" altLang="zh-CN" dirty="0"/>
          </a:p>
          <a:p>
            <a:endParaRPr lang="zh-CN" altLang="en-US" dirty="0"/>
          </a:p>
        </p:txBody>
      </p:sp>
      <p:grpSp>
        <p:nvGrpSpPr>
          <p:cNvPr id="4" name="Group 4"/>
          <p:cNvGrpSpPr>
            <a:grpSpLocks/>
          </p:cNvGrpSpPr>
          <p:nvPr/>
        </p:nvGrpSpPr>
        <p:grpSpPr bwMode="auto">
          <a:xfrm>
            <a:off x="3321089" y="2893346"/>
            <a:ext cx="5545138" cy="1503362"/>
            <a:chOff x="0" y="0"/>
            <a:chExt cx="3493" cy="947"/>
          </a:xfrm>
        </p:grpSpPr>
        <p:sp>
          <p:nvSpPr>
            <p:cNvPr id="5"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a:solidFill>
                    <a:srgbClr val="0000FF"/>
                  </a:solidFill>
                  <a:effectLst>
                    <a:outerShdw blurRad="38100" dist="38100" dir="2700000" algn="tl">
                      <a:srgbClr val="C0C0C0"/>
                    </a:outerShdw>
                  </a:effectLst>
                  <a:latin typeface="Tahoma" panose="020B0604030504040204" pitchFamily="34" charset="0"/>
                </a:rPr>
                <a:t>补</a:t>
              </a:r>
              <a:r>
                <a:rPr lang="en-US" sz="2400" b="1">
                  <a:solidFill>
                    <a:srgbClr val="0000FF"/>
                  </a:solidFill>
                  <a:effectLst>
                    <a:outerShdw blurRad="38100" dist="38100" dir="2700000" algn="tl">
                      <a:srgbClr val="C0C0C0"/>
                    </a:outerShdw>
                  </a:effectLst>
                  <a:latin typeface="Tahoma" panose="020B0604030504040204" pitchFamily="34" charset="0"/>
                </a:rPr>
                <a:t>=</a:t>
              </a:r>
            </a:p>
          </p:txBody>
        </p:sp>
        <p:sp>
          <p:nvSpPr>
            <p:cNvPr id="6" name="Text Box 6"/>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a:t>
              </a:r>
              <a:r>
                <a:rPr lang="en-US" sz="2400" b="1" baseline="50000" dirty="0">
                  <a:solidFill>
                    <a:srgbClr val="FF0000"/>
                  </a:solidFill>
                  <a:effectLst>
                    <a:outerShdw blurRad="38100" dist="38100" dir="2700000" algn="tl">
                      <a:srgbClr val="C0C0C0"/>
                    </a:outerShdw>
                  </a:effectLst>
                  <a:latin typeface="Tahoma" panose="020B0604030504040204" pitchFamily="34" charset="0"/>
                </a:rPr>
                <a:t>n+1 </a:t>
              </a:r>
              <a:r>
                <a:rPr lang="en-US" sz="2400" b="1" dirty="0">
                  <a:solidFill>
                    <a:srgbClr val="0000FF"/>
                  </a:solidFill>
                  <a:effectLst>
                    <a:outerShdw blurRad="38100" dist="38100" dir="2700000" algn="tl">
                      <a:srgbClr val="C0C0C0"/>
                    </a:outerShdw>
                  </a:effectLst>
                  <a:latin typeface="Tahoma" panose="020B0604030504040204" pitchFamily="34" charset="0"/>
                </a:rPr>
                <a:t>+ 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en-US" sz="2400" b="1" dirty="0">
                  <a:solidFill>
                    <a:srgbClr val="0000FF"/>
                  </a:solidFill>
                  <a:effectLst>
                    <a:outerShdw blurRad="38100" dist="38100" dir="2700000" algn="tl">
                      <a:srgbClr val="C0C0C0"/>
                    </a:outerShdw>
                  </a:effectLst>
                  <a:latin typeface="Tahoma" panose="020B0604030504040204" pitchFamily="34" charset="0"/>
                </a:rPr>
                <a:t>≤X&lt;0</a:t>
              </a:r>
            </a:p>
          </p:txBody>
        </p:sp>
        <p:sp>
          <p:nvSpPr>
            <p:cNvPr id="7" name="AutoShape 7"/>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8" name="Group 8"/>
          <p:cNvGrpSpPr>
            <a:grpSpLocks/>
          </p:cNvGrpSpPr>
          <p:nvPr/>
        </p:nvGrpSpPr>
        <p:grpSpPr bwMode="auto">
          <a:xfrm>
            <a:off x="3321089" y="4755862"/>
            <a:ext cx="5545137" cy="1606549"/>
            <a:chOff x="0" y="0"/>
            <a:chExt cx="3493" cy="1012"/>
          </a:xfrm>
        </p:grpSpPr>
        <p:sp>
          <p:nvSpPr>
            <p:cNvPr id="9"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a:solidFill>
                    <a:schemeClr val="accent2"/>
                  </a:solidFill>
                  <a:effectLst>
                    <a:outerShdw blurRad="38100" dist="38100" dir="2700000" algn="tl">
                      <a:srgbClr val="C0C0C0"/>
                    </a:outerShdw>
                  </a:effectLst>
                  <a:latin typeface="Tahoma" panose="020B0604030504040204" pitchFamily="34" charset="0"/>
                </a:rPr>
                <a:t>补</a:t>
              </a:r>
              <a:r>
                <a:rPr lang="en-US" sz="2400" b="1">
                  <a:solidFill>
                    <a:schemeClr val="accent2"/>
                  </a:solidFill>
                  <a:effectLst>
                    <a:outerShdw blurRad="38100" dist="38100" dir="2700000" algn="tl">
                      <a:srgbClr val="C0C0C0"/>
                    </a:outerShdw>
                  </a:effectLst>
                  <a:latin typeface="Tahoma" panose="020B0604030504040204" pitchFamily="34" charset="0"/>
                </a:rPr>
                <a:t>=</a:t>
              </a:r>
            </a:p>
          </p:txBody>
        </p:sp>
        <p:sp>
          <p:nvSpPr>
            <p:cNvPr id="10"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 </a:t>
              </a:r>
              <a:r>
                <a:rPr lang="en-US" sz="2400" b="1" dirty="0">
                  <a:solidFill>
                    <a:schemeClr val="accent2"/>
                  </a:solidFill>
                  <a:effectLst>
                    <a:outerShdw blurRad="38100" dist="38100" dir="2700000" algn="tl">
                      <a:srgbClr val="C0C0C0"/>
                    </a:outerShdw>
                  </a:effectLst>
                  <a:latin typeface="Tahoma" panose="020B0604030504040204" pitchFamily="34" charset="0"/>
                </a:rPr>
                <a:t>+ X        -1≤X&lt;0</a:t>
              </a:r>
            </a:p>
          </p:txBody>
        </p:sp>
        <p:sp>
          <p:nvSpPr>
            <p:cNvPr id="11"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 name="矩形 11"/>
          <p:cNvSpPr/>
          <p:nvPr/>
        </p:nvSpPr>
        <p:spPr>
          <a:xfrm>
            <a:off x="8182272" y="3541046"/>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n+1</a:t>
            </a:r>
            <a:endParaRPr lang="en-US" altLang="zh-CN"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8182272" y="5263670"/>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140904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E35E4-BE2F-4EF2-A5E1-313A49B5DAE7}"/>
              </a:ext>
            </a:extLst>
          </p:cNvPr>
          <p:cNvSpPr>
            <a:spLocks noGrp="1"/>
          </p:cNvSpPr>
          <p:nvPr>
            <p:ph type="title"/>
          </p:nvPr>
        </p:nvSpPr>
        <p:spPr/>
        <p:txBody>
          <a:bodyPr/>
          <a:lstStyle/>
          <a:p>
            <a:r>
              <a:rPr lang="zh-CN" altLang="zh-CN" dirty="0"/>
              <a:t>补码与反码的关系</a:t>
            </a:r>
            <a:endParaRPr lang="zh-CN" altLang="en-US" dirty="0"/>
          </a:p>
        </p:txBody>
      </p:sp>
      <p:sp>
        <p:nvSpPr>
          <p:cNvPr id="4" name="内容占位符 5">
            <a:extLst>
              <a:ext uri="{FF2B5EF4-FFF2-40B4-BE49-F238E27FC236}">
                <a16:creationId xmlns:a16="http://schemas.microsoft.com/office/drawing/2014/main" id="{14D256F3-5089-44E3-8AE5-ED33EAA928A5}"/>
              </a:ext>
            </a:extLst>
          </p:cNvPr>
          <p:cNvSpPr>
            <a:spLocks noGrp="1"/>
          </p:cNvSpPr>
          <p:nvPr>
            <p:ph idx="1"/>
          </p:nvPr>
        </p:nvSpPr>
        <p:spPr>
          <a:xfrm>
            <a:off x="1973516" y="1268884"/>
            <a:ext cx="4104456" cy="5040312"/>
          </a:xfrm>
        </p:spPr>
        <p:txBody>
          <a:bodyPr/>
          <a:lstStyle/>
          <a:p>
            <a:pPr eaLnBrk="1" hangingPunct="1">
              <a:lnSpc>
                <a:spcPct val="150000"/>
              </a:lnSpc>
              <a:buNone/>
            </a:pPr>
            <a:r>
              <a:rPr lang="zh-CN" altLang="en-US" sz="2800" dirty="0"/>
              <a:t>定点小数</a:t>
            </a:r>
          </a:p>
          <a:p>
            <a:pPr eaLnBrk="1" hangingPunct="1">
              <a:lnSpc>
                <a:spcPct val="150000"/>
              </a:lnSpc>
              <a:buNone/>
            </a:pPr>
            <a:r>
              <a:rPr lang="en-US" altLang="zh-CN" sz="2800" dirty="0"/>
              <a:t>[x]</a:t>
            </a:r>
            <a:r>
              <a:rPr lang="zh-CN" altLang="en-US" sz="2800" baseline="-25000" dirty="0"/>
              <a:t>反</a:t>
            </a:r>
            <a:r>
              <a:rPr lang="en-US" altLang="zh-CN" sz="2800" dirty="0"/>
              <a:t>=2</a:t>
            </a:r>
            <a:r>
              <a:rPr lang="en-US" altLang="zh-CN" sz="2800" dirty="0">
                <a:solidFill>
                  <a:schemeClr val="accent2"/>
                </a:solidFill>
              </a:rPr>
              <a:t>-2</a:t>
            </a:r>
            <a:r>
              <a:rPr lang="en-US" altLang="zh-CN" sz="2800" baseline="50000" dirty="0">
                <a:solidFill>
                  <a:schemeClr val="accent2"/>
                </a:solidFill>
              </a:rPr>
              <a:t>-n</a:t>
            </a:r>
            <a:r>
              <a:rPr lang="en-US" altLang="zh-CN" sz="2800" dirty="0"/>
              <a:t>+x</a:t>
            </a:r>
          </a:p>
          <a:p>
            <a:pPr eaLnBrk="1" hangingPunct="1">
              <a:lnSpc>
                <a:spcPct val="150000"/>
              </a:lnSpc>
              <a:buNone/>
            </a:pPr>
            <a:r>
              <a:rPr lang="en-US" altLang="zh-CN" sz="2800" dirty="0"/>
              <a:t>[x]</a:t>
            </a:r>
            <a:r>
              <a:rPr lang="zh-CN" altLang="en-US" sz="2800" baseline="-25000" dirty="0"/>
              <a:t>补</a:t>
            </a:r>
            <a:r>
              <a:rPr lang="en-US" altLang="zh-CN" sz="2800" dirty="0"/>
              <a:t>=2+x</a:t>
            </a:r>
          </a:p>
          <a:p>
            <a:pPr eaLnBrk="1" hangingPunct="1">
              <a:lnSpc>
                <a:spcPct val="150000"/>
              </a:lnSpc>
              <a:buNone/>
            </a:pPr>
            <a:r>
              <a:rPr lang="en-US" altLang="zh-CN" sz="2800" dirty="0"/>
              <a:t>      =(2-2</a:t>
            </a:r>
            <a:r>
              <a:rPr lang="en-US" altLang="zh-CN" sz="2800" baseline="50000" dirty="0"/>
              <a:t>-n</a:t>
            </a:r>
            <a:r>
              <a:rPr lang="en-US" altLang="zh-CN" sz="2800" dirty="0"/>
              <a:t>+x)+2</a:t>
            </a:r>
            <a:r>
              <a:rPr lang="en-US" altLang="zh-CN" sz="2800" baseline="50000" dirty="0"/>
              <a:t>-n</a:t>
            </a:r>
          </a:p>
          <a:p>
            <a:pPr eaLnBrk="1" hangingPunct="1">
              <a:lnSpc>
                <a:spcPct val="150000"/>
              </a:lnSpc>
              <a:buNone/>
            </a:pPr>
            <a:r>
              <a:rPr lang="en-US" altLang="zh-CN" sz="2800" dirty="0"/>
              <a:t>      =[x]</a:t>
            </a:r>
            <a:r>
              <a:rPr lang="zh-CN" altLang="en-US" sz="2800" baseline="-25000" dirty="0"/>
              <a:t>反</a:t>
            </a:r>
            <a:r>
              <a:rPr lang="en-US" altLang="zh-CN" sz="2800" dirty="0"/>
              <a:t>+</a:t>
            </a:r>
            <a:r>
              <a:rPr lang="en-US" altLang="zh-CN" sz="2800" dirty="0">
                <a:solidFill>
                  <a:schemeClr val="accent2"/>
                </a:solidFill>
              </a:rPr>
              <a:t>2</a:t>
            </a:r>
            <a:r>
              <a:rPr lang="en-US" altLang="zh-CN" sz="2800" baseline="50000" dirty="0">
                <a:solidFill>
                  <a:schemeClr val="accent2"/>
                </a:solidFill>
              </a:rPr>
              <a:t>-n</a:t>
            </a:r>
          </a:p>
          <a:p>
            <a:pPr>
              <a:lnSpc>
                <a:spcPct val="150000"/>
              </a:lnSpc>
            </a:pPr>
            <a:endParaRPr lang="zh-CN" altLang="en-US" dirty="0"/>
          </a:p>
        </p:txBody>
      </p:sp>
      <p:sp>
        <p:nvSpPr>
          <p:cNvPr id="5" name="内容占位符 6">
            <a:extLst>
              <a:ext uri="{FF2B5EF4-FFF2-40B4-BE49-F238E27FC236}">
                <a16:creationId xmlns:a16="http://schemas.microsoft.com/office/drawing/2014/main" id="{D2225E52-5D02-48F3-BD29-18427177BA9F}"/>
              </a:ext>
            </a:extLst>
          </p:cNvPr>
          <p:cNvSpPr txBox="1">
            <a:spLocks/>
          </p:cNvSpPr>
          <p:nvPr/>
        </p:nvSpPr>
        <p:spPr>
          <a:xfrm>
            <a:off x="6201045" y="1268884"/>
            <a:ext cx="4104456" cy="5040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accent2"/>
              </a:buClr>
              <a:buFont typeface="Arial" panose="020B0604020202020204" pitchFamily="34" charset="0"/>
              <a:buNone/>
            </a:pPr>
            <a:r>
              <a:rPr lang="zh-CN" altLang="en-US" dirty="0"/>
              <a:t>整数</a:t>
            </a:r>
          </a:p>
          <a:p>
            <a:pPr>
              <a:lnSpc>
                <a:spcPct val="150000"/>
              </a:lnSpc>
              <a:buClr>
                <a:schemeClr val="accent2"/>
              </a:buClr>
              <a:buFont typeface="Arial" panose="020B0604020202020204" pitchFamily="34" charset="0"/>
              <a:buNone/>
            </a:pPr>
            <a:r>
              <a:rPr lang="en-US" altLang="zh-CN" dirty="0"/>
              <a:t>[x]</a:t>
            </a:r>
            <a:r>
              <a:rPr lang="zh-CN" altLang="en-US" baseline="-25000" dirty="0"/>
              <a:t>反</a:t>
            </a:r>
            <a:r>
              <a:rPr lang="en-US" altLang="zh-CN" dirty="0"/>
              <a:t>=2</a:t>
            </a:r>
            <a:r>
              <a:rPr lang="en-US" altLang="zh-CN" baseline="50000" dirty="0"/>
              <a:t>n+1</a:t>
            </a:r>
            <a:r>
              <a:rPr lang="en-US" altLang="zh-CN" dirty="0">
                <a:solidFill>
                  <a:schemeClr val="accent2"/>
                </a:solidFill>
              </a:rPr>
              <a:t>-1</a:t>
            </a:r>
            <a:r>
              <a:rPr lang="en-US" altLang="zh-CN" dirty="0"/>
              <a:t>+x</a:t>
            </a:r>
          </a:p>
          <a:p>
            <a:pPr>
              <a:lnSpc>
                <a:spcPct val="150000"/>
              </a:lnSpc>
              <a:buClr>
                <a:schemeClr val="accent2"/>
              </a:buClr>
              <a:buFont typeface="Arial" panose="020B0604020202020204" pitchFamily="34" charset="0"/>
              <a:buNone/>
            </a:pPr>
            <a:r>
              <a:rPr lang="en-US" altLang="zh-CN" dirty="0"/>
              <a:t>[x]</a:t>
            </a:r>
            <a:r>
              <a:rPr lang="zh-CN" altLang="en-US" baseline="-25000" dirty="0"/>
              <a:t>补</a:t>
            </a:r>
            <a:r>
              <a:rPr lang="en-US" altLang="zh-CN" dirty="0"/>
              <a:t>=2</a:t>
            </a:r>
            <a:r>
              <a:rPr lang="en-US" altLang="zh-CN" baseline="50000" dirty="0"/>
              <a:t>n+1</a:t>
            </a:r>
            <a:r>
              <a:rPr lang="en-US" altLang="zh-CN" dirty="0"/>
              <a:t>+x</a:t>
            </a:r>
          </a:p>
          <a:p>
            <a:pPr>
              <a:lnSpc>
                <a:spcPct val="150000"/>
              </a:lnSpc>
              <a:buClr>
                <a:schemeClr val="accent2"/>
              </a:buClr>
              <a:buFont typeface="Arial" panose="020B0604020202020204" pitchFamily="34" charset="0"/>
              <a:buNone/>
            </a:pPr>
            <a:r>
              <a:rPr lang="en-US" altLang="zh-CN" dirty="0"/>
              <a:t>       =(2</a:t>
            </a:r>
            <a:r>
              <a:rPr lang="en-US" altLang="zh-CN" baseline="50000" dirty="0"/>
              <a:t>n+1</a:t>
            </a:r>
            <a:r>
              <a:rPr lang="en-US" altLang="zh-CN" dirty="0"/>
              <a:t>-1+x)+1</a:t>
            </a:r>
          </a:p>
          <a:p>
            <a:pPr>
              <a:lnSpc>
                <a:spcPct val="150000"/>
              </a:lnSpc>
              <a:buClr>
                <a:schemeClr val="accent2"/>
              </a:buClr>
              <a:buFont typeface="Arial" panose="020B0604020202020204" pitchFamily="34" charset="0"/>
              <a:buNone/>
            </a:pPr>
            <a:r>
              <a:rPr lang="en-US" altLang="zh-CN" dirty="0"/>
              <a:t>       = [x]</a:t>
            </a:r>
            <a:r>
              <a:rPr lang="zh-CN" altLang="en-US" baseline="-25000" dirty="0"/>
              <a:t>反</a:t>
            </a:r>
            <a:r>
              <a:rPr lang="en-US" altLang="zh-CN" dirty="0"/>
              <a:t>+</a:t>
            </a:r>
            <a:r>
              <a:rPr lang="en-US" altLang="zh-CN" dirty="0">
                <a:solidFill>
                  <a:schemeClr val="accent2"/>
                </a:solidFill>
              </a:rPr>
              <a:t>1</a:t>
            </a:r>
          </a:p>
          <a:p>
            <a:pPr>
              <a:lnSpc>
                <a:spcPct val="150000"/>
              </a:lnSpc>
            </a:pPr>
            <a:endParaRPr lang="zh-CN" altLang="en-US" dirty="0"/>
          </a:p>
        </p:txBody>
      </p:sp>
      <p:sp>
        <p:nvSpPr>
          <p:cNvPr id="6" name="矩形 5"/>
          <p:cNvSpPr/>
          <p:nvPr/>
        </p:nvSpPr>
        <p:spPr>
          <a:xfrm>
            <a:off x="1973516" y="5482541"/>
            <a:ext cx="7868984" cy="576761"/>
          </a:xfrm>
          <a:prstGeom prst="rect">
            <a:avLst/>
          </a:prstGeom>
          <a:solidFill>
            <a:schemeClr val="accent6">
              <a:lumMod val="60000"/>
              <a:lumOff val="40000"/>
            </a:schemeClr>
          </a:solidFill>
        </p:spPr>
        <p:txBody>
          <a:bodyPr wrap="square" anchor="ctr" anchorCtr="0">
            <a:spAutoFit/>
          </a:bodyPr>
          <a:lstStyle/>
          <a:p>
            <a:pPr lvl="1" algn="ctr">
              <a:lnSpc>
                <a:spcPct val="135000"/>
              </a:lnSpc>
            </a:pPr>
            <a:r>
              <a:rPr lang="zh-CN" altLang="en-US" sz="2600" dirty="0">
                <a:latin typeface="微软雅黑" panose="020B0503020204020204" pitchFamily="34" charset="-122"/>
                <a:ea typeface="微软雅黑" panose="020B0503020204020204" pitchFamily="34" charset="-122"/>
              </a:rPr>
              <a:t>当</a:t>
            </a:r>
            <a:r>
              <a:rPr lang="en-US" altLang="zh-CN" sz="2600" dirty="0">
                <a:latin typeface="微软雅黑" panose="020B0503020204020204" pitchFamily="34" charset="-122"/>
                <a:ea typeface="微软雅黑" panose="020B0503020204020204" pitchFamily="34" charset="-122"/>
              </a:rPr>
              <a:t>X</a:t>
            </a:r>
            <a:r>
              <a:rPr lang="zh-CN" altLang="en-US" sz="2600" dirty="0">
                <a:latin typeface="微软雅黑" panose="020B0503020204020204" pitchFamily="34" charset="-122"/>
                <a:ea typeface="微软雅黑" panose="020B0503020204020204" pitchFamily="34" charset="-122"/>
              </a:rPr>
              <a:t>为负数时，补码等于反码末位加</a:t>
            </a:r>
            <a:r>
              <a:rPr lang="en-US" altLang="zh-CN" sz="2600" dirty="0">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39818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补码编码的简便方法</a:t>
            </a:r>
          </a:p>
        </p:txBody>
      </p:sp>
      <p:sp>
        <p:nvSpPr>
          <p:cNvPr id="6" name="内容占位符 5"/>
          <p:cNvSpPr>
            <a:spLocks noGrp="1"/>
          </p:cNvSpPr>
          <p:nvPr>
            <p:ph idx="1"/>
          </p:nvPr>
        </p:nvSpPr>
        <p:spPr/>
        <p:txBody>
          <a:bodyPr/>
          <a:lstStyle/>
          <a:p>
            <a:pPr eaLnBrk="1" hangingPunct="1">
              <a:lnSpc>
                <a:spcPct val="150000"/>
              </a:lnSpc>
            </a:pPr>
            <a:r>
              <a:rPr lang="zh-CN" altLang="en-US" dirty="0"/>
              <a:t>正值直接取其原来的二进制码，符号位为</a:t>
            </a:r>
            <a:r>
              <a:rPr lang="en-US" altLang="zh-CN" dirty="0"/>
              <a:t>0</a:t>
            </a:r>
          </a:p>
          <a:p>
            <a:pPr eaLnBrk="1" hangingPunct="1">
              <a:lnSpc>
                <a:spcPct val="150000"/>
              </a:lnSpc>
            </a:pPr>
            <a:r>
              <a:rPr lang="zh-CN" altLang="en-US" dirty="0"/>
              <a:t>负值则逐位取反，末位加</a:t>
            </a:r>
            <a:r>
              <a:rPr lang="en-US" altLang="zh-CN" dirty="0"/>
              <a:t>1</a:t>
            </a:r>
            <a:r>
              <a:rPr lang="zh-CN" altLang="en-US" dirty="0"/>
              <a:t>，符号位为</a:t>
            </a:r>
            <a:r>
              <a:rPr lang="en-US" altLang="zh-CN" dirty="0"/>
              <a:t>1</a:t>
            </a:r>
          </a:p>
          <a:p>
            <a:pPr eaLnBrk="1" hangingPunct="1">
              <a:lnSpc>
                <a:spcPct val="150000"/>
              </a:lnSpc>
            </a:pPr>
            <a:r>
              <a:rPr lang="en-US" altLang="zh-CN" dirty="0"/>
              <a:t>  [-1010</a:t>
            </a:r>
            <a:r>
              <a:rPr lang="en-US" altLang="zh-CN" dirty="0">
                <a:solidFill>
                  <a:srgbClr val="0000FF"/>
                </a:solidFill>
              </a:rPr>
              <a:t>1010</a:t>
            </a:r>
            <a:r>
              <a:rPr lang="en-US" altLang="zh-CN" dirty="0"/>
              <a:t>]</a:t>
            </a:r>
            <a:r>
              <a:rPr lang="zh-CN" altLang="en-US" baseline="-25000" dirty="0"/>
              <a:t>补</a:t>
            </a:r>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0101</a:t>
            </a:r>
            <a:r>
              <a:rPr lang="en-US" altLang="zh-CN" sz="2400" dirty="0"/>
              <a:t>+1</a:t>
            </a:r>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0110</a:t>
            </a:r>
          </a:p>
          <a:p>
            <a:pPr eaLnBrk="1" hangingPunct="1">
              <a:lnSpc>
                <a:spcPct val="150000"/>
              </a:lnSpc>
            </a:pPr>
            <a:r>
              <a:rPr lang="en-US" altLang="zh-CN" dirty="0"/>
              <a:t> [-0.010101]</a:t>
            </a:r>
            <a:r>
              <a:rPr lang="zh-CN" altLang="en-US" sz="2000" baseline="-25000" dirty="0"/>
              <a:t>补</a:t>
            </a:r>
            <a:r>
              <a:rPr lang="en-US" altLang="zh-CN" dirty="0"/>
              <a:t>=</a:t>
            </a:r>
            <a:r>
              <a:rPr lang="en-US" altLang="zh-CN" dirty="0">
                <a:solidFill>
                  <a:srgbClr val="0000FF"/>
                </a:solidFill>
              </a:rPr>
              <a:t>1</a:t>
            </a:r>
            <a:r>
              <a:rPr lang="en-US" altLang="zh-CN" dirty="0"/>
              <a:t>.101011</a:t>
            </a:r>
          </a:p>
          <a:p>
            <a:pPr>
              <a:lnSpc>
                <a:spcPct val="150000"/>
              </a:lnSpc>
            </a:pPr>
            <a:r>
              <a:rPr lang="zh-CN" altLang="en-US" dirty="0"/>
              <a:t>扫描法</a:t>
            </a:r>
            <a:endParaRPr lang="en-US" altLang="zh-CN" dirty="0"/>
          </a:p>
          <a:p>
            <a:pPr lvl="1">
              <a:lnSpc>
                <a:spcPct val="150000"/>
              </a:lnSpc>
            </a:pPr>
            <a:r>
              <a:rPr lang="zh-CN" altLang="en-US" dirty="0"/>
              <a:t>从最右侧开扫描找到第一个</a:t>
            </a:r>
            <a:r>
              <a:rPr lang="en-US" altLang="zh-CN" dirty="0"/>
              <a:t>1</a:t>
            </a:r>
            <a:r>
              <a:rPr lang="zh-CN" altLang="en-US" dirty="0"/>
              <a:t>，该数位左侧所有数据位取反，其他数据位不变</a:t>
            </a:r>
            <a:endParaRPr lang="en-US" altLang="zh-CN" dirty="0"/>
          </a:p>
          <a:p>
            <a:pPr marL="0" indent="0" eaLnBrk="1" hangingPunct="1">
              <a:lnSpc>
                <a:spcPct val="150000"/>
              </a:lnSpc>
              <a:buNone/>
            </a:pPr>
            <a:endParaRPr lang="en-US" altLang="zh-CN" dirty="0">
              <a:solidFill>
                <a:srgbClr val="FF6600"/>
              </a:solidFill>
            </a:endParaRPr>
          </a:p>
          <a:p>
            <a:endParaRPr lang="zh-CN" altLang="en-US" dirty="0"/>
          </a:p>
        </p:txBody>
      </p:sp>
    </p:spTree>
    <p:extLst>
      <p:ext uri="{BB962C8B-B14F-4D97-AF65-F5344CB8AC3E}">
        <p14:creationId xmlns:p14="http://schemas.microsoft.com/office/powerpoint/2010/main" val="1881490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2040177" y="942764"/>
            <a:ext cx="4233034" cy="5637024"/>
          </a:xfrm>
        </p:spPr>
        <p:txBody>
          <a:bodyPr/>
          <a:lstStyle/>
          <a:p>
            <a:pPr>
              <a:lnSpc>
                <a:spcPct val="100000"/>
              </a:lnSpc>
            </a:pPr>
            <a:r>
              <a:rPr lang="en-US" altLang="zh-CN" dirty="0">
                <a:solidFill>
                  <a:srgbClr val="C00000"/>
                </a:solidFill>
              </a:rPr>
              <a:t>X=-0.11111111</a:t>
            </a:r>
          </a:p>
          <a:p>
            <a:pPr>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=1.00000000</a:t>
            </a:r>
          </a:p>
          <a:p>
            <a:pPr>
              <a:lnSpc>
                <a:spcPct val="100000"/>
              </a:lnSpc>
              <a:buClr>
                <a:schemeClr val="tx1"/>
              </a:buClr>
              <a:buNone/>
            </a:pPr>
            <a:r>
              <a:rPr lang="en-US" altLang="zh-CN" dirty="0">
                <a:solidFill>
                  <a:schemeClr val="tx2"/>
                </a:solidFill>
              </a:rPr>
              <a:t>        +0.00000001</a:t>
            </a:r>
          </a:p>
          <a:p>
            <a:pPr>
              <a:lnSpc>
                <a:spcPct val="100000"/>
              </a:lnSpc>
              <a:buClr>
                <a:schemeClr val="tx1"/>
              </a:buClr>
              <a:buNone/>
            </a:pPr>
            <a:r>
              <a:rPr lang="en-US" altLang="zh-CN" dirty="0">
                <a:solidFill>
                  <a:schemeClr val="tx2"/>
                </a:solidFill>
              </a:rPr>
              <a:t>        =1.00000001</a:t>
            </a:r>
          </a:p>
          <a:p>
            <a:pPr>
              <a:lnSpc>
                <a:spcPct val="100000"/>
              </a:lnSpc>
              <a:buClr>
                <a:schemeClr val="tx1"/>
              </a:buClr>
              <a:buNone/>
            </a:pPr>
            <a:endParaRPr lang="en-US" altLang="zh-CN" sz="2400" dirty="0">
              <a:solidFill>
                <a:schemeClr val="tx2"/>
              </a:solidFill>
            </a:endParaRPr>
          </a:p>
          <a:p>
            <a:pPr>
              <a:lnSpc>
                <a:spcPct val="100000"/>
              </a:lnSpc>
            </a:pPr>
            <a:r>
              <a:rPr lang="en-US" altLang="zh-CN" sz="2400" dirty="0">
                <a:solidFill>
                  <a:srgbClr val="C00000"/>
                </a:solidFill>
              </a:rPr>
              <a:t>X=-0.00000001</a:t>
            </a:r>
          </a:p>
          <a:p>
            <a:pPr marL="0" indent="0">
              <a:lnSpc>
                <a:spcPct val="100000"/>
              </a:lnSpc>
              <a:buNone/>
            </a:pPr>
            <a:r>
              <a:rPr lang="en-US" altLang="zh-CN" sz="2400" dirty="0">
                <a:solidFill>
                  <a:schemeClr val="tx2"/>
                </a:solidFill>
              </a:rPr>
              <a:t>   [X]</a:t>
            </a:r>
            <a:r>
              <a:rPr lang="zh-CN" altLang="en-US" sz="2400" baseline="-25000" dirty="0">
                <a:solidFill>
                  <a:schemeClr val="tx2"/>
                </a:solidFill>
              </a:rPr>
              <a:t>补</a:t>
            </a:r>
            <a:r>
              <a:rPr lang="zh-CN" altLang="en-US" sz="2400" dirty="0">
                <a:solidFill>
                  <a:schemeClr val="tx2"/>
                </a:solidFill>
              </a:rPr>
              <a:t> </a:t>
            </a:r>
            <a:r>
              <a:rPr lang="en-US" altLang="zh-CN" sz="2400" dirty="0">
                <a:solidFill>
                  <a:schemeClr val="tx2"/>
                </a:solidFill>
              </a:rPr>
              <a:t>=1.11111111</a:t>
            </a:r>
          </a:p>
          <a:p>
            <a:pPr marL="0" indent="0">
              <a:lnSpc>
                <a:spcPct val="100000"/>
              </a:lnSpc>
              <a:buNone/>
            </a:pPr>
            <a:endParaRPr lang="en-US" altLang="zh-CN" sz="2400" dirty="0">
              <a:solidFill>
                <a:schemeClr val="tx2"/>
              </a:solidFill>
            </a:endParaRPr>
          </a:p>
          <a:p>
            <a:pPr>
              <a:lnSpc>
                <a:spcPct val="100000"/>
              </a:lnSpc>
            </a:pPr>
            <a:r>
              <a:rPr lang="en-US" altLang="zh-CN" sz="2400" dirty="0">
                <a:solidFill>
                  <a:srgbClr val="C00000"/>
                </a:solidFill>
              </a:rPr>
              <a:t>X=-000000001</a:t>
            </a:r>
          </a:p>
          <a:p>
            <a:pPr marL="0" indent="0">
              <a:lnSpc>
                <a:spcPct val="100000"/>
              </a:lnSpc>
              <a:buNone/>
            </a:pPr>
            <a:r>
              <a:rPr lang="en-US" altLang="zh-CN" sz="2400" dirty="0">
                <a:solidFill>
                  <a:schemeClr val="tx2"/>
                </a:solidFill>
              </a:rPr>
              <a:t>   [X]</a:t>
            </a:r>
            <a:r>
              <a:rPr lang="zh-CN" altLang="en-US" sz="2400" baseline="-25000" dirty="0">
                <a:solidFill>
                  <a:schemeClr val="tx2"/>
                </a:solidFill>
              </a:rPr>
              <a:t>补</a:t>
            </a:r>
            <a:r>
              <a:rPr lang="zh-CN" altLang="en-US" sz="2400" dirty="0">
                <a:solidFill>
                  <a:schemeClr val="tx2"/>
                </a:solidFill>
              </a:rPr>
              <a:t> </a:t>
            </a:r>
            <a:r>
              <a:rPr lang="en-US" altLang="zh-CN" sz="2400" dirty="0">
                <a:solidFill>
                  <a:schemeClr val="tx2"/>
                </a:solidFill>
              </a:rPr>
              <a:t>=111111111</a:t>
            </a:r>
          </a:p>
          <a:p>
            <a:pPr marL="0" indent="0">
              <a:lnSpc>
                <a:spcPct val="100000"/>
              </a:lnSpc>
              <a:buNone/>
            </a:pPr>
            <a:endParaRPr lang="en-US" altLang="zh-CN" sz="2400" dirty="0">
              <a:solidFill>
                <a:schemeClr val="tx2"/>
              </a:solidFill>
            </a:endParaRPr>
          </a:p>
          <a:p>
            <a:pPr>
              <a:lnSpc>
                <a:spcPct val="100000"/>
              </a:lnSpc>
              <a:buClr>
                <a:schemeClr val="tx1"/>
              </a:buClr>
              <a:buNone/>
            </a:pPr>
            <a:endParaRPr lang="en-US" altLang="zh-CN" sz="2400" dirty="0"/>
          </a:p>
          <a:p>
            <a:endParaRPr lang="zh-CN" altLang="en-US" dirty="0"/>
          </a:p>
        </p:txBody>
      </p:sp>
      <p:sp>
        <p:nvSpPr>
          <p:cNvPr id="4" name="内容占位符 2"/>
          <p:cNvSpPr txBox="1">
            <a:spLocks/>
          </p:cNvSpPr>
          <p:nvPr/>
        </p:nvSpPr>
        <p:spPr>
          <a:xfrm>
            <a:off x="6413705" y="942764"/>
            <a:ext cx="4233034"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C00000"/>
                </a:solidFill>
              </a:rPr>
              <a:t>X=-0.00000000</a:t>
            </a:r>
          </a:p>
          <a:p>
            <a:pPr>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=1.11111111</a:t>
            </a:r>
          </a:p>
          <a:p>
            <a:pPr>
              <a:buClr>
                <a:schemeClr val="tx1"/>
              </a:buClr>
              <a:buNone/>
            </a:pPr>
            <a:r>
              <a:rPr lang="en-US" altLang="zh-CN" dirty="0">
                <a:solidFill>
                  <a:schemeClr val="tx2"/>
                </a:solidFill>
              </a:rPr>
              <a:t>        +0.00000001</a:t>
            </a:r>
          </a:p>
          <a:p>
            <a:pPr>
              <a:buClr>
                <a:schemeClr val="tx1"/>
              </a:buClr>
              <a:buNone/>
            </a:pPr>
            <a:r>
              <a:rPr lang="en-US" altLang="zh-CN" dirty="0">
                <a:solidFill>
                  <a:schemeClr val="tx2"/>
                </a:solidFill>
              </a:rPr>
              <a:t>        =</a:t>
            </a:r>
            <a:r>
              <a:rPr lang="en-US" altLang="zh-CN" u="sng" dirty="0">
                <a:solidFill>
                  <a:srgbClr val="C00000"/>
                </a:solidFill>
              </a:rPr>
              <a:t>10</a:t>
            </a:r>
            <a:r>
              <a:rPr lang="en-US" altLang="zh-CN" dirty="0">
                <a:solidFill>
                  <a:schemeClr val="tx2"/>
                </a:solidFill>
              </a:rPr>
              <a:t>.00000000</a:t>
            </a:r>
          </a:p>
          <a:p>
            <a:pPr>
              <a:buClr>
                <a:schemeClr val="tx1"/>
              </a:buClr>
              <a:buNone/>
            </a:pPr>
            <a:r>
              <a:rPr lang="en-US" altLang="zh-CN" dirty="0">
                <a:solidFill>
                  <a:schemeClr val="tx2"/>
                </a:solidFill>
              </a:rPr>
              <a:t>        =0.00000000</a:t>
            </a:r>
          </a:p>
          <a:p>
            <a:endParaRPr lang="zh-CN" altLang="en-US" dirty="0"/>
          </a:p>
        </p:txBody>
      </p:sp>
    </p:spTree>
    <p:extLst>
      <p:ext uri="{BB962C8B-B14F-4D97-AF65-F5344CB8AC3E}">
        <p14:creationId xmlns:p14="http://schemas.microsoft.com/office/powerpoint/2010/main" val="43366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补码特性</a:t>
            </a:r>
          </a:p>
        </p:txBody>
      </p:sp>
      <p:sp>
        <p:nvSpPr>
          <p:cNvPr id="3" name="内容占位符 2"/>
          <p:cNvSpPr>
            <a:spLocks noGrp="1"/>
          </p:cNvSpPr>
          <p:nvPr>
            <p:ph idx="1"/>
          </p:nvPr>
        </p:nvSpPr>
        <p:spPr/>
        <p:txBody>
          <a:bodyPr/>
          <a:lstStyle/>
          <a:p>
            <a:pPr eaLnBrk="1" hangingPunct="1">
              <a:lnSpc>
                <a:spcPct val="125000"/>
              </a:lnSpc>
            </a:pPr>
            <a:r>
              <a:rPr lang="zh-CN" altLang="en-US" dirty="0"/>
              <a:t>零有唯一的表示方式</a:t>
            </a:r>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0.0000]</a:t>
            </a:r>
            <a:r>
              <a:rPr lang="zh-CN" altLang="en-US" sz="2000" baseline="-25000" dirty="0">
                <a:solidFill>
                  <a:srgbClr val="C00000"/>
                </a:solidFill>
              </a:rPr>
              <a:t>补</a:t>
            </a:r>
            <a:r>
              <a:rPr lang="en-US" altLang="zh-CN" dirty="0">
                <a:solidFill>
                  <a:srgbClr val="C00000"/>
                </a:solidFill>
              </a:rPr>
              <a:t>= [-0.0000]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0.0000</a:t>
            </a:r>
          </a:p>
          <a:p>
            <a:pPr eaLnBrk="1" hangingPunct="1">
              <a:lnSpc>
                <a:spcPct val="125000"/>
              </a:lnSpc>
            </a:pPr>
            <a:r>
              <a:rPr lang="en-US" altLang="zh-CN" dirty="0"/>
              <a:t>-1.0</a:t>
            </a:r>
            <a:r>
              <a:rPr lang="zh-CN" altLang="en-US" dirty="0"/>
              <a:t>的补码</a:t>
            </a:r>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1.0000]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0.1111+0.0001=1.0000</a:t>
            </a:r>
          </a:p>
          <a:p>
            <a:pPr eaLnBrk="1" hangingPunct="1">
              <a:lnSpc>
                <a:spcPct val="125000"/>
              </a:lnSpc>
              <a:buClr>
                <a:schemeClr val="tx1"/>
              </a:buClr>
              <a:buNone/>
            </a:pPr>
            <a:r>
              <a:rPr lang="en-US" altLang="zh-CN" dirty="0">
                <a:solidFill>
                  <a:srgbClr val="C00000"/>
                </a:solidFill>
              </a:rPr>
              <a:t>     2+X=2-1=1</a:t>
            </a:r>
          </a:p>
          <a:p>
            <a:pPr eaLnBrk="1" hangingPunct="1">
              <a:lnSpc>
                <a:spcPct val="125000"/>
              </a:lnSpc>
            </a:pPr>
            <a:r>
              <a:rPr lang="zh-CN" altLang="en-US" dirty="0"/>
              <a:t>补码相对原码少一个负零，多一个负一，</a:t>
            </a:r>
            <a:endParaRPr lang="en-US" altLang="zh-CN" dirty="0"/>
          </a:p>
          <a:p>
            <a:endParaRPr lang="zh-CN" altLang="en-US" dirty="0"/>
          </a:p>
        </p:txBody>
      </p:sp>
    </p:spTree>
    <p:extLst>
      <p:ext uri="{BB962C8B-B14F-4D97-AF65-F5344CB8AC3E}">
        <p14:creationId xmlns:p14="http://schemas.microsoft.com/office/powerpoint/2010/main" val="1956761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补码表示区间</a:t>
            </a:r>
          </a:p>
        </p:txBody>
      </p:sp>
      <p:sp>
        <p:nvSpPr>
          <p:cNvPr id="3" name="内容占位符 2"/>
          <p:cNvSpPr>
            <a:spLocks noGrp="1"/>
          </p:cNvSpPr>
          <p:nvPr>
            <p:ph idx="1"/>
          </p:nvPr>
        </p:nvSpPr>
        <p:spPr/>
        <p:txBody>
          <a:bodyPr/>
          <a:lstStyle/>
          <a:p>
            <a:pPr>
              <a:spcBef>
                <a:spcPct val="50000"/>
              </a:spcBef>
            </a:pPr>
            <a:r>
              <a:rPr lang="zh-CN" altLang="en-US" sz="2800" dirty="0"/>
              <a:t>定点小数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b="1" baseline="-250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-1.00…0 ~ +0.11…1</a:t>
            </a:r>
          </a:p>
          <a:p>
            <a:pPr lvl="1">
              <a:spcBef>
                <a:spcPct val="50000"/>
              </a:spcBef>
            </a:pPr>
            <a:r>
              <a:rPr lang="en-US" altLang="zh-CN" sz="2400" dirty="0"/>
              <a:t> [-1,1-2</a:t>
            </a:r>
            <a:r>
              <a:rPr lang="en-US" altLang="zh-CN" sz="2400" baseline="60000" dirty="0"/>
              <a:t>-n</a:t>
            </a:r>
            <a:r>
              <a:rPr lang="en-US" altLang="zh-CN" sz="2400" dirty="0"/>
              <a:t>]       </a:t>
            </a:r>
            <a:r>
              <a:rPr lang="zh-CN" altLang="en-US" sz="2400" dirty="0"/>
              <a:t>或</a:t>
            </a:r>
            <a:r>
              <a:rPr lang="en-US" altLang="zh-CN" sz="2400" dirty="0"/>
              <a:t>        [-1,1) </a:t>
            </a:r>
          </a:p>
          <a:p>
            <a:pPr>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p>
          <a:p>
            <a:pPr lvl="1">
              <a:spcBef>
                <a:spcPct val="50000"/>
              </a:spcBef>
            </a:pPr>
            <a:r>
              <a:rPr lang="en-US" altLang="zh-CN" sz="2400" dirty="0"/>
              <a:t>-100…0 ~ +011…1</a:t>
            </a:r>
          </a:p>
          <a:p>
            <a:pPr lvl="1">
              <a:spcBef>
                <a:spcPct val="50000"/>
              </a:spcBef>
            </a:pPr>
            <a:r>
              <a:rPr lang="zh-CN" altLang="en-US" sz="2400" dirty="0"/>
              <a:t> </a:t>
            </a:r>
            <a:r>
              <a:rPr lang="en-US" altLang="zh-CN" sz="2400" dirty="0"/>
              <a:t> [-2</a:t>
            </a:r>
            <a:r>
              <a:rPr lang="en-US" altLang="zh-CN" sz="2400" baseline="60000" dirty="0"/>
              <a:t>n</a:t>
            </a:r>
            <a:r>
              <a:rPr lang="en-US" altLang="zh-CN" sz="2400" dirty="0"/>
              <a:t>, 2</a:t>
            </a:r>
            <a:r>
              <a:rPr lang="en-US" altLang="zh-CN" sz="2400" baseline="60000" dirty="0"/>
              <a:t>n</a:t>
            </a:r>
            <a:r>
              <a:rPr lang="en-US" altLang="zh-CN" sz="2400" dirty="0"/>
              <a:t>-1]           </a:t>
            </a:r>
            <a:r>
              <a:rPr lang="zh-CN" altLang="en-US" sz="2400" dirty="0"/>
              <a:t>或        </a:t>
            </a:r>
            <a:r>
              <a:rPr lang="en-US" altLang="zh-CN" sz="2400" dirty="0"/>
              <a:t>[-2</a:t>
            </a:r>
            <a:r>
              <a:rPr lang="en-US" altLang="zh-CN" sz="2400" baseline="60000" dirty="0"/>
              <a:t>n</a:t>
            </a:r>
            <a:r>
              <a:rPr lang="en-US" altLang="zh-CN" sz="2400" dirty="0"/>
              <a:t>, 2</a:t>
            </a:r>
            <a:r>
              <a:rPr lang="en-US" altLang="zh-CN" sz="2400" baseline="60000" dirty="0"/>
              <a:t>n</a:t>
            </a:r>
            <a:r>
              <a:rPr lang="en-US" altLang="zh-CN" sz="2400" dirty="0"/>
              <a:t> ) </a:t>
            </a:r>
          </a:p>
          <a:p>
            <a:pPr>
              <a:spcBef>
                <a:spcPct val="50000"/>
              </a:spcBef>
            </a:pPr>
            <a:r>
              <a:rPr lang="zh-CN" altLang="en-US" sz="2800" dirty="0">
                <a:latin typeface="Times New Roman" panose="02020603050405020304" pitchFamily="18" charset="0"/>
                <a:cs typeface="Times New Roman" panose="02020603050405020304" pitchFamily="18" charset="0"/>
              </a:rPr>
              <a:t>非对称区间，左侧多一个数</a:t>
            </a:r>
            <a:endParaRPr lang="en-US" altLang="zh-CN" sz="2800" dirty="0"/>
          </a:p>
          <a:p>
            <a:pPr lvl="1">
              <a:spcBef>
                <a:spcPct val="50000"/>
              </a:spcBef>
            </a:pPr>
            <a:endParaRPr lang="en-US" altLang="zh-CN" sz="2400" dirty="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4113511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双符号位补码（变形补码）  模</a:t>
            </a:r>
            <a:r>
              <a:rPr lang="en-US" altLang="zh-CN" dirty="0"/>
              <a:t>=</a:t>
            </a:r>
            <a:r>
              <a:rPr lang="zh-CN" altLang="en-US" dirty="0"/>
              <a:t>？  </a:t>
            </a:r>
          </a:p>
        </p:txBody>
      </p:sp>
      <p:sp>
        <p:nvSpPr>
          <p:cNvPr id="5" name="Text Box 3"/>
          <p:cNvSpPr txBox="1">
            <a:spLocks noChangeArrowheads="1"/>
          </p:cNvSpPr>
          <p:nvPr/>
        </p:nvSpPr>
        <p:spPr bwMode="auto">
          <a:xfrm>
            <a:off x="8158164" y="1384692"/>
            <a:ext cx="6553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 </a:t>
            </a: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p>
        </p:txBody>
      </p:sp>
      <p:grpSp>
        <p:nvGrpSpPr>
          <p:cNvPr id="6" name="Group 4"/>
          <p:cNvGrpSpPr>
            <a:grpSpLocks/>
          </p:cNvGrpSpPr>
          <p:nvPr/>
        </p:nvGrpSpPr>
        <p:grpSpPr bwMode="auto">
          <a:xfrm>
            <a:off x="1497014" y="1308249"/>
            <a:ext cx="5545137" cy="1504951"/>
            <a:chOff x="0" y="0"/>
            <a:chExt cx="3493" cy="948"/>
          </a:xfrm>
        </p:grpSpPr>
        <p:sp>
          <p:nvSpPr>
            <p:cNvPr id="7"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mj-ea"/>
                  <a:ea typeface="+mj-ea"/>
                </a:rPr>
                <a:t>[X] </a:t>
              </a:r>
              <a:r>
                <a:rPr lang="zh-CN" altLang="en-US" sz="2400" b="1" baseline="-25000">
                  <a:solidFill>
                    <a:srgbClr val="0000FF"/>
                  </a:solidFill>
                  <a:effectLst>
                    <a:outerShdw blurRad="38100" dist="38100" dir="2700000" algn="tl">
                      <a:srgbClr val="C0C0C0"/>
                    </a:outerShdw>
                  </a:effectLst>
                  <a:latin typeface="+mj-ea"/>
                  <a:ea typeface="+mj-ea"/>
                </a:rPr>
                <a:t>补</a:t>
              </a:r>
              <a:r>
                <a:rPr lang="en-US" sz="2400" b="1">
                  <a:solidFill>
                    <a:srgbClr val="0000FF"/>
                  </a:solidFill>
                  <a:effectLst>
                    <a:outerShdw blurRad="38100" dist="38100" dir="2700000" algn="tl">
                      <a:srgbClr val="C0C0C0"/>
                    </a:outerShdw>
                  </a:effectLst>
                  <a:latin typeface="+mj-ea"/>
                  <a:ea typeface="+mj-ea"/>
                </a:rPr>
                <a:t>=</a:t>
              </a:r>
            </a:p>
          </p:txBody>
        </p:sp>
        <p:sp>
          <p:nvSpPr>
            <p:cNvPr id="8" name="Text Box 6"/>
            <p:cNvSpPr txBox="1">
              <a:spLocks noChangeArrowheads="1"/>
            </p:cNvSpPr>
            <p:nvPr/>
          </p:nvSpPr>
          <p:spPr bwMode="auto">
            <a:xfrm>
              <a:off x="953" y="0"/>
              <a:ext cx="2540"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mj-ea"/>
                  <a:ea typeface="+mj-ea"/>
                </a:rPr>
                <a:t>X                0≤X&lt;2</a:t>
              </a:r>
              <a:r>
                <a:rPr lang="en-US" sz="2400" b="1" baseline="50000" dirty="0">
                  <a:solidFill>
                    <a:srgbClr val="0000FF"/>
                  </a:solidFill>
                  <a:effectLst>
                    <a:outerShdw blurRad="38100" dist="38100" dir="2700000" algn="tl">
                      <a:srgbClr val="C0C0C0"/>
                    </a:outerShdw>
                  </a:effectLst>
                  <a:latin typeface="+mj-ea"/>
                  <a:ea typeface="+mj-ea"/>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2</a:t>
              </a:r>
              <a:r>
                <a:rPr lang="en-US" sz="2400" b="1" baseline="50000" dirty="0">
                  <a:solidFill>
                    <a:srgbClr val="C00000"/>
                  </a:solidFill>
                  <a:effectLst>
                    <a:outerShdw blurRad="38100" dist="38100" dir="2700000" algn="tl">
                      <a:srgbClr val="C0C0C0"/>
                    </a:outerShdw>
                  </a:effectLst>
                  <a:latin typeface="+mj-ea"/>
                  <a:ea typeface="+mj-ea"/>
                </a:rPr>
                <a:t>n+2 </a:t>
              </a:r>
              <a:r>
                <a:rPr lang="en-US" sz="2400" b="1" dirty="0">
                  <a:solidFill>
                    <a:srgbClr val="0000FF"/>
                  </a:solidFill>
                  <a:effectLst>
                    <a:outerShdw blurRad="38100" dist="38100" dir="2700000" algn="tl">
                      <a:srgbClr val="C0C0C0"/>
                    </a:outerShdw>
                  </a:effectLst>
                  <a:latin typeface="+mj-ea"/>
                  <a:ea typeface="+mj-ea"/>
                </a:rPr>
                <a:t>+ X   -2</a:t>
              </a:r>
              <a:r>
                <a:rPr lang="en-US" sz="2400" b="1" baseline="50000" dirty="0">
                  <a:solidFill>
                    <a:srgbClr val="0000FF"/>
                  </a:solidFill>
                  <a:effectLst>
                    <a:outerShdw blurRad="38100" dist="38100" dir="2700000" algn="tl">
                      <a:srgbClr val="C0C0C0"/>
                    </a:outerShdw>
                  </a:effectLst>
                  <a:latin typeface="+mj-ea"/>
                  <a:ea typeface="+mj-ea"/>
                </a:rPr>
                <a:t>n</a:t>
              </a:r>
              <a:r>
                <a:rPr lang="en-US" sz="2400" b="1" dirty="0">
                  <a:solidFill>
                    <a:srgbClr val="0000FF"/>
                  </a:solidFill>
                  <a:effectLst>
                    <a:outerShdw blurRad="38100" dist="38100" dir="2700000" algn="tl">
                      <a:srgbClr val="C0C0C0"/>
                    </a:outerShdw>
                  </a:effectLst>
                  <a:latin typeface="+mj-ea"/>
                  <a:ea typeface="+mj-ea"/>
                </a:rPr>
                <a:t>≤X&lt;0</a:t>
              </a:r>
            </a:p>
          </p:txBody>
        </p:sp>
        <p:sp>
          <p:nvSpPr>
            <p:cNvPr id="9" name="AutoShape 7"/>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0000FF"/>
                </a:solidFill>
                <a:latin typeface="+mj-ea"/>
                <a:ea typeface="+mj-ea"/>
              </a:endParaRPr>
            </a:p>
          </p:txBody>
        </p:sp>
      </p:grpSp>
      <p:grpSp>
        <p:nvGrpSpPr>
          <p:cNvPr id="10" name="Group 8"/>
          <p:cNvGrpSpPr>
            <a:grpSpLocks/>
          </p:cNvGrpSpPr>
          <p:nvPr/>
        </p:nvGrpSpPr>
        <p:grpSpPr bwMode="auto">
          <a:xfrm>
            <a:off x="1497014" y="3511495"/>
            <a:ext cx="5545137" cy="1606551"/>
            <a:chOff x="0" y="0"/>
            <a:chExt cx="3493" cy="1012"/>
          </a:xfrm>
        </p:grpSpPr>
        <p:sp>
          <p:nvSpPr>
            <p:cNvPr id="11"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mj-ea"/>
                  <a:ea typeface="+mj-ea"/>
                </a:rPr>
                <a:t>[X] </a:t>
              </a:r>
              <a:r>
                <a:rPr lang="zh-CN" altLang="en-US" sz="2400" b="1" baseline="-25000">
                  <a:solidFill>
                    <a:schemeClr val="accent2"/>
                  </a:solidFill>
                  <a:effectLst>
                    <a:outerShdw blurRad="38100" dist="38100" dir="2700000" algn="tl">
                      <a:srgbClr val="C0C0C0"/>
                    </a:outerShdw>
                  </a:effectLst>
                  <a:latin typeface="+mj-ea"/>
                  <a:ea typeface="+mj-ea"/>
                </a:rPr>
                <a:t>补</a:t>
              </a:r>
              <a:r>
                <a:rPr lang="en-US" sz="2400" b="1">
                  <a:solidFill>
                    <a:schemeClr val="accent2"/>
                  </a:solidFill>
                  <a:effectLst>
                    <a:outerShdw blurRad="38100" dist="38100" dir="2700000" algn="tl">
                      <a:srgbClr val="C0C0C0"/>
                    </a:outerShdw>
                  </a:effectLst>
                  <a:latin typeface="+mj-ea"/>
                  <a:ea typeface="+mj-ea"/>
                </a:rPr>
                <a:t>=</a:t>
              </a:r>
            </a:p>
          </p:txBody>
        </p:sp>
        <p:sp>
          <p:nvSpPr>
            <p:cNvPr id="12"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mj-ea"/>
                  <a:ea typeface="+mj-ea"/>
                </a:rPr>
                <a:t>X               0≤X&lt;1</a:t>
              </a:r>
              <a:endParaRPr lang="en-US" sz="2400" b="1" baseline="50000" dirty="0">
                <a:solidFill>
                  <a:schemeClr val="accent2"/>
                </a:solidFill>
                <a:effectLst>
                  <a:outerShdw blurRad="38100" dist="38100" dir="2700000" algn="tl">
                    <a:srgbClr val="C0C0C0"/>
                  </a:outerShdw>
                </a:effectLst>
                <a:latin typeface="+mj-ea"/>
                <a:ea typeface="+mj-ea"/>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4 </a:t>
              </a:r>
              <a:r>
                <a:rPr lang="en-US" sz="2400" b="1" dirty="0">
                  <a:solidFill>
                    <a:schemeClr val="accent2"/>
                  </a:solidFill>
                  <a:effectLst>
                    <a:outerShdw blurRad="38100" dist="38100" dir="2700000" algn="tl">
                      <a:srgbClr val="C0C0C0"/>
                    </a:outerShdw>
                  </a:effectLst>
                  <a:latin typeface="+mj-ea"/>
                  <a:ea typeface="+mj-ea"/>
                </a:rPr>
                <a:t>+ X       -1≤X&lt;0</a:t>
              </a:r>
            </a:p>
          </p:txBody>
        </p:sp>
        <p:sp>
          <p:nvSpPr>
            <p:cNvPr id="13"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mj-ea"/>
                <a:ea typeface="+mj-ea"/>
              </a:endParaRPr>
            </a:p>
          </p:txBody>
        </p:sp>
      </p:grpSp>
      <p:sp>
        <p:nvSpPr>
          <p:cNvPr id="14" name="Text Box 3"/>
          <p:cNvSpPr txBox="1">
            <a:spLocks noChangeArrowheads="1"/>
          </p:cNvSpPr>
          <p:nvPr/>
        </p:nvSpPr>
        <p:spPr bwMode="auto">
          <a:xfrm>
            <a:off x="8158164" y="3869020"/>
            <a:ext cx="32709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a:t>
            </a: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p>
        </p:txBody>
      </p:sp>
      <p:sp>
        <p:nvSpPr>
          <p:cNvPr id="3" name="矩形 2"/>
          <p:cNvSpPr/>
          <p:nvPr/>
        </p:nvSpPr>
        <p:spPr>
          <a:xfrm>
            <a:off x="1625600" y="5689600"/>
            <a:ext cx="9080500" cy="5715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符号位</a:t>
            </a:r>
            <a:r>
              <a:rPr lang="en-US" altLang="zh-CN" sz="2400" dirty="0">
                <a:solidFill>
                  <a:schemeClr val="tx1"/>
                </a:solidFill>
                <a:latin typeface="微软雅黑" panose="020B0503020204020204" pitchFamily="34" charset="-122"/>
                <a:ea typeface="微软雅黑" panose="020B0503020204020204" pitchFamily="34" charset="-122"/>
              </a:rPr>
              <a:t>01</a:t>
            </a:r>
            <a:r>
              <a:rPr lang="zh-CN" altLang="en-US" sz="2400" dirty="0">
                <a:solidFill>
                  <a:schemeClr val="tx1"/>
                </a:solidFill>
                <a:latin typeface="微软雅黑" panose="020B0503020204020204" pitchFamily="34" charset="-122"/>
                <a:ea typeface="微软雅黑" panose="020B0503020204020204" pitchFamily="34" charset="-122"/>
              </a:rPr>
              <a:t>表示正溢出，</a:t>
            </a:r>
            <a:r>
              <a:rPr lang="en-US" altLang="zh-CN" sz="2400" dirty="0">
                <a:solidFill>
                  <a:schemeClr val="tx1"/>
                </a:solidFill>
                <a:latin typeface="微软雅黑" panose="020B0503020204020204" pitchFamily="34" charset="-122"/>
                <a:ea typeface="微软雅黑" panose="020B0503020204020204" pitchFamily="34" charset="-122"/>
              </a:rPr>
              <a:t>10</a:t>
            </a:r>
            <a:r>
              <a:rPr lang="zh-CN" altLang="en-US" sz="2400" dirty="0">
                <a:solidFill>
                  <a:schemeClr val="tx1"/>
                </a:solidFill>
                <a:latin typeface="微软雅黑" panose="020B0503020204020204" pitchFamily="34" charset="-122"/>
                <a:ea typeface="微软雅黑" panose="020B0503020204020204" pitchFamily="34" charset="-122"/>
              </a:rPr>
              <a:t>表示负溢出，最高位表示正确符号位</a:t>
            </a:r>
          </a:p>
        </p:txBody>
      </p:sp>
    </p:spTree>
    <p:extLst>
      <p:ext uri="{BB962C8B-B14F-4D97-AF65-F5344CB8AC3E}">
        <p14:creationId xmlns:p14="http://schemas.microsoft.com/office/powerpoint/2010/main" val="47646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additive="base">
                                        <p:cTn id="3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 calcmode="lin" valueType="num">
                                      <p:cBhvr additive="base">
                                        <p:cTn id="3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补码加减法的实现</a:t>
            </a:r>
            <a:endParaRPr lang="zh-CN" altLang="en-US" dirty="0"/>
          </a:p>
        </p:txBody>
      </p:sp>
      <p:sp>
        <p:nvSpPr>
          <p:cNvPr id="3" name="内容占位符 2"/>
          <p:cNvSpPr>
            <a:spLocks noGrp="1"/>
          </p:cNvSpPr>
          <p:nvPr>
            <p:ph idx="1"/>
          </p:nvPr>
        </p:nvSpPr>
        <p:spPr/>
        <p:txBody>
          <a:bodyPr/>
          <a:lstStyle/>
          <a:p>
            <a:pPr eaLnBrk="1" hangingPunct="1">
              <a:lnSpc>
                <a:spcPct val="150000"/>
              </a:lnSpc>
              <a:buClr>
                <a:schemeClr val="tx1"/>
              </a:buClr>
              <a:buNone/>
            </a:pPr>
            <a:r>
              <a:rPr lang="en-US" altLang="zh-CN" sz="2800" dirty="0"/>
              <a:t>[X + 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a:lnSpc>
                <a:spcPct val="150000"/>
              </a:lnSpc>
              <a:buClr>
                <a:schemeClr val="tx1"/>
              </a:buClr>
              <a:buNone/>
            </a:pPr>
            <a:r>
              <a:rPr lang="en-US" altLang="zh-CN" sz="2800" dirty="0"/>
              <a:t>[X−Y]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a:lnSpc>
                <a:spcPct val="150000"/>
              </a:lnSpc>
              <a:buClr>
                <a:schemeClr val="tx1"/>
              </a:buClr>
              <a:buNone/>
            </a:pPr>
            <a:r>
              <a:rPr lang="en-US" altLang="zh-CN" sz="2800" dirty="0"/>
              <a:t>[−Y]</a:t>
            </a:r>
            <a:r>
              <a:rPr lang="zh-CN" altLang="en-US" sz="2800" baseline="-25000" dirty="0"/>
              <a:t>补</a:t>
            </a:r>
            <a:r>
              <a:rPr lang="en-US" altLang="zh-CN" sz="2800" dirty="0"/>
              <a:t>= [</a:t>
            </a:r>
            <a:r>
              <a:rPr lang="en-US" altLang="zh-CN" sz="2800" dirty="0">
                <a:solidFill>
                  <a:schemeClr val="accent2"/>
                </a:solidFill>
              </a:rPr>
              <a:t>[Y]</a:t>
            </a:r>
            <a:r>
              <a:rPr lang="zh-CN" altLang="en-US" sz="2800" baseline="-25000" dirty="0">
                <a:solidFill>
                  <a:schemeClr val="accent2"/>
                </a:solidFill>
              </a:rPr>
              <a:t>补</a:t>
            </a:r>
            <a:r>
              <a:rPr lang="en-US" altLang="zh-CN" sz="2800" dirty="0"/>
              <a:t>]</a:t>
            </a:r>
            <a:r>
              <a:rPr lang="zh-CN" altLang="en-US" sz="2800" baseline="-25000" dirty="0"/>
              <a:t>补</a:t>
            </a:r>
          </a:p>
          <a:p>
            <a:pPr eaLnBrk="1" hangingPunct="1">
              <a:lnSpc>
                <a:spcPct val="150000"/>
              </a:lnSpc>
              <a:buClr>
                <a:schemeClr val="tx1"/>
              </a:buClr>
              <a:buNone/>
            </a:pPr>
            <a:r>
              <a:rPr lang="zh-CN" altLang="en-US" sz="2800" baseline="-25000" dirty="0"/>
              <a:t>      </a:t>
            </a:r>
            <a:r>
              <a:rPr lang="zh-CN" altLang="en-US" sz="2800" dirty="0"/>
              <a:t>对 </a:t>
            </a:r>
            <a:r>
              <a:rPr lang="en-US" altLang="zh-CN" sz="2800" dirty="0"/>
              <a:t>[Y]</a:t>
            </a:r>
            <a:r>
              <a:rPr lang="zh-CN" altLang="en-US" sz="2800" baseline="-25000" dirty="0"/>
              <a:t>补</a:t>
            </a:r>
            <a:r>
              <a:rPr lang="zh-CN" altLang="en-US" sz="2800" dirty="0"/>
              <a:t>逐位取反</a:t>
            </a:r>
            <a:r>
              <a:rPr lang="en-US" altLang="zh-CN" sz="2800" dirty="0"/>
              <a:t>, </a:t>
            </a:r>
            <a:r>
              <a:rPr lang="zh-CN" altLang="en-US" sz="2800" dirty="0"/>
              <a:t>再在最低位加 </a:t>
            </a:r>
            <a:r>
              <a:rPr lang="en-US" altLang="zh-CN" sz="2800" dirty="0"/>
              <a:t>1</a:t>
            </a:r>
          </a:p>
          <a:p>
            <a:endParaRPr lang="zh-CN" altLang="en-US" dirty="0"/>
          </a:p>
        </p:txBody>
      </p:sp>
    </p:spTree>
    <p:extLst>
      <p:ext uri="{BB962C8B-B14F-4D97-AF65-F5344CB8AC3E}">
        <p14:creationId xmlns:p14="http://schemas.microsoft.com/office/powerpoint/2010/main" val="186343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非数值数据表示法</a:t>
            </a:r>
          </a:p>
        </p:txBody>
      </p:sp>
      <p:sp>
        <p:nvSpPr>
          <p:cNvPr id="3" name="内容占位符 2"/>
          <p:cNvSpPr>
            <a:spLocks noGrp="1"/>
          </p:cNvSpPr>
          <p:nvPr>
            <p:ph idx="1"/>
          </p:nvPr>
        </p:nvSpPr>
        <p:spPr/>
        <p:txBody>
          <a:bodyPr/>
          <a:lstStyle/>
          <a:p>
            <a:pPr eaLnBrk="1" hangingPunct="1">
              <a:lnSpc>
                <a:spcPct val="150000"/>
              </a:lnSpc>
            </a:pPr>
            <a:r>
              <a:rPr lang="zh-CN" altLang="en-US" dirty="0"/>
              <a:t>字符表示法 </a:t>
            </a:r>
            <a:r>
              <a:rPr lang="en-US" altLang="zh-CN" dirty="0"/>
              <a:t>characters</a:t>
            </a:r>
          </a:p>
          <a:p>
            <a:pPr eaLnBrk="1" hangingPunct="1">
              <a:lnSpc>
                <a:spcPct val="150000"/>
              </a:lnSpc>
            </a:pPr>
            <a:r>
              <a:rPr lang="zh-CN" altLang="en-US" dirty="0"/>
              <a:t>汉字表示法 </a:t>
            </a:r>
            <a:r>
              <a:rPr lang="en-US" altLang="zh-CN" dirty="0"/>
              <a:t>Chinese characters</a:t>
            </a:r>
          </a:p>
          <a:p>
            <a:endParaRPr lang="zh-CN" altLang="en-US" dirty="0"/>
          </a:p>
        </p:txBody>
      </p:sp>
    </p:spTree>
    <p:extLst>
      <p:ext uri="{BB962C8B-B14F-4D97-AF65-F5344CB8AC3E}">
        <p14:creationId xmlns:p14="http://schemas.microsoft.com/office/powerpoint/2010/main" val="119972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补码加减法运算实例</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en-US" altLang="zh-CN" dirty="0">
                <a:solidFill>
                  <a:schemeClr val="accent2"/>
                </a:solidFill>
              </a:rPr>
              <a:t>x=0.1011   y= -0.0101  </a:t>
            </a:r>
            <a:r>
              <a:rPr lang="zh-CN" altLang="en-US" dirty="0">
                <a:solidFill>
                  <a:schemeClr val="accent2"/>
                </a:solidFill>
              </a:rPr>
              <a:t>用模</a:t>
            </a:r>
            <a:r>
              <a:rPr lang="en-US" altLang="zh-CN" dirty="0">
                <a:solidFill>
                  <a:schemeClr val="accent2"/>
                </a:solidFill>
              </a:rPr>
              <a:t>4</a:t>
            </a:r>
            <a:r>
              <a:rPr lang="zh-CN" altLang="en-US" dirty="0">
                <a:solidFill>
                  <a:schemeClr val="accent2"/>
                </a:solidFill>
              </a:rPr>
              <a:t>补码 求</a:t>
            </a:r>
            <a:r>
              <a:rPr lang="en-US" altLang="zh-CN" dirty="0" err="1">
                <a:solidFill>
                  <a:schemeClr val="accent2"/>
                </a:solidFill>
              </a:rPr>
              <a:t>x+y</a:t>
            </a:r>
            <a:r>
              <a:rPr lang="en-US" altLang="zh-CN" dirty="0">
                <a:solidFill>
                  <a:schemeClr val="accent2"/>
                </a:solidFill>
              </a:rPr>
              <a:t> x-y</a:t>
            </a:r>
          </a:p>
          <a:p>
            <a:pPr eaLnBrk="1" hangingPunct="1">
              <a:buClr>
                <a:schemeClr val="tx1"/>
              </a:buClr>
              <a:buNone/>
            </a:pPr>
            <a:r>
              <a:rPr lang="en-US" altLang="zh-CN" dirty="0"/>
              <a:t>[x]</a:t>
            </a:r>
            <a:r>
              <a:rPr lang="zh-CN" altLang="en-US" baseline="-25000" dirty="0"/>
              <a:t>补</a:t>
            </a:r>
            <a:r>
              <a:rPr lang="zh-CN" altLang="en-US" dirty="0"/>
              <a:t>  </a:t>
            </a:r>
            <a:r>
              <a:rPr lang="en-US" altLang="zh-CN" dirty="0"/>
              <a:t>= </a:t>
            </a:r>
            <a:r>
              <a:rPr lang="en-US" altLang="zh-CN" dirty="0">
                <a:solidFill>
                  <a:schemeClr val="accent2"/>
                </a:solidFill>
              </a:rPr>
              <a:t>00</a:t>
            </a:r>
            <a:r>
              <a:rPr lang="en-US" altLang="zh-CN" dirty="0"/>
              <a:t> 1011,    [y]</a:t>
            </a:r>
            <a:r>
              <a:rPr lang="zh-CN" altLang="en-US" baseline="-25000" dirty="0"/>
              <a:t>补</a:t>
            </a:r>
            <a:r>
              <a:rPr lang="zh-CN" altLang="en-US" dirty="0"/>
              <a:t> </a:t>
            </a:r>
            <a:r>
              <a:rPr lang="en-US" altLang="zh-CN" dirty="0"/>
              <a:t>=  </a:t>
            </a:r>
            <a:r>
              <a:rPr lang="en-US" altLang="zh-CN" dirty="0">
                <a:solidFill>
                  <a:schemeClr val="accent2"/>
                </a:solidFill>
              </a:rPr>
              <a:t> 11</a:t>
            </a:r>
            <a:r>
              <a:rPr lang="en-US" altLang="zh-CN" dirty="0"/>
              <a:t>  1011 </a:t>
            </a:r>
          </a:p>
          <a:p>
            <a:pPr eaLnBrk="1" hangingPunct="1">
              <a:buClr>
                <a:schemeClr val="tx1"/>
              </a:buClr>
              <a:buNone/>
            </a:pPr>
            <a:r>
              <a:rPr lang="en-US" altLang="zh-CN" dirty="0"/>
              <a:t>                            [-y]</a:t>
            </a:r>
            <a:r>
              <a:rPr lang="zh-CN" altLang="en-US" baseline="-25000" dirty="0"/>
              <a:t>补</a:t>
            </a:r>
            <a:r>
              <a:rPr lang="zh-CN" altLang="en-US" dirty="0"/>
              <a:t> </a:t>
            </a:r>
            <a:r>
              <a:rPr lang="en-US" altLang="zh-CN" dirty="0"/>
              <a:t>=  </a:t>
            </a:r>
            <a:r>
              <a:rPr lang="en-US" altLang="zh-CN" dirty="0">
                <a:solidFill>
                  <a:schemeClr val="accent2"/>
                </a:solidFill>
              </a:rPr>
              <a:t>00</a:t>
            </a:r>
            <a:r>
              <a:rPr lang="en-US" altLang="zh-CN" dirty="0"/>
              <a:t>  0101</a:t>
            </a:r>
          </a:p>
          <a:p>
            <a:endParaRPr lang="zh-CN" altLang="en-US" dirty="0"/>
          </a:p>
        </p:txBody>
      </p:sp>
      <p:grpSp>
        <p:nvGrpSpPr>
          <p:cNvPr id="5" name="Group 4"/>
          <p:cNvGrpSpPr>
            <a:grpSpLocks/>
          </p:cNvGrpSpPr>
          <p:nvPr/>
        </p:nvGrpSpPr>
        <p:grpSpPr bwMode="auto">
          <a:xfrm>
            <a:off x="3071814" y="3581400"/>
            <a:ext cx="2232025" cy="2349500"/>
            <a:chOff x="0" y="0"/>
            <a:chExt cx="1406" cy="1480"/>
          </a:xfrm>
        </p:grpSpPr>
        <p:sp>
          <p:nvSpPr>
            <p:cNvPr id="6" name="Line 5"/>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7" name="Line 6"/>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8" name="Text Box 7"/>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9" name="Rectangle 8"/>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0" name="Rectangle 9"/>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1" name="Rectangle 10"/>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11 1011</a:t>
              </a:r>
            </a:p>
          </p:txBody>
        </p:sp>
        <p:sp>
          <p:nvSpPr>
            <p:cNvPr id="12" name="Rectangle 11"/>
            <p:cNvSpPr>
              <a:spLocks noChangeArrowheads="1"/>
            </p:cNvSpPr>
            <p:nvPr/>
          </p:nvSpPr>
          <p:spPr bwMode="auto">
            <a:xfrm>
              <a:off x="90" y="726"/>
              <a:ext cx="11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dirty="0">
                  <a:solidFill>
                    <a:schemeClr val="accent2"/>
                  </a:solidFill>
                  <a:effectLst>
                    <a:outerShdw blurRad="38100" dist="38100" dir="2700000" algn="tl">
                      <a:srgbClr val="C0C0C0"/>
                    </a:outerShdw>
                  </a:effectLst>
                  <a:latin typeface="Tahoma" panose="020B0604030504040204" pitchFamily="34" charset="0"/>
                  <a:ea typeface="宋体" panose="02010600030101010101" pitchFamily="2" charset="-122"/>
                </a:rPr>
                <a:t>00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 0110</a:t>
              </a:r>
              <a:r>
                <a:rPr lang="en-US" sz="1800" b="1" dirty="0">
                  <a:latin typeface="Tahoma" panose="020B0604030504040204" pitchFamily="34" charset="0"/>
                  <a:ea typeface="宋体" panose="02010600030101010101" pitchFamily="2" charset="-122"/>
                </a:rPr>
                <a:t> </a:t>
              </a:r>
            </a:p>
          </p:txBody>
        </p:sp>
        <p:sp>
          <p:nvSpPr>
            <p:cNvPr id="13" name="Rectangle 12"/>
            <p:cNvSpPr>
              <a:spLocks noChangeArrowheads="1"/>
            </p:cNvSpPr>
            <p:nvPr/>
          </p:nvSpPr>
          <p:spPr bwMode="auto">
            <a:xfrm>
              <a:off x="363" y="1153"/>
              <a:ext cx="6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p>
          </p:txBody>
        </p:sp>
      </p:grpSp>
      <p:grpSp>
        <p:nvGrpSpPr>
          <p:cNvPr id="14" name="Group 13"/>
          <p:cNvGrpSpPr>
            <a:grpSpLocks/>
          </p:cNvGrpSpPr>
          <p:nvPr/>
        </p:nvGrpSpPr>
        <p:grpSpPr bwMode="auto">
          <a:xfrm>
            <a:off x="6456364" y="3581400"/>
            <a:ext cx="2232025" cy="2349500"/>
            <a:chOff x="0" y="0"/>
            <a:chExt cx="1406" cy="1480"/>
          </a:xfrm>
        </p:grpSpPr>
        <p:sp>
          <p:nvSpPr>
            <p:cNvPr id="15" name="Line 14"/>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6" name="Line 15"/>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7" name="Text Box 16"/>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18" name="Rectangle 17"/>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9" name="Rectangle 18"/>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0" name="Rectangle 19"/>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00 0101</a:t>
              </a:r>
            </a:p>
          </p:txBody>
        </p:sp>
        <p:sp>
          <p:nvSpPr>
            <p:cNvPr id="21" name="Rectangle 20"/>
            <p:cNvSpPr>
              <a:spLocks noChangeArrowheads="1"/>
            </p:cNvSpPr>
            <p:nvPr/>
          </p:nvSpPr>
          <p:spPr bwMode="auto">
            <a:xfrm>
              <a:off x="136" y="726"/>
              <a:ext cx="10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solidFill>
                    <a:schemeClr val="folHlink"/>
                  </a:solidFill>
                  <a:latin typeface="Tahoma" panose="020B0604030504040204" pitchFamily="34" charset="0"/>
                  <a:ea typeface="宋体" panose="02010600030101010101" pitchFamily="2" charset="-122"/>
                </a:rPr>
                <a:t>  </a:t>
              </a:r>
              <a:r>
                <a:rPr lang="en-US" sz="280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01</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 0000</a:t>
              </a:r>
              <a:r>
                <a:rPr lang="en-US" sz="1800" b="1">
                  <a:latin typeface="Tahoma" panose="020B0604030504040204" pitchFamily="34" charset="0"/>
                  <a:ea typeface="宋体" panose="02010600030101010101" pitchFamily="2" charset="-122"/>
                </a:rPr>
                <a:t> </a:t>
              </a:r>
            </a:p>
          </p:txBody>
        </p:sp>
        <p:sp>
          <p:nvSpPr>
            <p:cNvPr id="22" name="Rectangle 21"/>
            <p:cNvSpPr>
              <a:spLocks noChangeArrowheads="1"/>
            </p:cNvSpPr>
            <p:nvPr/>
          </p:nvSpPr>
          <p:spPr bwMode="auto">
            <a:xfrm>
              <a:off x="363" y="115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p>
          </p:txBody>
        </p:sp>
      </p:grpSp>
    </p:spTree>
    <p:extLst>
      <p:ext uri="{BB962C8B-B14F-4D97-AF65-F5344CB8AC3E}">
        <p14:creationId xmlns:p14="http://schemas.microsoft.com/office/powerpoint/2010/main" val="331303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补码表示中的符号位扩展</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zh-CN" altLang="en-US" dirty="0">
                <a:solidFill>
                  <a:srgbClr val="C00000"/>
                </a:solidFill>
              </a:rPr>
              <a:t>由  </a:t>
            </a:r>
            <a:r>
              <a:rPr lang="en-US" altLang="zh-CN" dirty="0">
                <a:solidFill>
                  <a:srgbClr val="C00000"/>
                </a:solidFill>
              </a:rPr>
              <a:t>[X]</a:t>
            </a:r>
            <a:r>
              <a:rPr lang="zh-CN" altLang="en-US" baseline="-25000" dirty="0">
                <a:solidFill>
                  <a:srgbClr val="C00000"/>
                </a:solidFill>
              </a:rPr>
              <a:t>补</a:t>
            </a:r>
            <a:r>
              <a:rPr lang="zh-CN" altLang="en-US" dirty="0">
                <a:solidFill>
                  <a:srgbClr val="C00000"/>
                </a:solidFill>
              </a:rPr>
              <a:t>    求  </a:t>
            </a:r>
            <a:r>
              <a:rPr lang="en-US" altLang="zh-CN" dirty="0">
                <a:solidFill>
                  <a:srgbClr val="C00000"/>
                </a:solidFill>
              </a:rPr>
              <a:t>[X / 2]</a:t>
            </a:r>
            <a:r>
              <a:rPr lang="zh-CN" altLang="en-US" baseline="-25000" dirty="0">
                <a:solidFill>
                  <a:srgbClr val="C00000"/>
                </a:solidFill>
              </a:rPr>
              <a:t>补</a:t>
            </a:r>
            <a:r>
              <a:rPr lang="zh-CN" altLang="en-US" dirty="0">
                <a:solidFill>
                  <a:srgbClr val="C00000"/>
                </a:solidFill>
              </a:rPr>
              <a:t> </a:t>
            </a:r>
            <a:endParaRPr lang="en-US" altLang="zh-CN" dirty="0">
              <a:solidFill>
                <a:srgbClr val="C00000"/>
              </a:solidFill>
            </a:endParaRPr>
          </a:p>
          <a:p>
            <a:pPr eaLnBrk="1" hangingPunct="1">
              <a:buClr>
                <a:schemeClr val="tx1"/>
              </a:buClr>
              <a:buNone/>
            </a:pPr>
            <a:r>
              <a:rPr lang="zh-CN" altLang="en-US" dirty="0"/>
              <a:t>原符号位不变，符号位与数值位均右移一位，</a:t>
            </a:r>
          </a:p>
          <a:p>
            <a:pPr eaLnBrk="1" hangingPunct="1">
              <a:buClr>
                <a:schemeClr val="tx1"/>
              </a:buClr>
              <a:buNone/>
            </a:pPr>
            <a:r>
              <a:rPr lang="zh-CN" altLang="en-US" dirty="0"/>
              <a:t>    </a:t>
            </a:r>
            <a:r>
              <a:rPr lang="en-US" altLang="zh-CN" dirty="0"/>
              <a:t>[X]</a:t>
            </a:r>
            <a:r>
              <a:rPr lang="zh-CN" altLang="en-US" baseline="-25000" dirty="0"/>
              <a:t>补 </a:t>
            </a:r>
            <a:r>
              <a:rPr lang="en-US" altLang="zh-CN" dirty="0"/>
              <a:t>=</a:t>
            </a:r>
            <a:r>
              <a:rPr lang="en-US" altLang="zh-CN" dirty="0">
                <a:solidFill>
                  <a:schemeClr val="folHlink"/>
                </a:solidFill>
              </a:rPr>
              <a:t>1</a:t>
            </a:r>
            <a:r>
              <a:rPr lang="en-US" altLang="zh-CN" dirty="0"/>
              <a:t>0010    </a:t>
            </a:r>
            <a:r>
              <a:rPr lang="zh-CN" altLang="en-US" dirty="0"/>
              <a:t>则  </a:t>
            </a:r>
            <a:r>
              <a:rPr lang="en-US" altLang="zh-CN" dirty="0"/>
              <a:t>[X/2]</a:t>
            </a:r>
            <a:r>
              <a:rPr lang="zh-CN" altLang="en-US" baseline="-25000" dirty="0"/>
              <a:t>补 </a:t>
            </a:r>
            <a:r>
              <a:rPr lang="en-US" altLang="zh-CN" dirty="0"/>
              <a:t>=</a:t>
            </a:r>
            <a:r>
              <a:rPr lang="en-US" altLang="zh-CN" dirty="0">
                <a:solidFill>
                  <a:schemeClr val="folHlink"/>
                </a:solidFill>
              </a:rPr>
              <a:t>11</a:t>
            </a:r>
            <a:r>
              <a:rPr lang="en-US" altLang="zh-CN" dirty="0"/>
              <a:t>001      </a:t>
            </a:r>
            <a:r>
              <a:rPr lang="zh-CN" altLang="en-US" dirty="0"/>
              <a:t>符号向右扩展</a:t>
            </a:r>
            <a:endParaRPr lang="en-US" altLang="zh-CN" dirty="0"/>
          </a:p>
          <a:p>
            <a:pPr eaLnBrk="1" hangingPunct="1">
              <a:buClr>
                <a:schemeClr val="tx1"/>
              </a:buClr>
              <a:buNone/>
            </a:pPr>
            <a:r>
              <a:rPr lang="en-US" altLang="zh-CN" dirty="0"/>
              <a:t>    [2x]</a:t>
            </a:r>
            <a:r>
              <a:rPr lang="zh-CN" altLang="en-US" baseline="-25000" dirty="0"/>
              <a:t>补</a:t>
            </a:r>
            <a:r>
              <a:rPr lang="en-US" altLang="zh-CN" dirty="0"/>
              <a:t>=?      </a:t>
            </a:r>
            <a:r>
              <a:rPr lang="zh-CN" altLang="en-US" dirty="0"/>
              <a:t>左移，末位补零，符号变化溢出</a:t>
            </a:r>
            <a:endParaRPr lang="en-US" altLang="zh-CN" dirty="0"/>
          </a:p>
          <a:p>
            <a:pPr eaLnBrk="1" hangingPunct="1">
              <a:lnSpc>
                <a:spcPct val="110000"/>
              </a:lnSpc>
              <a:buClr>
                <a:schemeClr val="tx1"/>
              </a:buClr>
              <a:buNone/>
            </a:pPr>
            <a:endParaRPr lang="en-US" altLang="zh-CN" sz="2800" dirty="0">
              <a:solidFill>
                <a:schemeClr val="accent2"/>
              </a:solidFill>
            </a:endParaRPr>
          </a:p>
          <a:p>
            <a:pPr eaLnBrk="1" hangingPunct="1">
              <a:lnSpc>
                <a:spcPct val="110000"/>
              </a:lnSpc>
              <a:buClr>
                <a:schemeClr val="tx1"/>
              </a:buClr>
              <a:buNone/>
            </a:pPr>
            <a:r>
              <a:rPr lang="zh-CN" altLang="en-US" dirty="0">
                <a:solidFill>
                  <a:srgbClr val="C00000"/>
                </a:solidFill>
              </a:rPr>
              <a:t>不同位数的整数补码相加减时，如何运算</a:t>
            </a:r>
          </a:p>
          <a:p>
            <a:endParaRPr lang="zh-CN" altLang="en-US" dirty="0"/>
          </a:p>
        </p:txBody>
      </p:sp>
      <p:grpSp>
        <p:nvGrpSpPr>
          <p:cNvPr id="5" name="Group 4"/>
          <p:cNvGrpSpPr>
            <a:grpSpLocks/>
          </p:cNvGrpSpPr>
          <p:nvPr/>
        </p:nvGrpSpPr>
        <p:grpSpPr bwMode="auto">
          <a:xfrm>
            <a:off x="2085976" y="4622801"/>
            <a:ext cx="4105275" cy="1528763"/>
            <a:chOff x="0" y="0"/>
            <a:chExt cx="2586" cy="963"/>
          </a:xfrm>
        </p:grpSpPr>
        <p:sp>
          <p:nvSpPr>
            <p:cNvPr id="6" name="Line 5"/>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7" name="Rectangle 6"/>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dirty="0">
                  <a:latin typeface="Tahoma" panose="020B0604030504040204" pitchFamily="34" charset="0"/>
                  <a:ea typeface="宋体" panose="02010600030101010101" pitchFamily="2" charset="-122"/>
                </a:rPr>
                <a:t> </a:t>
              </a:r>
            </a:p>
          </p:txBody>
        </p:sp>
        <p:sp>
          <p:nvSpPr>
            <p:cNvPr id="8" name="Rectangle 7"/>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9" name="Rectangle 8"/>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0" name="Rectangle 9"/>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grpSp>
      <p:grpSp>
        <p:nvGrpSpPr>
          <p:cNvPr id="11" name="Group 10"/>
          <p:cNvGrpSpPr>
            <a:grpSpLocks/>
          </p:cNvGrpSpPr>
          <p:nvPr/>
        </p:nvGrpSpPr>
        <p:grpSpPr bwMode="auto">
          <a:xfrm>
            <a:off x="6505240" y="4622801"/>
            <a:ext cx="4105275" cy="1528763"/>
            <a:chOff x="0" y="0"/>
            <a:chExt cx="2586" cy="963"/>
          </a:xfrm>
        </p:grpSpPr>
        <p:sp>
          <p:nvSpPr>
            <p:cNvPr id="12" name="Line 11"/>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3" name="Rectangle 12"/>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dirty="0">
                  <a:latin typeface="Tahoma" panose="020B0604030504040204" pitchFamily="34" charset="0"/>
                  <a:ea typeface="宋体" panose="02010600030101010101" pitchFamily="2" charset="-122"/>
                </a:rPr>
                <a:t> </a:t>
              </a:r>
            </a:p>
          </p:txBody>
        </p:sp>
        <p:sp>
          <p:nvSpPr>
            <p:cNvPr id="14" name="Rectangle 13"/>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5" name="Rectangle 14"/>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6" name="Rectangle 15"/>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grpSp>
    </p:spTree>
    <p:extLst>
      <p:ext uri="{BB962C8B-B14F-4D97-AF65-F5344CB8AC3E}">
        <p14:creationId xmlns:p14="http://schemas.microsoft.com/office/powerpoint/2010/main" val="205186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补码表示中的符号位扩展</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a:lnSpc>
                <a:spcPct val="150000"/>
              </a:lnSpc>
            </a:pPr>
            <a:r>
              <a:rPr lang="zh-CN" altLang="en-US" sz="2800" dirty="0"/>
              <a:t>不同位数的整数补码相加减时</a:t>
            </a:r>
          </a:p>
          <a:p>
            <a:pPr lvl="1">
              <a:lnSpc>
                <a:spcPct val="150000"/>
              </a:lnSpc>
            </a:pPr>
            <a:r>
              <a:rPr lang="zh-CN" altLang="en-US" sz="2400" dirty="0"/>
              <a:t>位数少的补码符号位向左扩展</a:t>
            </a:r>
          </a:p>
          <a:p>
            <a:pPr lvl="1">
              <a:lnSpc>
                <a:spcPct val="150000"/>
              </a:lnSpc>
            </a:pPr>
            <a:r>
              <a:rPr lang="zh-CN" altLang="en-US" sz="2400" dirty="0"/>
              <a:t>一直扩展到符号位对齐</a:t>
            </a:r>
          </a:p>
          <a:p>
            <a:endParaRPr lang="zh-CN" altLang="en-US" dirty="0"/>
          </a:p>
        </p:txBody>
      </p:sp>
      <p:grpSp>
        <p:nvGrpSpPr>
          <p:cNvPr id="5" name="Group 7"/>
          <p:cNvGrpSpPr>
            <a:grpSpLocks/>
          </p:cNvGrpSpPr>
          <p:nvPr/>
        </p:nvGrpSpPr>
        <p:grpSpPr bwMode="auto">
          <a:xfrm>
            <a:off x="6439234" y="3751940"/>
            <a:ext cx="5752766" cy="1593850"/>
            <a:chOff x="0" y="0"/>
            <a:chExt cx="2586" cy="1004"/>
          </a:xfrm>
        </p:grpSpPr>
        <p:sp>
          <p:nvSpPr>
            <p:cNvPr id="6" name="Line 8"/>
            <p:cNvSpPr>
              <a:spLocks noChangeShapeType="1"/>
            </p:cNvSpPr>
            <p:nvPr/>
          </p:nvSpPr>
          <p:spPr bwMode="auto">
            <a:xfrm>
              <a:off x="46" y="636"/>
              <a:ext cx="1903"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7"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p>
          </p:txBody>
        </p:sp>
        <p:sp>
          <p:nvSpPr>
            <p:cNvPr id="8"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9"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11111111</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0"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101010101011111</a:t>
              </a:r>
            </a:p>
          </p:txBody>
        </p:sp>
      </p:grpSp>
      <p:grpSp>
        <p:nvGrpSpPr>
          <p:cNvPr id="18" name="Group 7"/>
          <p:cNvGrpSpPr>
            <a:grpSpLocks/>
          </p:cNvGrpSpPr>
          <p:nvPr/>
        </p:nvGrpSpPr>
        <p:grpSpPr bwMode="auto">
          <a:xfrm>
            <a:off x="1294436" y="3758434"/>
            <a:ext cx="5752766" cy="1593851"/>
            <a:chOff x="0" y="0"/>
            <a:chExt cx="2586" cy="1004"/>
          </a:xfrm>
        </p:grpSpPr>
        <p:sp>
          <p:nvSpPr>
            <p:cNvPr id="19" name="Line 8"/>
            <p:cNvSpPr>
              <a:spLocks noChangeShapeType="1"/>
            </p:cNvSpPr>
            <p:nvPr/>
          </p:nvSpPr>
          <p:spPr bwMode="auto">
            <a:xfrm>
              <a:off x="46" y="636"/>
              <a:ext cx="1887"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20"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p>
          </p:txBody>
        </p:sp>
        <p:sp>
          <p:nvSpPr>
            <p:cNvPr id="21"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2"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altLang="zh-CN"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23"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zh-CN" altLang="en-US"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zh-CN" alt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202987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补码特性</a:t>
            </a:r>
          </a:p>
        </p:txBody>
      </p:sp>
      <p:sp>
        <p:nvSpPr>
          <p:cNvPr id="3" name="内容占位符 2"/>
          <p:cNvSpPr>
            <a:spLocks noGrp="1"/>
          </p:cNvSpPr>
          <p:nvPr>
            <p:ph idx="1"/>
          </p:nvPr>
        </p:nvSpPr>
        <p:spPr/>
        <p:txBody>
          <a:bodyPr/>
          <a:lstStyle/>
          <a:p>
            <a:pPr eaLnBrk="1" hangingPunct="1"/>
            <a:r>
              <a:rPr lang="zh-CN" altLang="zh-CN" dirty="0"/>
              <a:t>唯一的零</a:t>
            </a:r>
          </a:p>
          <a:p>
            <a:pPr eaLnBrk="1" hangingPunct="1"/>
            <a:r>
              <a:rPr lang="zh-CN" altLang="zh-CN" dirty="0"/>
              <a:t>符号位可以直接参与运算</a:t>
            </a:r>
          </a:p>
          <a:p>
            <a:pPr eaLnBrk="1" hangingPunct="1"/>
            <a:r>
              <a:rPr lang="zh-CN" altLang="zh-CN" dirty="0"/>
              <a:t>减法可以变成加法</a:t>
            </a:r>
            <a:r>
              <a:rPr lang="zh-CN" altLang="en-US" dirty="0"/>
              <a:t>，运算电路统一</a:t>
            </a:r>
            <a:endParaRPr lang="zh-CN" altLang="zh-CN" dirty="0"/>
          </a:p>
          <a:p>
            <a:pPr eaLnBrk="1" hangingPunct="1"/>
            <a:r>
              <a:rPr lang="zh-CN" altLang="zh-CN" dirty="0"/>
              <a:t>负数比整数多一个</a:t>
            </a:r>
            <a:endParaRPr lang="en-US" altLang="zh-CN" dirty="0"/>
          </a:p>
          <a:p>
            <a:pPr eaLnBrk="1" hangingPunct="1"/>
            <a:endParaRPr lang="en-US" altLang="zh-CN" dirty="0"/>
          </a:p>
          <a:p>
            <a:pPr eaLnBrk="1" hangingPunct="1"/>
            <a:r>
              <a:rPr lang="en-US" altLang="zh-CN" b="1" i="1" dirty="0">
                <a:solidFill>
                  <a:srgbClr val="C00000"/>
                </a:solidFill>
                <a:latin typeface="Times New Roman" panose="02020603050405020304" pitchFamily="18" charset="0"/>
                <a:ea typeface="宋体" panose="02010600030101010101" pitchFamily="2" charset="-122"/>
              </a:rPr>
              <a:t>Two’s complement is the standard for integer !!</a:t>
            </a:r>
          </a:p>
          <a:p>
            <a:pPr eaLnBrk="1" hangingPunct="1"/>
            <a:endParaRPr lang="zh-CN" altLang="zh-CN" dirty="0"/>
          </a:p>
          <a:p>
            <a:endParaRPr lang="zh-CN" altLang="en-US" dirty="0"/>
          </a:p>
        </p:txBody>
      </p:sp>
    </p:spTree>
    <p:extLst>
      <p:ext uri="{BB962C8B-B14F-4D97-AF65-F5344CB8AC3E}">
        <p14:creationId xmlns:p14="http://schemas.microsoft.com/office/powerpoint/2010/main" val="3136415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移码表示法 </a:t>
            </a:r>
            <a:r>
              <a:rPr lang="en-US" altLang="zh-CN" dirty="0"/>
              <a:t>Biased/Excess Notation</a:t>
            </a:r>
            <a:endParaRPr lang="zh-CN" altLang="en-US" dirty="0"/>
          </a:p>
        </p:txBody>
      </p:sp>
      <p:sp>
        <p:nvSpPr>
          <p:cNvPr id="3" name="内容占位符 2"/>
          <p:cNvSpPr>
            <a:spLocks noGrp="1"/>
          </p:cNvSpPr>
          <p:nvPr>
            <p:ph idx="1"/>
          </p:nvPr>
        </p:nvSpPr>
        <p:spPr/>
        <p:txBody>
          <a:bodyPr>
            <a:normAutofit/>
          </a:bodyPr>
          <a:lstStyle/>
          <a:p>
            <a:pPr>
              <a:buClr>
                <a:schemeClr val="hlink"/>
              </a:buClr>
              <a:buSzPct val="65000"/>
              <a:buNone/>
            </a:pPr>
            <a:r>
              <a:rPr lang="zh-CN" altLang="en-US" dirty="0">
                <a:latin typeface="Tahoma" panose="020B0604030504040204" pitchFamily="34" charset="0"/>
              </a:rPr>
              <a:t>定义</a:t>
            </a:r>
          </a:p>
          <a:p>
            <a:pPr>
              <a:buClr>
                <a:schemeClr val="hlink"/>
              </a:buClr>
              <a:buSzPct val="65000"/>
              <a:buNone/>
            </a:pPr>
            <a:r>
              <a:rPr lang="zh-CN" altLang="en-US" dirty="0">
                <a:latin typeface="Tahoma" panose="020B0604030504040204" pitchFamily="34" charset="0"/>
              </a:rPr>
              <a:t>	</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a:t>
            </a:r>
            <a:r>
              <a:rPr lang="zh-CN" altLang="en-US" baseline="-25000" dirty="0">
                <a:solidFill>
                  <a:srgbClr val="0000FF"/>
                </a:solidFill>
                <a:latin typeface="Tahoma" panose="020B0604030504040204" pitchFamily="34" charset="0"/>
              </a:rPr>
              <a:t>移</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 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     </a:t>
            </a:r>
            <a:r>
              <a:rPr lang="en-US" altLang="zh-CN" dirty="0">
                <a:solidFill>
                  <a:srgbClr val="0000FF"/>
                </a:solidFill>
                <a:latin typeface="Tahoma" panose="020B0604030504040204" pitchFamily="34" charset="0"/>
              </a:rPr>
              <a:t>-2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 ≤ </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 &lt; 2</a:t>
            </a:r>
            <a:r>
              <a:rPr lang="en-US" altLang="zh-CN" i="1" baseline="50000" dirty="0">
                <a:solidFill>
                  <a:srgbClr val="0000FF"/>
                </a:solidFill>
                <a:latin typeface="Tahoma" panose="020B0604030504040204" pitchFamily="34" charset="0"/>
              </a:rPr>
              <a:t>n</a:t>
            </a:r>
          </a:p>
          <a:p>
            <a:pPr>
              <a:buClr>
                <a:schemeClr val="hlink"/>
              </a:buClr>
              <a:buSzPct val="65000"/>
              <a:buNone/>
            </a:pPr>
            <a:endParaRPr lang="en-US" altLang="zh-CN" i="1" baseline="50000" dirty="0">
              <a:solidFill>
                <a:srgbClr val="0000FF"/>
              </a:solidFill>
              <a:latin typeface="Tahoma" panose="020B0604030504040204" pitchFamily="34" charset="0"/>
            </a:endParaRPr>
          </a:p>
          <a:p>
            <a:pPr>
              <a:buClr>
                <a:schemeClr val="hlink"/>
              </a:buClr>
              <a:buSzPct val="65000"/>
              <a:buNone/>
            </a:pPr>
            <a:r>
              <a:rPr lang="zh-CN" altLang="en-US" dirty="0">
                <a:solidFill>
                  <a:srgbClr val="0070C0"/>
                </a:solidFill>
                <a:latin typeface="Tahoma" panose="020B0604030504040204" pitchFamily="34" charset="0"/>
              </a:rPr>
              <a:t> 保持数据原有大小顺序，便于进行比较操作。</a:t>
            </a:r>
          </a:p>
          <a:p>
            <a:pPr>
              <a:buClr>
                <a:schemeClr val="hlink"/>
              </a:buClr>
              <a:buSzPct val="65000"/>
              <a:buNone/>
            </a:pPr>
            <a:r>
              <a:rPr lang="zh-CN" altLang="en-US" dirty="0">
                <a:solidFill>
                  <a:srgbClr val="000099"/>
                </a:solidFill>
                <a:latin typeface="Tahoma" panose="020B0604030504040204" pitchFamily="34" charset="0"/>
              </a:rPr>
              <a:t> </a:t>
            </a:r>
            <a:endParaRPr lang="zh-CN" altLang="en-US" dirty="0">
              <a:solidFill>
                <a:srgbClr val="0000FF"/>
              </a:solidFill>
            </a:endParaRPr>
          </a:p>
          <a:p>
            <a:pPr>
              <a:lnSpc>
                <a:spcPct val="150000"/>
              </a:lnSpc>
              <a:spcBef>
                <a:spcPct val="0"/>
              </a:spcBef>
              <a:buFont typeface="Wingdings" panose="05000000000000000000" pitchFamily="2" charset="2"/>
              <a:buChar char="p"/>
            </a:pPr>
            <a:r>
              <a:rPr lang="zh-CN" altLang="en-US" dirty="0"/>
              <a:t>与补码的符号位相异，数据位相同</a:t>
            </a:r>
            <a:endParaRPr lang="en-US" altLang="zh-CN" dirty="0"/>
          </a:p>
          <a:p>
            <a:pPr lvl="1">
              <a:lnSpc>
                <a:spcPct val="150000"/>
              </a:lnSpc>
              <a:spcBef>
                <a:spcPct val="0"/>
              </a:spcBef>
            </a:pPr>
            <a:r>
              <a:rPr lang="en-US" altLang="zh-CN" sz="2200" dirty="0">
                <a:solidFill>
                  <a:srgbClr val="000000"/>
                </a:solidFill>
              </a:rPr>
              <a:t>X=+10101   </a:t>
            </a:r>
            <a:r>
              <a:rPr lang="en-US" altLang="zh-CN" sz="2200" dirty="0"/>
              <a:t>  [X]</a:t>
            </a:r>
            <a:r>
              <a:rPr lang="zh-CN" altLang="en-US" sz="2200" baseline="-25000" dirty="0"/>
              <a:t>移 </a:t>
            </a:r>
            <a:r>
              <a:rPr lang="en-US" altLang="zh-CN" sz="2200" dirty="0"/>
              <a:t>=2</a:t>
            </a:r>
            <a:r>
              <a:rPr lang="en-US" altLang="zh-CN" sz="2200" baseline="50000" dirty="0"/>
              <a:t>5</a:t>
            </a:r>
            <a:r>
              <a:rPr lang="en-US" altLang="zh-CN" sz="2200" dirty="0">
                <a:solidFill>
                  <a:schemeClr val="folHlink"/>
                </a:solidFill>
              </a:rPr>
              <a:t>+</a:t>
            </a:r>
            <a:r>
              <a:rPr lang="en-US" altLang="zh-CN" sz="2200" dirty="0"/>
              <a:t>10101=</a:t>
            </a:r>
            <a:r>
              <a:rPr lang="en-US" altLang="zh-CN" sz="2200" dirty="0">
                <a:solidFill>
                  <a:schemeClr val="accent2"/>
                </a:solidFill>
              </a:rPr>
              <a:t>1</a:t>
            </a:r>
            <a:r>
              <a:rPr lang="en-US" altLang="zh-CN" sz="2200" dirty="0"/>
              <a:t>10101</a:t>
            </a:r>
          </a:p>
          <a:p>
            <a:pPr lvl="1">
              <a:lnSpc>
                <a:spcPct val="150000"/>
              </a:lnSpc>
              <a:spcBef>
                <a:spcPct val="0"/>
              </a:spcBef>
            </a:pPr>
            <a:r>
              <a:rPr lang="en-US" altLang="zh-CN" sz="2200" dirty="0">
                <a:solidFill>
                  <a:srgbClr val="000000"/>
                </a:solidFill>
              </a:rPr>
              <a:t>X=-10101  </a:t>
            </a:r>
            <a:r>
              <a:rPr lang="en-US" altLang="zh-CN" sz="2200" dirty="0"/>
              <a:t>    [X]</a:t>
            </a:r>
            <a:r>
              <a:rPr lang="zh-CN" altLang="en-US" sz="2200" baseline="-25000" dirty="0"/>
              <a:t>移 </a:t>
            </a:r>
            <a:r>
              <a:rPr lang="en-US" altLang="zh-CN" sz="2200" dirty="0"/>
              <a:t>=2</a:t>
            </a:r>
            <a:r>
              <a:rPr lang="en-US" altLang="zh-CN" sz="2200" baseline="50000" dirty="0"/>
              <a:t>5</a:t>
            </a:r>
            <a:r>
              <a:rPr lang="en-US" altLang="zh-CN" sz="2200" dirty="0">
                <a:solidFill>
                  <a:schemeClr val="folHlink"/>
                </a:solidFill>
              </a:rPr>
              <a:t>-</a:t>
            </a:r>
            <a:r>
              <a:rPr lang="en-US" altLang="zh-CN" sz="2200" dirty="0"/>
              <a:t>10101</a:t>
            </a:r>
            <a:r>
              <a:rPr lang="zh-CN" altLang="en-US" sz="2200" dirty="0"/>
              <a:t>＝</a:t>
            </a:r>
            <a:r>
              <a:rPr lang="en-US" altLang="zh-CN" sz="2200" dirty="0"/>
              <a:t>0</a:t>
            </a:r>
            <a:r>
              <a:rPr lang="en-US" altLang="zh-CN" sz="2200" dirty="0">
                <a:solidFill>
                  <a:schemeClr val="tx1"/>
                </a:solidFill>
              </a:rPr>
              <a:t>01011</a:t>
            </a:r>
          </a:p>
          <a:p>
            <a:pPr>
              <a:lnSpc>
                <a:spcPct val="150000"/>
              </a:lnSpc>
              <a:spcBef>
                <a:spcPct val="0"/>
              </a:spcBef>
              <a:buFont typeface="Wingdings" panose="05000000000000000000" pitchFamily="2" charset="2"/>
              <a:buChar char="p"/>
            </a:pPr>
            <a:r>
              <a:rPr lang="zh-CN" altLang="en-US" dirty="0"/>
              <a:t>仅用于表示整数，通常表示浮点数的</a:t>
            </a:r>
            <a:r>
              <a:rPr lang="zh-CN" altLang="en-US" dirty="0">
                <a:solidFill>
                  <a:srgbClr val="FF0000"/>
                </a:solidFill>
              </a:rPr>
              <a:t>阶码</a:t>
            </a:r>
            <a:endParaRPr lang="en-US" altLang="zh-CN" dirty="0">
              <a:solidFill>
                <a:srgbClr val="FF0000"/>
              </a:solidFill>
            </a:endParaRPr>
          </a:p>
          <a:p>
            <a:pPr>
              <a:buClr>
                <a:schemeClr val="hlink"/>
              </a:buClr>
              <a:buSzPct val="65000"/>
              <a:buNone/>
            </a:pPr>
            <a:endParaRPr lang="en-US" altLang="zh-CN" dirty="0">
              <a:solidFill>
                <a:srgbClr val="000099"/>
              </a:solidFill>
              <a:latin typeface="Tahoma" panose="020B0604030504040204" pitchFamily="34" charset="0"/>
            </a:endParaRPr>
          </a:p>
          <a:p>
            <a:endParaRPr lang="zh-CN" altLang="en-US" dirty="0"/>
          </a:p>
          <a:p>
            <a:endParaRPr lang="zh-CN" altLang="en-US" dirty="0"/>
          </a:p>
        </p:txBody>
      </p:sp>
    </p:spTree>
    <p:extLst>
      <p:ext uri="{BB962C8B-B14F-4D97-AF65-F5344CB8AC3E}">
        <p14:creationId xmlns:p14="http://schemas.microsoft.com/office/powerpoint/2010/main" val="562930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不同机器码公式对比</a:t>
            </a:r>
            <a:endParaRPr lang="zh-CN" altLang="en-US" dirty="0"/>
          </a:p>
        </p:txBody>
      </p:sp>
      <p:graphicFrame>
        <p:nvGraphicFramePr>
          <p:cNvPr id="5" name="Group 3"/>
          <p:cNvGraphicFramePr>
            <a:graphicFrameLocks/>
          </p:cNvGraphicFramePr>
          <p:nvPr>
            <p:extLst>
              <p:ext uri="{D42A27DB-BD31-4B8C-83A1-F6EECF244321}">
                <p14:modId xmlns:p14="http://schemas.microsoft.com/office/powerpoint/2010/main" val="84802003"/>
              </p:ext>
            </p:extLst>
          </p:nvPr>
        </p:nvGraphicFramePr>
        <p:xfrm>
          <a:off x="1295400" y="1727202"/>
          <a:ext cx="9829800" cy="3898901"/>
        </p:xfrm>
        <a:graphic>
          <a:graphicData uri="http://schemas.openxmlformats.org/drawingml/2006/table">
            <a:tbl>
              <a:tblPr/>
              <a:tblGrid>
                <a:gridCol w="2457450">
                  <a:extLst>
                    <a:ext uri="{9D8B030D-6E8A-4147-A177-3AD203B41FA5}">
                      <a16:colId xmlns:a16="http://schemas.microsoft.com/office/drawing/2014/main" val="20000"/>
                    </a:ext>
                  </a:extLst>
                </a:gridCol>
                <a:gridCol w="2457450">
                  <a:extLst>
                    <a:ext uri="{9D8B030D-6E8A-4147-A177-3AD203B41FA5}">
                      <a16:colId xmlns:a16="http://schemas.microsoft.com/office/drawing/2014/main" val="20001"/>
                    </a:ext>
                  </a:extLst>
                </a:gridCol>
                <a:gridCol w="2457450">
                  <a:extLst>
                    <a:ext uri="{9D8B030D-6E8A-4147-A177-3AD203B41FA5}">
                      <a16:colId xmlns:a16="http://schemas.microsoft.com/office/drawing/2014/main" val="20002"/>
                    </a:ext>
                  </a:extLst>
                </a:gridCol>
                <a:gridCol w="2457450">
                  <a:extLst>
                    <a:ext uri="{9D8B030D-6E8A-4147-A177-3AD203B41FA5}">
                      <a16:colId xmlns:a16="http://schemas.microsoft.com/office/drawing/2014/main" val="20003"/>
                    </a:ext>
                  </a:extLst>
                </a:gridCol>
              </a:tblGrid>
              <a:tr h="76449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100" b="1" i="0" u="none" strike="noStrike" cap="none" normalizeH="0" baseline="0" dirty="0">
                        <a:ln>
                          <a:noFill/>
                        </a:ln>
                        <a:solidFill>
                          <a:srgbClr val="FFFFFF"/>
                        </a:solidFill>
                        <a:effectLst/>
                        <a:latin typeface="Calibri" panose="020F0502020204030204" pitchFamily="34" charset="0"/>
                        <a:ea typeface="宋体" panose="02010600030101010101" pitchFamily="2"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 </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 ≥ 0</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73900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原码</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848902">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反码</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2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 </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723081">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补码</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n+1</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 </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x</a:t>
                      </a:r>
                    </a:p>
                  </a:txBody>
                  <a:tcPr marL="104573" marR="104573"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82342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移码</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3200" b="0" i="0" u="none" strike="noStrike" cap="none" normalizeH="0" baseline="0" dirty="0">
                          <a:ln>
                            <a:noFill/>
                          </a:ln>
                          <a:solidFill>
                            <a:srgbClr val="C00000"/>
                          </a:solidFill>
                          <a:effectLst/>
                          <a:latin typeface="Verdana" panose="020B0604030504040204" pitchFamily="34" charset="0"/>
                          <a:ea typeface="华文新魏" panose="02010800040101010101" pitchFamily="2" charset="-122"/>
                        </a:rPr>
                        <a:t>无</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cxnSp>
        <p:nvCxnSpPr>
          <p:cNvPr id="6" name="直接连接符 10"/>
          <p:cNvCxnSpPr>
            <a:cxnSpLocks noChangeShapeType="1"/>
          </p:cNvCxnSpPr>
          <p:nvPr/>
        </p:nvCxnSpPr>
        <p:spPr bwMode="auto">
          <a:xfrm>
            <a:off x="4744418" y="2208932"/>
            <a:ext cx="145082" cy="71273"/>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cxnSp>
        <p:nvCxnSpPr>
          <p:cNvPr id="9" name="直接连接符 10"/>
          <p:cNvCxnSpPr>
            <a:cxnSpLocks noChangeShapeType="1"/>
          </p:cNvCxnSpPr>
          <p:nvPr/>
        </p:nvCxnSpPr>
        <p:spPr bwMode="auto">
          <a:xfrm>
            <a:off x="7106618" y="2221632"/>
            <a:ext cx="145082" cy="71273"/>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453821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定点数机器码表示范围</a:t>
            </a:r>
          </a:p>
        </p:txBody>
      </p:sp>
      <p:sp>
        <p:nvSpPr>
          <p:cNvPr id="3" name="内容占位符 2"/>
          <p:cNvSpPr>
            <a:spLocks noGrp="1"/>
          </p:cNvSpPr>
          <p:nvPr>
            <p:ph idx="1"/>
          </p:nvPr>
        </p:nvSpPr>
        <p:spPr>
          <a:xfrm>
            <a:off x="487822" y="1091324"/>
            <a:ext cx="8218488" cy="762358"/>
          </a:xfrm>
        </p:spPr>
        <p:txBody>
          <a:bodyPr/>
          <a:lstStyle/>
          <a:p>
            <a:r>
              <a:rPr lang="en-US" altLang="zh-CN" dirty="0"/>
              <a:t>n+1</a:t>
            </a:r>
            <a:r>
              <a:rPr lang="zh-CN" altLang="en-US" dirty="0"/>
              <a:t>位定点数，数据位</a:t>
            </a:r>
            <a:r>
              <a:rPr lang="en-US" altLang="zh-CN" dirty="0"/>
              <a:t>n</a:t>
            </a:r>
            <a:r>
              <a:rPr lang="zh-CN" altLang="en-US" dirty="0"/>
              <a:t>位</a:t>
            </a:r>
          </a:p>
          <a:p>
            <a:endParaRPr lang="zh-CN" altLang="en-US" dirty="0"/>
          </a:p>
        </p:txBody>
      </p:sp>
      <p:grpSp>
        <p:nvGrpSpPr>
          <p:cNvPr id="16" name="组合 15">
            <a:extLst>
              <a:ext uri="{FF2B5EF4-FFF2-40B4-BE49-F238E27FC236}">
                <a16:creationId xmlns:a16="http://schemas.microsoft.com/office/drawing/2014/main" id="{3707962A-7CC2-422D-8E49-0FD4E11863BF}"/>
              </a:ext>
            </a:extLst>
          </p:cNvPr>
          <p:cNvGrpSpPr/>
          <p:nvPr/>
        </p:nvGrpSpPr>
        <p:grpSpPr>
          <a:xfrm>
            <a:off x="2692526" y="2211792"/>
            <a:ext cx="8646430" cy="554067"/>
            <a:chOff x="2692526" y="2211792"/>
            <a:chExt cx="8646430" cy="554067"/>
          </a:xfrm>
        </p:grpSpPr>
        <p:sp>
          <p:nvSpPr>
            <p:cNvPr id="5" name="文本框 4"/>
            <p:cNvSpPr txBox="1">
              <a:spLocks noChangeArrowheads="1"/>
            </p:cNvSpPr>
            <p:nvPr/>
          </p:nvSpPr>
          <p:spPr bwMode="auto">
            <a:xfrm>
              <a:off x="2692526" y="2232099"/>
              <a:ext cx="4298780" cy="533760"/>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rgbClr val="FFFFFF"/>
                  </a:solidFill>
                  <a:latin typeface="微软雅黑" panose="020B0503020204020204" pitchFamily="34" charset="-122"/>
                  <a:ea typeface="微软雅黑" panose="020B0503020204020204" pitchFamily="34" charset="-122"/>
                </a:rPr>
                <a:t>定点整数</a:t>
              </a:r>
            </a:p>
          </p:txBody>
        </p:sp>
        <p:sp>
          <p:nvSpPr>
            <p:cNvPr id="6" name="文本框 5"/>
            <p:cNvSpPr txBox="1">
              <a:spLocks noChangeArrowheads="1"/>
            </p:cNvSpPr>
            <p:nvPr/>
          </p:nvSpPr>
          <p:spPr bwMode="auto">
            <a:xfrm>
              <a:off x="7127407" y="2211792"/>
              <a:ext cx="4211549" cy="533760"/>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定点小数</a:t>
              </a:r>
            </a:p>
          </p:txBody>
        </p:sp>
      </p:grpSp>
      <p:sp>
        <p:nvSpPr>
          <p:cNvPr id="7" name="文本框 6"/>
          <p:cNvSpPr txBox="1">
            <a:spLocks noChangeArrowheads="1"/>
          </p:cNvSpPr>
          <p:nvPr/>
        </p:nvSpPr>
        <p:spPr bwMode="auto">
          <a:xfrm>
            <a:off x="729343" y="3153279"/>
            <a:ext cx="1686100"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原码反码</a:t>
            </a:r>
          </a:p>
        </p:txBody>
      </p:sp>
      <p:sp>
        <p:nvSpPr>
          <p:cNvPr id="8" name="文本框 14"/>
          <p:cNvSpPr txBox="1">
            <a:spLocks noChangeArrowheads="1"/>
          </p:cNvSpPr>
          <p:nvPr/>
        </p:nvSpPr>
        <p:spPr bwMode="auto">
          <a:xfrm>
            <a:off x="729343" y="4130452"/>
            <a:ext cx="1686100" cy="589757"/>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补码</a:t>
            </a:r>
          </a:p>
        </p:txBody>
      </p:sp>
      <p:sp>
        <p:nvSpPr>
          <p:cNvPr id="9" name="文本框 12"/>
          <p:cNvSpPr txBox="1">
            <a:spLocks noChangeArrowheads="1"/>
          </p:cNvSpPr>
          <p:nvPr/>
        </p:nvSpPr>
        <p:spPr bwMode="auto">
          <a:xfrm>
            <a:off x="2692525" y="3153279"/>
            <a:ext cx="2391617"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[1</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latin typeface="微软雅黑" panose="020B0503020204020204" pitchFamily="34" charset="-122"/>
                <a:ea typeface="微软雅黑" panose="020B0503020204020204" pitchFamily="34" charset="-122"/>
              </a:rPr>
              <a:t>, 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1</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0" name="文本框 13"/>
          <p:cNvSpPr txBox="1">
            <a:spLocks noChangeArrowheads="1"/>
          </p:cNvSpPr>
          <p:nvPr/>
        </p:nvSpPr>
        <p:spPr bwMode="auto">
          <a:xfrm>
            <a:off x="7127404" y="3153280"/>
            <a:ext cx="2398411" cy="619161"/>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1" name="文本框 17"/>
          <p:cNvSpPr txBox="1">
            <a:spLocks noChangeArrowheads="1"/>
          </p:cNvSpPr>
          <p:nvPr/>
        </p:nvSpPr>
        <p:spPr bwMode="auto">
          <a:xfrm>
            <a:off x="2685730" y="4130452"/>
            <a:ext cx="2391617"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a:t>
            </a:r>
          </a:p>
        </p:txBody>
      </p:sp>
      <p:sp>
        <p:nvSpPr>
          <p:cNvPr id="12" name="文本框 18"/>
          <p:cNvSpPr txBox="1">
            <a:spLocks noChangeArrowheads="1"/>
          </p:cNvSpPr>
          <p:nvPr/>
        </p:nvSpPr>
        <p:spPr bwMode="auto">
          <a:xfrm>
            <a:off x="7134198" y="4130452"/>
            <a:ext cx="2391617" cy="598856"/>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3" name="文本框 19"/>
          <p:cNvSpPr txBox="1">
            <a:spLocks noChangeArrowheads="1"/>
          </p:cNvSpPr>
          <p:nvPr/>
        </p:nvSpPr>
        <p:spPr bwMode="auto">
          <a:xfrm>
            <a:off x="729343" y="5138091"/>
            <a:ext cx="1686100" cy="610063"/>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移码</a:t>
            </a:r>
          </a:p>
        </p:txBody>
      </p:sp>
      <p:sp>
        <p:nvSpPr>
          <p:cNvPr id="14" name="文本框 20"/>
          <p:cNvSpPr txBox="1">
            <a:spLocks noChangeArrowheads="1"/>
          </p:cNvSpPr>
          <p:nvPr/>
        </p:nvSpPr>
        <p:spPr bwMode="auto">
          <a:xfrm>
            <a:off x="2681200" y="5125741"/>
            <a:ext cx="2391617"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a:t>
            </a:r>
          </a:p>
        </p:txBody>
      </p:sp>
      <p:sp>
        <p:nvSpPr>
          <p:cNvPr id="15" name="文本框 21"/>
          <p:cNvSpPr txBox="1">
            <a:spLocks noChangeArrowheads="1"/>
          </p:cNvSpPr>
          <p:nvPr/>
        </p:nvSpPr>
        <p:spPr bwMode="auto">
          <a:xfrm>
            <a:off x="7127407" y="5125741"/>
            <a:ext cx="4211549"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zh-CN" altLang="en-US" sz="2000" dirty="0">
                <a:solidFill>
                  <a:srgbClr val="FFFFFF"/>
                </a:solidFill>
                <a:latin typeface="微软雅黑" panose="020B0503020204020204" pitchFamily="34" charset="-122"/>
                <a:ea typeface="微软雅黑" panose="020B0503020204020204" pitchFamily="34" charset="-122"/>
              </a:rPr>
              <a:t>小数无移码</a:t>
            </a:r>
            <a:endParaRPr lang="en-US" sz="2000" dirty="0">
              <a:solidFill>
                <a:srgbClr val="FFFFFF"/>
              </a:solidFill>
              <a:latin typeface="微软雅黑" panose="020B0503020204020204" pitchFamily="34" charset="-122"/>
              <a:ea typeface="微软雅黑" panose="020B0503020204020204" pitchFamily="34" charset="-122"/>
            </a:endParaRPr>
          </a:p>
        </p:txBody>
      </p:sp>
      <p:sp>
        <p:nvSpPr>
          <p:cNvPr id="18" name="文本框 12"/>
          <p:cNvSpPr txBox="1">
            <a:spLocks noChangeArrowheads="1"/>
          </p:cNvSpPr>
          <p:nvPr/>
        </p:nvSpPr>
        <p:spPr bwMode="auto">
          <a:xfrm>
            <a:off x="5249436" y="3153279"/>
            <a:ext cx="1753195"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19" name="文本框 13"/>
          <p:cNvSpPr txBox="1">
            <a:spLocks noChangeArrowheads="1"/>
          </p:cNvSpPr>
          <p:nvPr/>
        </p:nvSpPr>
        <p:spPr bwMode="auto">
          <a:xfrm>
            <a:off x="9716376" y="3132971"/>
            <a:ext cx="1622579"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p>
        </p:txBody>
      </p:sp>
      <p:sp>
        <p:nvSpPr>
          <p:cNvPr id="20" name="文本框 17"/>
          <p:cNvSpPr txBox="1">
            <a:spLocks noChangeArrowheads="1"/>
          </p:cNvSpPr>
          <p:nvPr/>
        </p:nvSpPr>
        <p:spPr bwMode="auto">
          <a:xfrm>
            <a:off x="5242641" y="4130452"/>
            <a:ext cx="1753195"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
        <p:nvSpPr>
          <p:cNvPr id="21" name="文本框 18"/>
          <p:cNvSpPr txBox="1">
            <a:spLocks noChangeArrowheads="1"/>
          </p:cNvSpPr>
          <p:nvPr/>
        </p:nvSpPr>
        <p:spPr bwMode="auto">
          <a:xfrm>
            <a:off x="9723169" y="4110146"/>
            <a:ext cx="1615786" cy="619162"/>
          </a:xfrm>
          <a:prstGeom prst="rect">
            <a:avLst/>
          </a:prstGeom>
          <a:solidFill>
            <a:srgbClr val="00B0F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p>
        </p:txBody>
      </p:sp>
      <p:sp>
        <p:nvSpPr>
          <p:cNvPr id="22" name="文本框 20"/>
          <p:cNvSpPr txBox="1">
            <a:spLocks noChangeArrowheads="1"/>
          </p:cNvSpPr>
          <p:nvPr/>
        </p:nvSpPr>
        <p:spPr bwMode="auto">
          <a:xfrm>
            <a:off x="5238112" y="5125741"/>
            <a:ext cx="1753195" cy="619162"/>
          </a:xfrm>
          <a:prstGeom prst="rect">
            <a:avLst/>
          </a:prstGeom>
          <a:solidFill>
            <a:srgbClr val="00B050"/>
          </a:solidFill>
          <a:ln w="38100">
            <a:noFill/>
            <a:miter lim="800000"/>
            <a:headEnd/>
            <a:tailEnd/>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64247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8" grpId="0" animBg="1"/>
      <p:bldP spid="19" grpId="0" animBg="1"/>
      <p:bldP spid="20" grpId="0" animBg="1"/>
      <p:bldP spid="21" grpId="0" animBg="1"/>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机器码小结</a:t>
            </a:r>
          </a:p>
        </p:txBody>
      </p:sp>
      <p:sp>
        <p:nvSpPr>
          <p:cNvPr id="3" name="内容占位符 2"/>
          <p:cNvSpPr>
            <a:spLocks noGrp="1"/>
          </p:cNvSpPr>
          <p:nvPr>
            <p:ph idx="1"/>
          </p:nvPr>
        </p:nvSpPr>
        <p:spPr/>
        <p:txBody>
          <a:bodyPr/>
          <a:lstStyle/>
          <a:p>
            <a:pPr algn="just">
              <a:lnSpc>
                <a:spcPct val="150000"/>
              </a:lnSpc>
              <a:spcBef>
                <a:spcPct val="30000"/>
              </a:spcBef>
            </a:pPr>
            <a:r>
              <a:rPr lang="en-US" altLang="zh-CN" dirty="0"/>
              <a:t>MSB</a:t>
            </a:r>
            <a:r>
              <a:rPr lang="zh-CN" altLang="en-US" dirty="0"/>
              <a:t>表示</a:t>
            </a:r>
            <a:r>
              <a:rPr lang="zh-CN" altLang="en-US" dirty="0">
                <a:solidFill>
                  <a:srgbClr val="FF0000"/>
                </a:solidFill>
              </a:rPr>
              <a:t>数符</a:t>
            </a:r>
          </a:p>
          <a:p>
            <a:pPr algn="just">
              <a:lnSpc>
                <a:spcPct val="150000"/>
              </a:lnSpc>
              <a:spcBef>
                <a:spcPct val="30000"/>
              </a:spcBef>
            </a:pPr>
            <a:r>
              <a:rPr lang="en-US" altLang="zh-CN" dirty="0"/>
              <a:t>4</a:t>
            </a:r>
            <a:r>
              <a:rPr lang="zh-CN" altLang="en-US" dirty="0"/>
              <a:t>种定点编码方式</a:t>
            </a:r>
          </a:p>
          <a:p>
            <a:pPr lvl="1" algn="just">
              <a:lnSpc>
                <a:spcPct val="150000"/>
              </a:lnSpc>
              <a:spcBef>
                <a:spcPct val="30000"/>
              </a:spcBef>
            </a:pPr>
            <a:r>
              <a:rPr lang="zh-CN" altLang="en-US" dirty="0"/>
              <a:t>原码   用来表示浮点（实）数的尾数</a:t>
            </a:r>
          </a:p>
          <a:p>
            <a:pPr lvl="1" algn="just">
              <a:lnSpc>
                <a:spcPct val="150000"/>
              </a:lnSpc>
              <a:spcBef>
                <a:spcPct val="30000"/>
              </a:spcBef>
            </a:pPr>
            <a:r>
              <a:rPr lang="zh-CN" altLang="en-US" dirty="0"/>
              <a:t>反码   已不用于表示数值数据</a:t>
            </a:r>
          </a:p>
          <a:p>
            <a:pPr lvl="1" algn="just">
              <a:lnSpc>
                <a:spcPct val="150000"/>
              </a:lnSpc>
              <a:spcBef>
                <a:spcPct val="30000"/>
              </a:spcBef>
            </a:pPr>
            <a:r>
              <a:rPr lang="zh-CN" altLang="en-US" dirty="0"/>
              <a:t>补码   </a:t>
            </a:r>
            <a:r>
              <a:rPr lang="en-US" altLang="zh-CN" dirty="0"/>
              <a:t>50</a:t>
            </a:r>
            <a:r>
              <a:rPr lang="zh-CN" altLang="en-US" dirty="0"/>
              <a:t>年代开始成为整数标准</a:t>
            </a:r>
            <a:endParaRPr lang="en-US" altLang="zh-CN" dirty="0"/>
          </a:p>
          <a:p>
            <a:pPr lvl="1" algn="just">
              <a:lnSpc>
                <a:spcPct val="150000"/>
              </a:lnSpc>
              <a:spcBef>
                <a:spcPct val="30000"/>
              </a:spcBef>
            </a:pPr>
            <a:r>
              <a:rPr lang="zh-CN" altLang="en-US" dirty="0"/>
              <a:t>移码   用于浮点数阶码</a:t>
            </a:r>
          </a:p>
          <a:p>
            <a:pPr algn="just">
              <a:lnSpc>
                <a:spcPct val="150000"/>
              </a:lnSpc>
              <a:spcBef>
                <a:spcPct val="30000"/>
              </a:spcBef>
            </a:pPr>
            <a:r>
              <a:rPr lang="zh-CN" altLang="en-US" dirty="0"/>
              <a:t>补码优势</a:t>
            </a:r>
          </a:p>
          <a:p>
            <a:pPr lvl="1" algn="just">
              <a:lnSpc>
                <a:spcPct val="150000"/>
              </a:lnSpc>
              <a:spcBef>
                <a:spcPct val="30000"/>
              </a:spcBef>
            </a:pPr>
            <a:r>
              <a:rPr lang="zh-CN" altLang="en-US" dirty="0"/>
              <a:t>模运算，加、减运算统一</a:t>
            </a:r>
          </a:p>
          <a:p>
            <a:pPr lvl="1" algn="just">
              <a:lnSpc>
                <a:spcPct val="150000"/>
              </a:lnSpc>
              <a:spcBef>
                <a:spcPct val="30000"/>
              </a:spcBef>
            </a:pPr>
            <a:r>
              <a:rPr lang="zh-CN" altLang="en-US" dirty="0"/>
              <a:t>唯一</a:t>
            </a:r>
            <a:r>
              <a:rPr lang="en-US" altLang="zh-CN" dirty="0"/>
              <a:t>0</a:t>
            </a:r>
            <a:r>
              <a:rPr lang="zh-CN" altLang="en-US" dirty="0"/>
              <a:t>，方便使用</a:t>
            </a:r>
          </a:p>
          <a:p>
            <a:pPr lvl="1" algn="just">
              <a:spcBef>
                <a:spcPct val="30000"/>
              </a:spcBef>
            </a:pPr>
            <a:endParaRPr lang="zh-CN" altLang="en-US" dirty="0">
              <a:latin typeface="+mn-lt"/>
              <a:ea typeface="黑体" panose="02010609060101010101" pitchFamily="49" charset="-122"/>
            </a:endParaRPr>
          </a:p>
          <a:p>
            <a:endParaRPr lang="zh-CN" altLang="en-US" dirty="0"/>
          </a:p>
        </p:txBody>
      </p:sp>
    </p:spTree>
    <p:extLst>
      <p:ext uri="{BB962C8B-B14F-4D97-AF65-F5344CB8AC3E}">
        <p14:creationId xmlns:p14="http://schemas.microsoft.com/office/powerpoint/2010/main" val="1270611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语言中的机器码</a:t>
            </a:r>
            <a:r>
              <a:rPr lang="zh-CN" altLang="zh-CN" dirty="0"/>
              <a:t>？</a:t>
            </a:r>
            <a:endParaRPr lang="zh-CN" altLang="en-US" dirty="0"/>
          </a:p>
        </p:txBody>
      </p:sp>
      <p:sp>
        <p:nvSpPr>
          <p:cNvPr id="5" name="Rectangle 3"/>
          <p:cNvSpPr>
            <a:spLocks noChangeArrowheads="1"/>
          </p:cNvSpPr>
          <p:nvPr/>
        </p:nvSpPr>
        <p:spPr bwMode="auto">
          <a:xfrm>
            <a:off x="1970460" y="1298855"/>
            <a:ext cx="6832104" cy="4383251"/>
          </a:xfrm>
          <a:prstGeom prst="rect">
            <a:avLst/>
          </a:prstGeom>
          <a:solidFill>
            <a:srgbClr val="CCFF66">
              <a:alpha val="74117"/>
            </a:srgbClr>
          </a:solidFill>
          <a:ln w="25400">
            <a:solidFill>
              <a:schemeClr val="accent1"/>
            </a:solid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257 </a:t>
            </a:r>
          </a:p>
          <a:p>
            <a:pPr>
              <a:lnSpc>
                <a:spcPct val="130000"/>
              </a:lnSpc>
            </a:pP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8276507" y="1695381"/>
            <a:ext cx="2357933"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8276506" y="3206951"/>
            <a:ext cx="2370632"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8276507" y="2454206"/>
            <a:ext cx="2383333"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8276507" y="4662587"/>
            <a:ext cx="2381591" cy="541338"/>
          </a:xfrm>
          <a:prstGeom prst="rect">
            <a:avLst/>
          </a:prstGeom>
          <a:solidFill>
            <a:srgbClr val="FF6600"/>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dirty="0">
                <a:solidFill>
                  <a:schemeClr val="bg1"/>
                </a:solidFill>
                <a:latin typeface="Courier New" panose="02070309020205020404" pitchFamily="49" charset="0"/>
                <a:ea typeface="宋体" panose="02010600030101010101" pitchFamily="2" charset="-122"/>
              </a:rPr>
              <a:t>？？？？</a:t>
            </a:r>
          </a:p>
        </p:txBody>
      </p:sp>
      <p:sp>
        <p:nvSpPr>
          <p:cNvPr id="3" name="矩形标注 2"/>
          <p:cNvSpPr/>
          <p:nvPr/>
        </p:nvSpPr>
        <p:spPr>
          <a:xfrm>
            <a:off x="3802336" y="1794465"/>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p>
        </p:txBody>
      </p:sp>
      <p:sp>
        <p:nvSpPr>
          <p:cNvPr id="14" name="矩形标注 13"/>
          <p:cNvSpPr/>
          <p:nvPr/>
        </p:nvSpPr>
        <p:spPr>
          <a:xfrm>
            <a:off x="5100712" y="4876583"/>
            <a:ext cx="1584176" cy="349647"/>
          </a:xfrm>
          <a:prstGeom prst="wedgeRectCallout">
            <a:avLst>
              <a:gd name="adj1" fmla="val -59027"/>
              <a:gd name="adj2" fmla="val -11555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p>
        </p:txBody>
      </p:sp>
      <p:sp>
        <p:nvSpPr>
          <p:cNvPr id="15" name="Rectangle 8"/>
          <p:cNvSpPr>
            <a:spLocks noChangeArrowheads="1"/>
          </p:cNvSpPr>
          <p:nvPr/>
        </p:nvSpPr>
        <p:spPr bwMode="auto">
          <a:xfrm>
            <a:off x="1911648" y="6021660"/>
            <a:ext cx="6552728" cy="459100"/>
          </a:xfrm>
          <a:prstGeom prst="rect">
            <a:avLst/>
          </a:prstGeom>
          <a:no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zh-CN" altLang="en-US" sz="2400" dirty="0">
                <a:latin typeface="微软雅黑" panose="020B0503020204020204" pitchFamily="34" charset="-122"/>
                <a:ea typeface="微软雅黑" panose="020B0503020204020204" pitchFamily="34" charset="-122"/>
              </a:rPr>
              <a:t>变量</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 </a:t>
            </a:r>
            <a:r>
              <a:rPr lang="zh-CN" altLang="en-US" sz="2400" dirty="0">
                <a:latin typeface="微软雅黑" panose="020B0503020204020204" pitchFamily="34" charset="-122"/>
                <a:ea typeface="微软雅黑" panose="020B0503020204020204" pitchFamily="34" charset="-122"/>
              </a:rPr>
              <a:t>机器码实际存储值是多少？</a:t>
            </a:r>
          </a:p>
        </p:txBody>
      </p:sp>
      <p:sp>
        <p:nvSpPr>
          <p:cNvPr id="13" name="Rectangle 5"/>
          <p:cNvSpPr>
            <a:spLocks noChangeArrowheads="1"/>
          </p:cNvSpPr>
          <p:nvPr/>
        </p:nvSpPr>
        <p:spPr bwMode="auto">
          <a:xfrm>
            <a:off x="8276506" y="3909842"/>
            <a:ext cx="2371874" cy="541338"/>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a:t>
            </a:r>
          </a:p>
        </p:txBody>
      </p:sp>
    </p:spTree>
    <p:extLst>
      <p:ext uri="{BB962C8B-B14F-4D97-AF65-F5344CB8AC3E}">
        <p14:creationId xmlns:p14="http://schemas.microsoft.com/office/powerpoint/2010/main" val="338468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 calcmode="lin" valueType="num">
                                      <p:cBhvr additive="base">
                                        <p:cTn id="6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
                                            <p:bg/>
                                          </p:spTgt>
                                        </p:tgtEl>
                                        <p:attrNameLst>
                                          <p:attrName>style.visibility</p:attrName>
                                        </p:attrNameLst>
                                      </p:cBhvr>
                                      <p:to>
                                        <p:strVal val="visible"/>
                                      </p:to>
                                    </p:set>
                                    <p:anim calcmode="lin" valueType="num">
                                      <p:cBhvr additive="base">
                                        <p:cTn id="71"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2" dur="500" fill="hold"/>
                                        <p:tgtEl>
                                          <p:spTgt spid="8">
                                            <p:bg/>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xEl>
                                              <p:pRg st="0" end="0"/>
                                            </p:txEl>
                                          </p:spTgt>
                                        </p:tgtEl>
                                        <p:attrNameLst>
                                          <p:attrName>style.visibility</p:attrName>
                                        </p:attrNameLst>
                                      </p:cBhvr>
                                      <p:to>
                                        <p:strVal val="visible"/>
                                      </p:to>
                                    </p:set>
                                    <p:anim calcmode="lin" valueType="num">
                                      <p:cBhvr additive="base">
                                        <p:cTn id="7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
                                            <p:bg/>
                                          </p:spTgt>
                                        </p:tgtEl>
                                        <p:attrNameLst>
                                          <p:attrName>style.visibility</p:attrName>
                                        </p:attrNameLst>
                                      </p:cBhvr>
                                      <p:to>
                                        <p:strVal val="visible"/>
                                      </p:to>
                                    </p:set>
                                    <p:anim calcmode="lin" valueType="num">
                                      <p:cBhvr additive="base">
                                        <p:cTn id="8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2" dur="500" fill="hold"/>
                                        <p:tgtEl>
                                          <p:spTgt spid="7">
                                            <p:bg/>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anim calcmode="lin" valueType="num">
                                      <p:cBhvr additive="base">
                                        <p:cTn id="8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
                                            <p:bg/>
                                          </p:spTgt>
                                        </p:tgtEl>
                                        <p:attrNameLst>
                                          <p:attrName>style.visibility</p:attrName>
                                        </p:attrNameLst>
                                      </p:cBhvr>
                                      <p:to>
                                        <p:strVal val="visible"/>
                                      </p:to>
                                    </p:set>
                                    <p:anim calcmode="lin" valueType="num">
                                      <p:cBhvr additive="base">
                                        <p:cTn id="91"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92" dur="500" fill="hold"/>
                                        <p:tgtEl>
                                          <p:spTgt spid="13">
                                            <p:bg/>
                                          </p:spTgt>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 calcmode="lin" valueType="num">
                                      <p:cBhvr additive="base">
                                        <p:cTn id="9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9">
                                            <p:bg/>
                                          </p:spTgt>
                                        </p:tgtEl>
                                        <p:attrNameLst>
                                          <p:attrName>style.visibility</p:attrName>
                                        </p:attrNameLst>
                                      </p:cBhvr>
                                      <p:to>
                                        <p:strVal val="visible"/>
                                      </p:to>
                                    </p:set>
                                    <p:anim calcmode="lin" valueType="num">
                                      <p:cBhvr additive="base">
                                        <p:cTn id="101"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bg/>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9">
                                            <p:txEl>
                                              <p:pRg st="0" end="0"/>
                                            </p:txEl>
                                          </p:spTgt>
                                        </p:tgtEl>
                                        <p:attrNameLst>
                                          <p:attrName>style.visibility</p:attrName>
                                        </p:attrNameLst>
                                      </p:cBhvr>
                                      <p:to>
                                        <p:strVal val="visible"/>
                                      </p:to>
                                    </p:set>
                                    <p:anim calcmode="lin" valueType="num">
                                      <p:cBhvr additive="base">
                                        <p:cTn id="10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wipe(down)">
                                      <p:cBhvr>
                                        <p:cTn id="111" dur="500"/>
                                        <p:tgtEl>
                                          <p:spTgt spid="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wipe(down)">
                                      <p:cBhvr>
                                        <p:cTn id="116" dur="500"/>
                                        <p:tgtEl>
                                          <p:spTgt spid="1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5">
                                            <p:txEl>
                                              <p:pRg st="0" end="0"/>
                                            </p:txEl>
                                          </p:spTgt>
                                        </p:tgtEl>
                                        <p:attrNameLst>
                                          <p:attrName>style.visibility</p:attrName>
                                        </p:attrNameLst>
                                      </p:cBhvr>
                                      <p:to>
                                        <p:strVal val="visible"/>
                                      </p:to>
                                    </p:set>
                                    <p:anim calcmode="lin" valueType="num">
                                      <p:cBhvr additive="base">
                                        <p:cTn id="12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build="allAtOnce" animBg="1" autoUpdateAnimBg="0"/>
      <p:bldP spid="9" grpId="0" build="allAtOnce" animBg="1" autoUpdateAnimBg="0"/>
      <p:bldP spid="3" grpId="0" animBg="1"/>
      <p:bldP spid="14" grpId="0" animBg="1"/>
      <p:bldP spid="15" grpId="0" build="allAtOnce"/>
      <p:bldP spid="13" grpId="0" build="allAtOnce"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a:srcRect b="6174"/>
          <a:stretch/>
        </p:blipFill>
        <p:spPr>
          <a:xfrm>
            <a:off x="2149692" y="912083"/>
            <a:ext cx="7162800" cy="3342417"/>
          </a:xfrm>
          <a:prstGeom prst="rect">
            <a:avLst/>
          </a:prstGeom>
          <a:ln>
            <a:solidFill>
              <a:schemeClr val="tx1"/>
            </a:solidFill>
          </a:ln>
        </p:spPr>
      </p:pic>
      <p:sp>
        <p:nvSpPr>
          <p:cNvPr id="2" name="标题 1"/>
          <p:cNvSpPr>
            <a:spLocks noGrp="1"/>
          </p:cNvSpPr>
          <p:nvPr>
            <p:ph type="title"/>
          </p:nvPr>
        </p:nvSpPr>
        <p:spPr/>
        <p:txBody>
          <a:bodyPr/>
          <a:lstStyle/>
          <a:p>
            <a:r>
              <a:rPr lang="zh-CN" altLang="en-US" dirty="0"/>
              <a:t>变量内存值？</a:t>
            </a:r>
          </a:p>
        </p:txBody>
      </p:sp>
      <p:sp>
        <p:nvSpPr>
          <p:cNvPr id="28" name="Rectangle 4"/>
          <p:cNvSpPr>
            <a:spLocks noChangeArrowheads="1"/>
          </p:cNvSpPr>
          <p:nvPr/>
        </p:nvSpPr>
        <p:spPr bwMode="auto">
          <a:xfrm>
            <a:off x="4077552" y="3717033"/>
            <a:ext cx="6035253"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127 =  127 = 7F</a:t>
            </a:r>
          </a:p>
        </p:txBody>
      </p:sp>
      <p:sp>
        <p:nvSpPr>
          <p:cNvPr id="29" name="Rectangle 4"/>
          <p:cNvSpPr>
            <a:spLocks noChangeArrowheads="1"/>
          </p:cNvSpPr>
          <p:nvPr/>
        </p:nvSpPr>
        <p:spPr bwMode="auto">
          <a:xfrm>
            <a:off x="4077552" y="4396188"/>
            <a:ext cx="6035253"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128 = -128 = FFFFFF80</a:t>
            </a:r>
          </a:p>
        </p:txBody>
      </p:sp>
      <p:sp>
        <p:nvSpPr>
          <p:cNvPr id="30" name="Rectangle 4"/>
          <p:cNvSpPr>
            <a:spLocks noChangeArrowheads="1"/>
          </p:cNvSpPr>
          <p:nvPr/>
        </p:nvSpPr>
        <p:spPr bwMode="auto">
          <a:xfrm>
            <a:off x="4077551" y="5098097"/>
            <a:ext cx="6035253"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129 = -127 = FFFFFF81</a:t>
            </a:r>
          </a:p>
        </p:txBody>
      </p:sp>
      <p:sp>
        <p:nvSpPr>
          <p:cNvPr id="31" name="Rectangle 4"/>
          <p:cNvSpPr>
            <a:spLocks noChangeArrowheads="1"/>
          </p:cNvSpPr>
          <p:nvPr/>
        </p:nvSpPr>
        <p:spPr bwMode="auto">
          <a:xfrm>
            <a:off x="4077552" y="5800006"/>
            <a:ext cx="6018948"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8081-FF7F</a:t>
            </a:r>
          </a:p>
        </p:txBody>
      </p:sp>
      <p:sp>
        <p:nvSpPr>
          <p:cNvPr id="32" name="矩形标注 31"/>
          <p:cNvSpPr/>
          <p:nvPr/>
        </p:nvSpPr>
        <p:spPr>
          <a:xfrm>
            <a:off x="5087888" y="923219"/>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p>
        </p:txBody>
      </p:sp>
      <p:sp>
        <p:nvSpPr>
          <p:cNvPr id="33" name="矩形标注 32"/>
          <p:cNvSpPr/>
          <p:nvPr/>
        </p:nvSpPr>
        <p:spPr>
          <a:xfrm>
            <a:off x="6511048" y="3234336"/>
            <a:ext cx="1224136" cy="349647"/>
          </a:xfrm>
          <a:prstGeom prst="wedgeRectCallout">
            <a:avLst>
              <a:gd name="adj1" fmla="val -27391"/>
              <a:gd name="adj2" fmla="val -1029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p>
        </p:txBody>
      </p:sp>
      <p:sp>
        <p:nvSpPr>
          <p:cNvPr id="34" name="矩形标注 33"/>
          <p:cNvSpPr/>
          <p:nvPr/>
        </p:nvSpPr>
        <p:spPr>
          <a:xfrm>
            <a:off x="8321829" y="3232929"/>
            <a:ext cx="1391932" cy="349647"/>
          </a:xfrm>
          <a:prstGeom prst="wedgeRectCallout">
            <a:avLst>
              <a:gd name="adj1" fmla="val -88131"/>
              <a:gd name="adj2" fmla="val -11304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机器码输出</a:t>
            </a:r>
          </a:p>
        </p:txBody>
      </p:sp>
      <p:sp>
        <p:nvSpPr>
          <p:cNvPr id="35" name="矩形标注 34"/>
          <p:cNvSpPr/>
          <p:nvPr/>
        </p:nvSpPr>
        <p:spPr>
          <a:xfrm>
            <a:off x="2671604" y="3407752"/>
            <a:ext cx="1391932" cy="349647"/>
          </a:xfrm>
          <a:prstGeom prst="wedgeRectCallout">
            <a:avLst>
              <a:gd name="adj1" fmla="val 151901"/>
              <a:gd name="adj2" fmla="val -803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内存输出</a:t>
            </a:r>
          </a:p>
        </p:txBody>
      </p:sp>
    </p:spTree>
    <p:extLst>
      <p:ext uri="{BB962C8B-B14F-4D97-AF65-F5344CB8AC3E}">
        <p14:creationId xmlns:p14="http://schemas.microsoft.com/office/powerpoint/2010/main" val="26276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 Character representation </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如何使用数值表示字符数据</a:t>
            </a:r>
          </a:p>
          <a:p>
            <a:pPr>
              <a:lnSpc>
                <a:spcPct val="150000"/>
              </a:lnSpc>
            </a:pPr>
            <a:r>
              <a:rPr lang="en-US" altLang="zh-CN" dirty="0"/>
              <a:t>Standards</a:t>
            </a:r>
          </a:p>
          <a:p>
            <a:pPr lvl="1">
              <a:lnSpc>
                <a:spcPct val="150000"/>
              </a:lnSpc>
            </a:pPr>
            <a:r>
              <a:rPr lang="en-US" altLang="zh-CN" dirty="0"/>
              <a:t>ASCII-American Standard Code for Information Interchange (ANSI 7bits)</a:t>
            </a:r>
          </a:p>
          <a:p>
            <a:pPr lvl="1">
              <a:lnSpc>
                <a:spcPct val="150000"/>
              </a:lnSpc>
            </a:pPr>
            <a:r>
              <a:rPr lang="en-US" altLang="zh-CN" dirty="0"/>
              <a:t>EBCDIC-Extended Binary-Coded Decimal Interchange Code (IBM 8bits)</a:t>
            </a:r>
          </a:p>
          <a:p>
            <a:pPr lvl="1">
              <a:lnSpc>
                <a:spcPct val="150000"/>
              </a:lnSpc>
            </a:pPr>
            <a:r>
              <a:rPr lang="en-US" altLang="zh-CN" dirty="0"/>
              <a:t>Unicode</a:t>
            </a:r>
          </a:p>
          <a:p>
            <a:endParaRPr lang="zh-CN" altLang="en-US" dirty="0"/>
          </a:p>
        </p:txBody>
      </p:sp>
    </p:spTree>
    <p:extLst>
      <p:ext uri="{BB962C8B-B14F-4D97-AF65-F5344CB8AC3E}">
        <p14:creationId xmlns:p14="http://schemas.microsoft.com/office/powerpoint/2010/main" val="797304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反汇编</a:t>
            </a: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961"/>
          <a:stretch/>
        </p:blipFill>
        <p:spPr>
          <a:xfrm>
            <a:off x="2007350" y="424543"/>
            <a:ext cx="7211144" cy="6245764"/>
          </a:xfrm>
          <a:prstGeom prst="rect">
            <a:avLst/>
          </a:prstGeom>
          <a:ln>
            <a:solidFill>
              <a:schemeClr val="tx1"/>
            </a:solidFill>
          </a:ln>
        </p:spPr>
      </p:pic>
      <p:sp>
        <p:nvSpPr>
          <p:cNvPr id="8" name="圆角矩形 7"/>
          <p:cNvSpPr/>
          <p:nvPr/>
        </p:nvSpPr>
        <p:spPr>
          <a:xfrm>
            <a:off x="5398054" y="620688"/>
            <a:ext cx="781744"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312024" y="620688"/>
            <a:ext cx="1512168"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223792" y="2136571"/>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223792" y="3361059"/>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112224" y="612259"/>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a=127;</a:t>
            </a:r>
            <a:endParaRPr lang="zh-CN" altLang="en-US" sz="1600" dirty="0">
              <a:solidFill>
                <a:srgbClr val="0000FF"/>
              </a:solidFill>
            </a:endParaRPr>
          </a:p>
        </p:txBody>
      </p:sp>
      <p:sp>
        <p:nvSpPr>
          <p:cNvPr id="19" name="文本框 18"/>
          <p:cNvSpPr txBox="1"/>
          <p:nvPr/>
        </p:nvSpPr>
        <p:spPr>
          <a:xfrm>
            <a:off x="8112224" y="912083"/>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b=128;</a:t>
            </a:r>
            <a:endParaRPr lang="zh-CN" altLang="en-US" sz="1600" dirty="0">
              <a:solidFill>
                <a:srgbClr val="0000FF"/>
              </a:solidFill>
            </a:endParaRPr>
          </a:p>
        </p:txBody>
      </p:sp>
      <p:sp>
        <p:nvSpPr>
          <p:cNvPr id="20" name="文本框 19"/>
          <p:cNvSpPr txBox="1"/>
          <p:nvPr/>
        </p:nvSpPr>
        <p:spPr>
          <a:xfrm>
            <a:off x="8112224" y="1196518"/>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c=129;</a:t>
            </a:r>
            <a:endParaRPr lang="zh-CN" altLang="en-US" sz="1600" dirty="0">
              <a:solidFill>
                <a:srgbClr val="0000FF"/>
              </a:solidFill>
            </a:endParaRPr>
          </a:p>
        </p:txBody>
      </p:sp>
      <p:sp>
        <p:nvSpPr>
          <p:cNvPr id="21" name="文本框 20"/>
          <p:cNvSpPr txBox="1"/>
          <p:nvPr/>
        </p:nvSpPr>
        <p:spPr>
          <a:xfrm>
            <a:off x="8112224" y="1525281"/>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d=-1;</a:t>
            </a:r>
            <a:endParaRPr lang="zh-CN" altLang="en-US" sz="1600" dirty="0">
              <a:solidFill>
                <a:srgbClr val="0000FF"/>
              </a:solidFill>
            </a:endParaRPr>
          </a:p>
        </p:txBody>
      </p:sp>
      <p:sp>
        <p:nvSpPr>
          <p:cNvPr id="22" name="文本框 21"/>
          <p:cNvSpPr txBox="1"/>
          <p:nvPr/>
        </p:nvSpPr>
        <p:spPr>
          <a:xfrm>
            <a:off x="8112224" y="2318899"/>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sym typeface="Wingdings" panose="05000000000000000000" pitchFamily="2" charset="2"/>
              </a:rPr>
              <a:t>aedx</a:t>
            </a:r>
            <a:endParaRPr lang="zh-CN" altLang="en-US" sz="1600" dirty="0">
              <a:solidFill>
                <a:srgbClr val="0000FF"/>
              </a:solidFill>
            </a:endParaRPr>
          </a:p>
        </p:txBody>
      </p:sp>
      <p:sp>
        <p:nvSpPr>
          <p:cNvPr id="23" name="文本框 22"/>
          <p:cNvSpPr txBox="1"/>
          <p:nvPr/>
        </p:nvSpPr>
        <p:spPr>
          <a:xfrm>
            <a:off x="8112224" y="2924944"/>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sym typeface="Wingdings" panose="05000000000000000000" pitchFamily="2" charset="2"/>
              </a:rPr>
              <a:t>aeax</a:t>
            </a:r>
            <a:endParaRPr lang="zh-CN" altLang="en-US" sz="1600" dirty="0">
              <a:solidFill>
                <a:srgbClr val="0000FF"/>
              </a:solidFill>
            </a:endParaRPr>
          </a:p>
        </p:txBody>
      </p:sp>
      <p:sp>
        <p:nvSpPr>
          <p:cNvPr id="24" name="文本框 23"/>
          <p:cNvSpPr txBox="1"/>
          <p:nvPr/>
        </p:nvSpPr>
        <p:spPr>
          <a:xfrm>
            <a:off x="8112224" y="3263498"/>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latin typeface="华文楷体" panose="02010600040101010101" pitchFamily="2" charset="-122"/>
                <a:ea typeface="华文楷体" panose="02010600040101010101" pitchFamily="2" charset="-122"/>
                <a:sym typeface="Wingdings" panose="05000000000000000000" pitchFamily="2" charset="2"/>
              </a:rPr>
              <a:t>edx</a:t>
            </a:r>
            <a:r>
              <a:rPr lang="en-US" altLang="zh-CN"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a:t>
            </a:r>
            <a:r>
              <a:rPr lang="zh-CN" altLang="en-US"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形参</a:t>
            </a:r>
            <a:endParaRPr lang="zh-CN" altLang="en-US" sz="1600" dirty="0">
              <a:solidFill>
                <a:srgbClr val="0000FF"/>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8112224" y="3563322"/>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en-US" altLang="zh-CN" dirty="0" err="1">
                <a:solidFill>
                  <a:srgbClr val="0000FF"/>
                </a:solidFill>
                <a:sym typeface="Wingdings" panose="05000000000000000000" pitchFamily="2" charset="2"/>
              </a:rPr>
              <a:t>eax</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6" name="文本框 25"/>
          <p:cNvSpPr txBox="1"/>
          <p:nvPr/>
        </p:nvSpPr>
        <p:spPr>
          <a:xfrm>
            <a:off x="8112224" y="3855191"/>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sym typeface="Wingdings" panose="05000000000000000000" pitchFamily="2" charset="2"/>
              </a:rPr>
              <a:t>打印格式地址</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7" name="文本框 26"/>
          <p:cNvSpPr txBox="1"/>
          <p:nvPr/>
        </p:nvSpPr>
        <p:spPr>
          <a:xfrm>
            <a:off x="8112224" y="4193745"/>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rPr>
              <a:t>调用</a:t>
            </a:r>
            <a:r>
              <a:rPr lang="en-US" altLang="zh-CN" dirty="0" err="1">
                <a:solidFill>
                  <a:srgbClr val="0000FF"/>
                </a:solidFill>
              </a:rPr>
              <a:t>printf</a:t>
            </a:r>
            <a:endParaRPr lang="zh-CN" altLang="en-US" dirty="0">
              <a:solidFill>
                <a:srgbClr val="0000FF"/>
              </a:solidFill>
            </a:endParaRPr>
          </a:p>
        </p:txBody>
      </p:sp>
      <p:sp>
        <p:nvSpPr>
          <p:cNvPr id="29" name="Rectangle 8"/>
          <p:cNvSpPr>
            <a:spLocks noChangeArrowheads="1"/>
          </p:cNvSpPr>
          <p:nvPr/>
        </p:nvSpPr>
        <p:spPr bwMode="auto">
          <a:xfrm>
            <a:off x="3948040" y="5778212"/>
            <a:ext cx="5296604" cy="459100"/>
          </a:xfrm>
          <a:prstGeom prst="rect">
            <a:avLst/>
          </a:prstGeom>
          <a:solidFill>
            <a:srgbClr val="FFC000"/>
          </a:solid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变量</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b,c,d</a:t>
            </a:r>
            <a:r>
              <a:rPr lang="zh-CN" altLang="en-US" sz="2400" dirty="0">
                <a:latin typeface="微软雅黑" panose="020B0503020204020204" pitchFamily="34" charset="-122"/>
                <a:ea typeface="微软雅黑" panose="020B0503020204020204" pitchFamily="34" charset="-122"/>
              </a:rPr>
              <a:t>内存地址为啥不连续？</a:t>
            </a:r>
          </a:p>
        </p:txBody>
      </p:sp>
    </p:spTree>
    <p:extLst>
      <p:ext uri="{BB962C8B-B14F-4D97-AF65-F5344CB8AC3E}">
        <p14:creationId xmlns:p14="http://schemas.microsoft.com/office/powerpoint/2010/main" val="322966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9">
                                            <p:bg/>
                                          </p:spTgt>
                                        </p:tgtEl>
                                        <p:attrNameLst>
                                          <p:attrName>style.visibility</p:attrName>
                                        </p:attrNameLst>
                                      </p:cBhvr>
                                      <p:to>
                                        <p:strVal val="visible"/>
                                      </p:to>
                                    </p:set>
                                    <p:anim calcmode="lin" valueType="num">
                                      <p:cBhvr additive="base">
                                        <p:cTn id="83" dur="500" fill="hold"/>
                                        <p:tgtEl>
                                          <p:spTgt spid="29">
                                            <p:bg/>
                                          </p:spTgt>
                                        </p:tgtEl>
                                        <p:attrNameLst>
                                          <p:attrName>ppt_x</p:attrName>
                                        </p:attrNameLst>
                                      </p:cBhvr>
                                      <p:tavLst>
                                        <p:tav tm="0">
                                          <p:val>
                                            <p:strVal val="#ppt_x"/>
                                          </p:val>
                                        </p:tav>
                                        <p:tav tm="100000">
                                          <p:val>
                                            <p:strVal val="#ppt_x"/>
                                          </p:val>
                                        </p:tav>
                                      </p:tavLst>
                                    </p:anim>
                                    <p:anim calcmode="lin" valueType="num">
                                      <p:cBhvr additive="base">
                                        <p:cTn id="84" dur="500" fill="hold"/>
                                        <p:tgtEl>
                                          <p:spTgt spid="29">
                                            <p:bg/>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9">
                                            <p:txEl>
                                              <p:pRg st="0" end="0"/>
                                            </p:txEl>
                                          </p:spTgt>
                                        </p:tgtEl>
                                        <p:attrNameLst>
                                          <p:attrName>style.visibility</p:attrName>
                                        </p:attrNameLst>
                                      </p:cBhvr>
                                      <p:to>
                                        <p:strVal val="visible"/>
                                      </p:to>
                                    </p:set>
                                    <p:anim calcmode="lin" valueType="num">
                                      <p:cBhvr additive="base">
                                        <p:cTn id="8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build="allAtOnce"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语言中的定点数</a:t>
            </a:r>
          </a:p>
        </p:txBody>
      </p:sp>
      <p:sp>
        <p:nvSpPr>
          <p:cNvPr id="3" name="内容占位符 2"/>
          <p:cNvSpPr>
            <a:spLocks noGrp="1"/>
          </p:cNvSpPr>
          <p:nvPr>
            <p:ph idx="1"/>
          </p:nvPr>
        </p:nvSpPr>
        <p:spPr>
          <a:xfrm>
            <a:off x="487822" y="953397"/>
            <a:ext cx="10515599" cy="5637024"/>
          </a:xfrm>
        </p:spPr>
        <p:txBody>
          <a:bodyPr/>
          <a:lstStyle/>
          <a:p>
            <a:r>
              <a:rPr lang="zh-CN" altLang="en-US" dirty="0"/>
              <a:t>无符号整数</a:t>
            </a:r>
            <a:endParaRPr lang="en-US" altLang="zh-CN" dirty="0"/>
          </a:p>
          <a:p>
            <a:pPr lvl="1"/>
            <a:r>
              <a:rPr lang="en-US" altLang="zh-CN" dirty="0"/>
              <a:t>unsigned char </a:t>
            </a:r>
          </a:p>
          <a:p>
            <a:pPr lvl="1"/>
            <a:r>
              <a:rPr lang="en-US" altLang="zh-CN" dirty="0"/>
              <a:t>unsigned short</a:t>
            </a:r>
          </a:p>
          <a:p>
            <a:pPr lvl="1"/>
            <a:r>
              <a:rPr lang="en-US" altLang="zh-CN" dirty="0"/>
              <a:t>unsigned  </a:t>
            </a:r>
            <a:r>
              <a:rPr lang="en-US" altLang="zh-CN" dirty="0" err="1"/>
              <a:t>int</a:t>
            </a:r>
            <a:r>
              <a:rPr lang="en-US" altLang="zh-CN" dirty="0"/>
              <a:t> </a:t>
            </a:r>
          </a:p>
          <a:p>
            <a:pPr lvl="1"/>
            <a:r>
              <a:rPr lang="zh-CN" altLang="en-US" dirty="0"/>
              <a:t>一般用于地址运算，编号表示</a:t>
            </a:r>
          </a:p>
          <a:p>
            <a:r>
              <a:rPr lang="zh-CN" altLang="en-US" dirty="0"/>
              <a:t>有符号整数</a:t>
            </a:r>
            <a:endParaRPr lang="en-US" altLang="zh-CN" dirty="0"/>
          </a:p>
          <a:p>
            <a:pPr lvl="1"/>
            <a:r>
              <a:rPr lang="en-US" altLang="zh-CN" dirty="0"/>
              <a:t>char    short   </a:t>
            </a:r>
            <a:r>
              <a:rPr lang="en-US" altLang="zh-CN" dirty="0" err="1"/>
              <a:t>int</a:t>
            </a:r>
            <a:r>
              <a:rPr lang="en-US" altLang="zh-CN" dirty="0"/>
              <a:t>    long</a:t>
            </a:r>
          </a:p>
          <a:p>
            <a:pPr lvl="1"/>
            <a:r>
              <a:rPr lang="zh-CN" altLang="en-US" dirty="0"/>
              <a:t>采用补码表示</a:t>
            </a:r>
            <a:endParaRPr lang="en-US" altLang="zh-CN" dirty="0"/>
          </a:p>
          <a:p>
            <a:r>
              <a:rPr lang="zh-CN" altLang="en-US" dirty="0"/>
              <a:t>无符号整数的最大值大于位数相同的带符号整数的最大值</a:t>
            </a:r>
            <a:endParaRPr lang="en-US" altLang="zh-CN" dirty="0"/>
          </a:p>
          <a:p>
            <a:pPr lvl="1" algn="just">
              <a:spcBef>
                <a:spcPct val="30000"/>
              </a:spcBef>
            </a:pPr>
            <a:r>
              <a:rPr lang="zh-CN" altLang="en-US" dirty="0"/>
              <a:t>8位无符号整数最大是255（1111 1111）</a:t>
            </a:r>
            <a:endParaRPr lang="en-US" altLang="zh-CN" dirty="0"/>
          </a:p>
          <a:p>
            <a:pPr lvl="1" algn="just">
              <a:spcBef>
                <a:spcPct val="30000"/>
              </a:spcBef>
            </a:pPr>
            <a:r>
              <a:rPr lang="en-US" altLang="zh-CN" dirty="0"/>
              <a:t>8</a:t>
            </a:r>
            <a:r>
              <a:rPr lang="zh-CN" altLang="en-US" dirty="0"/>
              <a:t>位带符号整数最大为</a:t>
            </a:r>
            <a:r>
              <a:rPr lang="en-US" altLang="zh-CN" dirty="0"/>
              <a:t>127</a:t>
            </a:r>
            <a:r>
              <a:rPr lang="zh-CN" altLang="en-US" dirty="0"/>
              <a:t>（</a:t>
            </a:r>
            <a:r>
              <a:rPr lang="en-US" altLang="zh-CN" dirty="0"/>
              <a:t>0111 1111</a:t>
            </a:r>
            <a:r>
              <a:rPr lang="zh-CN" altLang="en-US" dirty="0"/>
              <a:t>）</a:t>
            </a:r>
          </a:p>
          <a:p>
            <a:pPr lvl="1"/>
            <a:endParaRPr lang="en-US" altLang="zh-CN" dirty="0"/>
          </a:p>
          <a:p>
            <a:endParaRPr lang="zh-CN" altLang="en-US" dirty="0"/>
          </a:p>
        </p:txBody>
      </p:sp>
    </p:spTree>
    <p:extLst>
      <p:ext uri="{BB962C8B-B14F-4D97-AF65-F5344CB8AC3E}">
        <p14:creationId xmlns:p14="http://schemas.microsoft.com/office/powerpoint/2010/main" val="246133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位补码表示范围</a:t>
            </a:r>
          </a:p>
        </p:txBody>
      </p:sp>
      <p:sp>
        <p:nvSpPr>
          <p:cNvPr id="3" name="内容占位符 2"/>
          <p:cNvSpPr>
            <a:spLocks noGrp="1"/>
          </p:cNvSpPr>
          <p:nvPr>
            <p:ph idx="1"/>
          </p:nvPr>
        </p:nvSpPr>
        <p:spPr>
          <a:xfrm>
            <a:off x="487822" y="953397"/>
            <a:ext cx="10515599" cy="5637024"/>
          </a:xfrm>
        </p:spPr>
        <p:txBody>
          <a:bodyPr/>
          <a:lstStyle/>
          <a:p>
            <a:r>
              <a:rPr lang="en-US" altLang="zh-CN" dirty="0">
                <a:solidFill>
                  <a:srgbClr val="FF0000"/>
                </a:solidFill>
              </a:rPr>
              <a:t>[-2</a:t>
            </a:r>
            <a:r>
              <a:rPr lang="en-US" altLang="zh-CN" baseline="60000" dirty="0">
                <a:solidFill>
                  <a:srgbClr val="FF0000"/>
                </a:solidFill>
              </a:rPr>
              <a:t>31</a:t>
            </a:r>
            <a:r>
              <a:rPr lang="zh-CN" altLang="en-US" dirty="0">
                <a:solidFill>
                  <a:srgbClr val="FF0000"/>
                </a:solidFill>
              </a:rPr>
              <a:t>，</a:t>
            </a:r>
            <a:r>
              <a:rPr lang="en-US" altLang="zh-CN" dirty="0">
                <a:solidFill>
                  <a:srgbClr val="FF0000"/>
                </a:solidFill>
              </a:rPr>
              <a:t>2</a:t>
            </a:r>
            <a:r>
              <a:rPr lang="en-US" altLang="zh-CN" baseline="60000" dirty="0">
                <a:solidFill>
                  <a:srgbClr val="FF0000"/>
                </a:solidFill>
              </a:rPr>
              <a:t>31</a:t>
            </a:r>
            <a:r>
              <a:rPr lang="en-US" altLang="zh-CN" dirty="0">
                <a:solidFill>
                  <a:srgbClr val="FF0000"/>
                </a:solidFill>
              </a:rPr>
              <a:t>-1]</a:t>
            </a:r>
            <a:endParaRPr lang="zh-CN" altLang="en-US" dirty="0">
              <a:solidFill>
                <a:srgbClr val="FF0000"/>
              </a:solidFill>
            </a:endParaRPr>
          </a:p>
        </p:txBody>
      </p:sp>
      <p:sp>
        <p:nvSpPr>
          <p:cNvPr id="5" name="Rectangle 3"/>
          <p:cNvSpPr txBox="1">
            <a:spLocks noChangeArrowheads="1"/>
          </p:cNvSpPr>
          <p:nvPr/>
        </p:nvSpPr>
        <p:spPr bwMode="auto">
          <a:xfrm>
            <a:off x="1419920" y="2056256"/>
            <a:ext cx="10772080" cy="3834532"/>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anose="05000000000000000000" pitchFamily="2" charset="2"/>
              <a:buNone/>
            </a:pPr>
            <a:r>
              <a:rPr lang="en-US" altLang="zh-CN" sz="2000" b="1" kern="0" dirty="0">
                <a:ea typeface="宋体" panose="02010600030101010101" pitchFamily="2" charset="-122"/>
              </a:rPr>
              <a:t>     0000 0000 0000 0000 0000 0000 0000 0000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0</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0000 0000 0000 0000 0000 0000 0000 0001</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+ 1</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0000 0000 0000 0000 0000 0000 0000 0010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0111 1111 1111 1111 1111 1111 1111 1110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+ 2,147,483,646</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solidFill>
                  <a:srgbClr val="FF0000"/>
                </a:solidFill>
                <a:ea typeface="宋体" panose="02010600030101010101" pitchFamily="2" charset="-122"/>
              </a:rPr>
              <a:t>0111 1111 1111 1111 1111 1111 1111 1111</a:t>
            </a:r>
            <a:r>
              <a:rPr lang="en-US" altLang="zh-CN" sz="2000" b="1" kern="0" baseline="-25000" dirty="0">
                <a:solidFill>
                  <a:srgbClr val="FF0000"/>
                </a:solidFill>
                <a:ea typeface="宋体" panose="02010600030101010101" pitchFamily="2" charset="-122"/>
              </a:rPr>
              <a:t>two</a:t>
            </a:r>
            <a:r>
              <a:rPr lang="en-US" altLang="zh-CN" sz="2000" b="1" kern="0" dirty="0">
                <a:solidFill>
                  <a:srgbClr val="FF0000"/>
                </a:solidFill>
                <a:ea typeface="宋体" panose="02010600030101010101" pitchFamily="2" charset="-122"/>
              </a:rPr>
              <a:t> = + 2,147,483,647</a:t>
            </a:r>
            <a:r>
              <a:rPr lang="en-US" altLang="zh-CN" sz="2000" b="1" kern="0" baseline="-25000" dirty="0">
                <a:solidFill>
                  <a:srgbClr val="FF0000"/>
                </a:solidFill>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solidFill>
                  <a:srgbClr val="00B050"/>
                </a:solidFill>
                <a:ea typeface="宋体" panose="02010600030101010101" pitchFamily="2" charset="-122"/>
              </a:rPr>
              <a:t>1000 0000 0000 0000 0000 0000 0000 0000</a:t>
            </a:r>
            <a:r>
              <a:rPr lang="en-US" altLang="zh-CN" sz="2000" b="1" kern="0" baseline="-25000" dirty="0">
                <a:solidFill>
                  <a:srgbClr val="00B050"/>
                </a:solidFill>
                <a:ea typeface="宋体" panose="02010600030101010101" pitchFamily="2" charset="-122"/>
              </a:rPr>
              <a:t>two</a:t>
            </a:r>
            <a:r>
              <a:rPr lang="en-US" altLang="zh-CN" sz="2000" b="1" kern="0" dirty="0">
                <a:solidFill>
                  <a:srgbClr val="00B050"/>
                </a:solidFill>
                <a:ea typeface="宋体" panose="02010600030101010101" pitchFamily="2" charset="-122"/>
              </a:rPr>
              <a:t> = – 2,147,483,648</a:t>
            </a:r>
            <a:r>
              <a:rPr lang="en-US" altLang="zh-CN" sz="2000" b="1" kern="0" baseline="-25000" dirty="0">
                <a:solidFill>
                  <a:srgbClr val="00B050"/>
                </a:solidFill>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1000 0000 0000 0000 0000 0000 0000 0001</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2,147,483,647</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1000 0000 0000 0000 0000 0000 0000 0010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2,147,483,646</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1111 1111 1111 1111 1111 1111 1111 1101</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3</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ea typeface="宋体" panose="02010600030101010101" pitchFamily="2" charset="-122"/>
              </a:rPr>
              <a:t>1111 1111 1111 1111 1111 1111 1111 1110</a:t>
            </a:r>
            <a:r>
              <a:rPr lang="en-US" altLang="zh-CN" sz="2000" b="1" kern="0" baseline="-25000" dirty="0">
                <a:ea typeface="宋体" panose="02010600030101010101" pitchFamily="2" charset="-122"/>
              </a:rPr>
              <a:t>two</a:t>
            </a:r>
            <a:r>
              <a:rPr lang="en-US" altLang="zh-CN" sz="2000" b="1" kern="0" dirty="0">
                <a:ea typeface="宋体" panose="02010600030101010101" pitchFamily="2" charset="-122"/>
              </a:rPr>
              <a:t> = – 2</a:t>
            </a:r>
            <a:r>
              <a:rPr lang="en-US" altLang="zh-CN" sz="2000" b="1" kern="0" baseline="-25000" dirty="0">
                <a:ea typeface="宋体" panose="02010600030101010101" pitchFamily="2" charset="-122"/>
              </a:rPr>
              <a:t>ten</a:t>
            </a:r>
            <a:br>
              <a:rPr lang="en-US" altLang="zh-CN" sz="2000" b="1" kern="0" baseline="-25000" dirty="0">
                <a:ea typeface="宋体" panose="02010600030101010101" pitchFamily="2" charset="-122"/>
              </a:rPr>
            </a:br>
            <a:r>
              <a:rPr lang="en-US" altLang="zh-CN" sz="2000" b="1" kern="0" dirty="0">
                <a:solidFill>
                  <a:srgbClr val="0000FF"/>
                </a:solidFill>
                <a:ea typeface="宋体" panose="02010600030101010101" pitchFamily="2" charset="-122"/>
              </a:rPr>
              <a:t>1111 1111 1111 1111 1111 1111 1111 1111</a:t>
            </a:r>
            <a:r>
              <a:rPr lang="en-US" altLang="zh-CN" sz="2000" b="1" kern="0" baseline="-25000" dirty="0">
                <a:solidFill>
                  <a:srgbClr val="0000FF"/>
                </a:solidFill>
                <a:ea typeface="宋体" panose="02010600030101010101" pitchFamily="2" charset="-122"/>
              </a:rPr>
              <a:t>two</a:t>
            </a:r>
            <a:r>
              <a:rPr lang="en-US" altLang="zh-CN" sz="2000" b="1" kern="0" dirty="0">
                <a:solidFill>
                  <a:srgbClr val="0000FF"/>
                </a:solidFill>
                <a:ea typeface="宋体" panose="02010600030101010101" pitchFamily="2" charset="-122"/>
              </a:rPr>
              <a:t> = – 1</a:t>
            </a:r>
            <a:r>
              <a:rPr lang="en-US" altLang="zh-CN" sz="2000" b="1" kern="0" baseline="-25000" dirty="0">
                <a:solidFill>
                  <a:srgbClr val="0000FF"/>
                </a:solidFill>
                <a:ea typeface="宋体" panose="02010600030101010101" pitchFamily="2" charset="-122"/>
              </a:rPr>
              <a:t>ten</a:t>
            </a:r>
            <a:br>
              <a:rPr lang="en-US" altLang="zh-CN" sz="3600" b="1" kern="0" dirty="0">
                <a:ea typeface="宋体" panose="02010600030101010101" pitchFamily="2" charset="-122"/>
              </a:rPr>
            </a:br>
            <a:r>
              <a:rPr lang="en-US" altLang="zh-CN" sz="1800" b="1" kern="0" dirty="0">
                <a:ea typeface="宋体" panose="02010600030101010101" pitchFamily="2" charset="-122"/>
              </a:rPr>
              <a:t>	</a:t>
            </a:r>
          </a:p>
        </p:txBody>
      </p:sp>
      <p:grpSp>
        <p:nvGrpSpPr>
          <p:cNvPr id="6" name="Group 11"/>
          <p:cNvGrpSpPr>
            <a:grpSpLocks/>
          </p:cNvGrpSpPr>
          <p:nvPr/>
        </p:nvGrpSpPr>
        <p:grpSpPr bwMode="auto">
          <a:xfrm>
            <a:off x="9696605" y="3502828"/>
            <a:ext cx="1157287" cy="941388"/>
            <a:chOff x="0" y="0"/>
            <a:chExt cx="729" cy="593"/>
          </a:xfrm>
        </p:grpSpPr>
        <p:grpSp>
          <p:nvGrpSpPr>
            <p:cNvPr id="7" name="Group 4"/>
            <p:cNvGrpSpPr>
              <a:grpSpLocks/>
            </p:cNvGrpSpPr>
            <p:nvPr/>
          </p:nvGrpSpPr>
          <p:grpSpPr bwMode="auto">
            <a:xfrm>
              <a:off x="0" y="0"/>
              <a:ext cx="729" cy="245"/>
              <a:chOff x="0" y="0"/>
              <a:chExt cx="729" cy="245"/>
            </a:xfrm>
          </p:grpSpPr>
          <p:sp>
            <p:nvSpPr>
              <p:cNvPr id="11" name="Rectangle 5"/>
              <p:cNvSpPr>
                <a:spLocks noChangeArrowheads="1"/>
              </p:cNvSpPr>
              <p:nvPr/>
            </p:nvSpPr>
            <p:spPr bwMode="auto">
              <a:xfrm>
                <a:off x="185" y="0"/>
                <a:ext cx="54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err="1">
                    <a:solidFill>
                      <a:srgbClr val="FF0000"/>
                    </a:solidFill>
                    <a:latin typeface="Times New Roman" panose="02020603050405020304" pitchFamily="18" charset="0"/>
                    <a:ea typeface="宋体" panose="02010600030101010101" pitchFamily="2" charset="-122"/>
                  </a:rPr>
                  <a:t>maxint</a:t>
                </a:r>
                <a:endParaRPr lang="en-US" altLang="zh-CN" sz="1800" b="1" i="1" dirty="0">
                  <a:solidFill>
                    <a:srgbClr val="FF0000"/>
                  </a:solidFill>
                  <a:latin typeface="Times New Roman" panose="02020603050405020304" pitchFamily="18" charset="0"/>
                  <a:ea typeface="宋体" panose="02010600030101010101" pitchFamily="2" charset="-122"/>
                </a:endParaRPr>
              </a:p>
            </p:txBody>
          </p:sp>
          <p:sp>
            <p:nvSpPr>
              <p:cNvPr id="12" name="Line 6"/>
              <p:cNvSpPr>
                <a:spLocks noChangeShapeType="1"/>
              </p:cNvSpPr>
              <p:nvPr/>
            </p:nvSpPr>
            <p:spPr bwMode="auto">
              <a:xfrm flipV="1">
                <a:off x="0" y="147"/>
                <a:ext cx="132" cy="77"/>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nvGrpSpPr>
            <p:cNvPr id="8" name="Group 7"/>
            <p:cNvGrpSpPr>
              <a:grpSpLocks/>
            </p:cNvGrpSpPr>
            <p:nvPr/>
          </p:nvGrpSpPr>
          <p:grpSpPr bwMode="auto">
            <a:xfrm>
              <a:off x="1" y="348"/>
              <a:ext cx="657" cy="245"/>
              <a:chOff x="0" y="0"/>
              <a:chExt cx="657" cy="245"/>
            </a:xfrm>
          </p:grpSpPr>
          <p:sp>
            <p:nvSpPr>
              <p:cNvPr id="9" name="Rectangle 8"/>
              <p:cNvSpPr>
                <a:spLocks noChangeArrowheads="1"/>
              </p:cNvSpPr>
              <p:nvPr/>
            </p:nvSpPr>
            <p:spPr bwMode="auto">
              <a:xfrm>
                <a:off x="144" y="0"/>
                <a:ext cx="51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err="1">
                    <a:solidFill>
                      <a:srgbClr val="00B050"/>
                    </a:solidFill>
                    <a:latin typeface="Times New Roman" panose="02020603050405020304" pitchFamily="18" charset="0"/>
                    <a:ea typeface="宋体" panose="02010600030101010101" pitchFamily="2" charset="-122"/>
                  </a:rPr>
                  <a:t>minint</a:t>
                </a:r>
                <a:endParaRPr lang="en-US" altLang="zh-CN" sz="1800" b="1" i="1" dirty="0">
                  <a:solidFill>
                    <a:srgbClr val="00B050"/>
                  </a:solidFill>
                  <a:latin typeface="Times New Roman" panose="02020603050405020304" pitchFamily="18" charset="0"/>
                  <a:ea typeface="宋体" panose="02010600030101010101" pitchFamily="2" charset="-122"/>
                </a:endParaRPr>
              </a:p>
            </p:txBody>
          </p:sp>
          <p:sp>
            <p:nvSpPr>
              <p:cNvPr id="10" name="Line 9"/>
              <p:cNvSpPr>
                <a:spLocks noChangeShapeType="1"/>
              </p:cNvSpPr>
              <p:nvPr/>
            </p:nvSpPr>
            <p:spPr bwMode="auto">
              <a:xfrm>
                <a:off x="0" y="45"/>
                <a:ext cx="132" cy="61"/>
              </a:xfrm>
              <a:prstGeom prst="line">
                <a:avLst/>
              </a:prstGeom>
              <a:noFill/>
              <a:ln w="12700">
                <a:solidFill>
                  <a:srgbClr val="00B05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spTree>
    <p:extLst>
      <p:ext uri="{BB962C8B-B14F-4D97-AF65-F5344CB8AC3E}">
        <p14:creationId xmlns:p14="http://schemas.microsoft.com/office/powerpoint/2010/main" val="41608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Limits   of   exact-width   integer   types </a:t>
            </a:r>
            <a:endParaRPr lang="zh-CN" altLang="en-US" dirty="0"/>
          </a:p>
        </p:txBody>
      </p:sp>
      <p:sp>
        <p:nvSpPr>
          <p:cNvPr id="3" name="内容占位符 2"/>
          <p:cNvSpPr>
            <a:spLocks noGrp="1"/>
          </p:cNvSpPr>
          <p:nvPr>
            <p:ph idx="1"/>
          </p:nvPr>
        </p:nvSpPr>
        <p:spPr>
          <a:xfrm>
            <a:off x="919622" y="875255"/>
            <a:ext cx="10515599" cy="5637024"/>
          </a:xfrm>
        </p:spPr>
        <p:txBody>
          <a:bodyPr>
            <a:normAutofit fontScale="62500" lnSpcReduction="20000"/>
          </a:bodyPr>
          <a:lstStyle/>
          <a:p>
            <a:pPr marL="0" indent="0">
              <a:buNone/>
            </a:pPr>
            <a:r>
              <a:rPr lang="en-US" altLang="zh-CN" b="1" dirty="0"/>
              <a:t> // c99  </a:t>
            </a:r>
            <a:r>
              <a:rPr lang="en-US" altLang="zh-CN" b="1" dirty="0" err="1"/>
              <a:t>stdint.h</a:t>
            </a:r>
            <a:endParaRPr lang="en-US" altLang="zh-CN" b="1" dirty="0"/>
          </a:p>
          <a:p>
            <a:pPr marL="0" indent="0">
              <a:buNone/>
            </a:pPr>
            <a:r>
              <a:rPr lang="en-US" altLang="zh-CN" b="1" dirty="0"/>
              <a:t>#define   INT8_MIN   (-128)   </a:t>
            </a:r>
          </a:p>
          <a:p>
            <a:pPr marL="0" indent="0">
              <a:buNone/>
            </a:pPr>
            <a:r>
              <a:rPr lang="en-US" altLang="zh-CN" b="1" dirty="0"/>
              <a:t>#define   INT16_MIN   (-32768) </a:t>
            </a:r>
          </a:p>
          <a:p>
            <a:pPr marL="0" indent="0">
              <a:buNone/>
            </a:pPr>
            <a:r>
              <a:rPr lang="en-US" altLang="zh-CN" b="1" dirty="0"/>
              <a:t>#define   INT32_MIN   (-2147483647   -   1) </a:t>
            </a:r>
          </a:p>
          <a:p>
            <a:pPr marL="0" indent="0">
              <a:buNone/>
            </a:pPr>
            <a:r>
              <a:rPr lang="en-US" altLang="zh-CN" b="1" dirty="0"/>
              <a:t>#define   INT64_MIN    (-9223372036854775807LL   -   1) </a:t>
            </a:r>
          </a:p>
          <a:p>
            <a:pPr marL="0" indent="0">
              <a:buNone/>
            </a:pPr>
            <a:endParaRPr lang="en-US" altLang="zh-CN" b="1" dirty="0"/>
          </a:p>
          <a:p>
            <a:pPr marL="0" indent="0">
              <a:buNone/>
            </a:pPr>
            <a:r>
              <a:rPr lang="en-US" altLang="zh-CN" b="1" dirty="0"/>
              <a:t>#define   INT8_MAX   127 </a:t>
            </a:r>
          </a:p>
          <a:p>
            <a:pPr marL="0" indent="0">
              <a:buNone/>
            </a:pPr>
            <a:r>
              <a:rPr lang="en-US" altLang="zh-CN" b="1" dirty="0"/>
              <a:t>#define   INT16_MAX   32767 </a:t>
            </a:r>
          </a:p>
          <a:p>
            <a:pPr marL="0" indent="0">
              <a:buNone/>
            </a:pPr>
            <a:r>
              <a:rPr lang="en-US" altLang="zh-CN" b="1" dirty="0"/>
              <a:t>#define   INT32_MAX   2147483647 </a:t>
            </a:r>
          </a:p>
          <a:p>
            <a:pPr marL="0" indent="0">
              <a:buNone/>
            </a:pPr>
            <a:r>
              <a:rPr lang="en-US" altLang="zh-CN" b="1" dirty="0"/>
              <a:t>#define   INT64_MAX   9223372036854775807LL </a:t>
            </a:r>
          </a:p>
          <a:p>
            <a:pPr marL="0" indent="0">
              <a:buNone/>
            </a:pPr>
            <a:endParaRPr lang="en-US" altLang="zh-CN" b="1" dirty="0"/>
          </a:p>
          <a:p>
            <a:pPr marL="0" indent="0">
              <a:buNone/>
            </a:pPr>
            <a:r>
              <a:rPr lang="en-US" altLang="zh-CN" b="1" dirty="0"/>
              <a:t>#define   UINT8_MAX   0xff              /*   255U   */ </a:t>
            </a:r>
          </a:p>
          <a:p>
            <a:pPr marL="0" indent="0">
              <a:buNone/>
            </a:pPr>
            <a:r>
              <a:rPr lang="en-US" altLang="zh-CN" b="1" dirty="0"/>
              <a:t>#define   UINT16_MAX   0xffff          /*   65535U   */ </a:t>
            </a:r>
          </a:p>
          <a:p>
            <a:pPr marL="0" indent="0">
              <a:buNone/>
            </a:pPr>
            <a:r>
              <a:rPr lang="en-US" altLang="zh-CN" b="1" dirty="0"/>
              <a:t>#define   UINT32_MAX   0xffffffff     /*   4294967295U   */ </a:t>
            </a:r>
          </a:p>
          <a:p>
            <a:pPr marL="0" indent="0">
              <a:buNone/>
            </a:pPr>
            <a:r>
              <a:rPr lang="en-US" altLang="zh-CN" b="1" dirty="0"/>
              <a:t>#define   UINT64_MAX   0xffffffffffffffffULL</a:t>
            </a:r>
          </a:p>
          <a:p>
            <a:endParaRPr lang="en-US" altLang="zh-CN" dirty="0"/>
          </a:p>
          <a:p>
            <a:endParaRPr lang="zh-CN" altLang="en-US" dirty="0"/>
          </a:p>
        </p:txBody>
      </p:sp>
      <p:sp>
        <p:nvSpPr>
          <p:cNvPr id="4" name="矩形标注 3"/>
          <p:cNvSpPr/>
          <p:nvPr/>
        </p:nvSpPr>
        <p:spPr>
          <a:xfrm>
            <a:off x="5849392" y="1383184"/>
            <a:ext cx="3240360" cy="432048"/>
          </a:xfrm>
          <a:prstGeom prst="wedgeRectCallout">
            <a:avLst>
              <a:gd name="adj1" fmla="val -58731"/>
              <a:gd name="adj2" fmla="val 12022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r>
              <a:rPr lang="en-US" altLang="zh-CN" dirty="0">
                <a:solidFill>
                  <a:srgbClr val="0000FF"/>
                </a:solidFill>
                <a:latin typeface="微软雅黑" panose="020B0503020204020204" pitchFamily="34" charset="-122"/>
                <a:ea typeface="微软雅黑" panose="020B0503020204020204" pitchFamily="34" charset="-122"/>
              </a:rPr>
              <a:t>why not -2147483648?</a:t>
            </a:r>
          </a:p>
        </p:txBody>
      </p:sp>
    </p:spTree>
    <p:extLst>
      <p:ext uri="{BB962C8B-B14F-4D97-AF65-F5344CB8AC3E}">
        <p14:creationId xmlns:p14="http://schemas.microsoft.com/office/powerpoint/2010/main" val="94988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位机器上的程序</a:t>
            </a:r>
          </a:p>
        </p:txBody>
      </p:sp>
      <p:sp>
        <p:nvSpPr>
          <p:cNvPr id="5" name="Rectangle 3"/>
          <p:cNvSpPr>
            <a:spLocks noChangeArrowheads="1"/>
          </p:cNvSpPr>
          <p:nvPr/>
        </p:nvSpPr>
        <p:spPr bwMode="auto">
          <a:xfrm>
            <a:off x="2114228" y="1217837"/>
            <a:ext cx="7776864" cy="3044423"/>
          </a:xfrm>
          <a:prstGeom prst="rect">
            <a:avLst/>
          </a:prstGeom>
          <a:solidFill>
            <a:srgbClr val="CCFF66">
              <a:alpha val="74117"/>
            </a:srgbClr>
          </a:solidFill>
          <a:ln w="25400">
            <a:solidFill>
              <a:schemeClr val="accent1"/>
            </a:solid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unsigned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x = %u = %X = %d\n"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%u = %X = %d\n"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标注 2"/>
          <p:cNvSpPr/>
          <p:nvPr/>
        </p:nvSpPr>
        <p:spPr>
          <a:xfrm>
            <a:off x="6002660" y="3666109"/>
            <a:ext cx="1584176" cy="349647"/>
          </a:xfrm>
          <a:prstGeom prst="wedgeRectCallout">
            <a:avLst>
              <a:gd name="adj1" fmla="val -6301"/>
              <a:gd name="adj2" fmla="val -12309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机器码输出</a:t>
            </a:r>
          </a:p>
        </p:txBody>
      </p:sp>
      <p:sp>
        <p:nvSpPr>
          <p:cNvPr id="14" name="矩形标注 13"/>
          <p:cNvSpPr/>
          <p:nvPr/>
        </p:nvSpPr>
        <p:spPr>
          <a:xfrm>
            <a:off x="4922540" y="1566822"/>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真值赋值</a:t>
            </a:r>
          </a:p>
        </p:txBody>
      </p:sp>
      <p:sp>
        <p:nvSpPr>
          <p:cNvPr id="13" name="Rectangle 4"/>
          <p:cNvSpPr>
            <a:spLocks noChangeArrowheads="1"/>
          </p:cNvSpPr>
          <p:nvPr/>
        </p:nvSpPr>
        <p:spPr bwMode="auto">
          <a:xfrm>
            <a:off x="1703512" y="4820202"/>
            <a:ext cx="8784976"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x = 4294967295 = FFFFFFFF = -1</a:t>
            </a:r>
          </a:p>
        </p:txBody>
      </p:sp>
      <p:sp>
        <p:nvSpPr>
          <p:cNvPr id="16" name="Rectangle 4"/>
          <p:cNvSpPr>
            <a:spLocks noChangeArrowheads="1"/>
          </p:cNvSpPr>
          <p:nvPr/>
        </p:nvSpPr>
        <p:spPr bwMode="auto">
          <a:xfrm>
            <a:off x="1703512" y="5543244"/>
            <a:ext cx="8784976" cy="520655"/>
          </a:xfrm>
          <a:prstGeom prst="rect">
            <a:avLst/>
          </a:prstGeom>
          <a:solidFill>
            <a:schemeClr val="tx1"/>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u = 2147483648 = 80000000 = -2147483648</a:t>
            </a:r>
          </a:p>
        </p:txBody>
      </p:sp>
    </p:spTree>
    <p:extLst>
      <p:ext uri="{BB962C8B-B14F-4D97-AF65-F5344CB8AC3E}">
        <p14:creationId xmlns:p14="http://schemas.microsoft.com/office/powerpoint/2010/main" val="256308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down)">
                                      <p:cBhvr>
                                        <p:cTn id="60" dur="5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
                                            <p:bg/>
                                          </p:spTgt>
                                        </p:tgtEl>
                                        <p:attrNameLst>
                                          <p:attrName>style.visibility</p:attrName>
                                        </p:attrNameLst>
                                      </p:cBhvr>
                                      <p:to>
                                        <p:strVal val="visible"/>
                                      </p:to>
                                    </p:set>
                                    <p:anim calcmode="lin" valueType="num">
                                      <p:cBhvr additive="base">
                                        <p:cTn id="65"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66" dur="500" fill="hold"/>
                                        <p:tgtEl>
                                          <p:spTgt spid="13">
                                            <p:bg/>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
                                            <p:txEl>
                                              <p:pRg st="0" end="0"/>
                                            </p:txEl>
                                          </p:spTgt>
                                        </p:tgtEl>
                                        <p:attrNameLst>
                                          <p:attrName>style.visibility</p:attrName>
                                        </p:attrNameLst>
                                      </p:cBhvr>
                                      <p:to>
                                        <p:strVal val="visible"/>
                                      </p:to>
                                    </p:set>
                                    <p:anim calcmode="lin" valueType="num">
                                      <p:cBhvr additive="base">
                                        <p:cTn id="6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6">
                                            <p:bg/>
                                          </p:spTgt>
                                        </p:tgtEl>
                                        <p:attrNameLst>
                                          <p:attrName>style.visibility</p:attrName>
                                        </p:attrNameLst>
                                      </p:cBhvr>
                                      <p:to>
                                        <p:strVal val="visible"/>
                                      </p:to>
                                    </p:set>
                                    <p:anim calcmode="lin" valueType="num">
                                      <p:cBhvr additive="base">
                                        <p:cTn id="75"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76" dur="500" fill="hold"/>
                                        <p:tgtEl>
                                          <p:spTgt spid="16">
                                            <p:bg/>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3" grpId="0" build="allAtOnce" animBg="1" autoUpdateAnimBg="0"/>
      <p:bldP spid="16" grpId="0" build="allAtOnce"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语言程序中的整数</a:t>
            </a:r>
          </a:p>
        </p:txBody>
      </p:sp>
      <p:sp>
        <p:nvSpPr>
          <p:cNvPr id="3" name="内容占位符 2"/>
          <p:cNvSpPr>
            <a:spLocks noGrp="1"/>
          </p:cNvSpPr>
          <p:nvPr>
            <p:ph idx="1"/>
          </p:nvPr>
        </p:nvSpPr>
        <p:spPr/>
        <p:txBody>
          <a:bodyPr>
            <a:normAutofit/>
          </a:bodyPr>
          <a:lstStyle/>
          <a:p>
            <a:r>
              <a:rPr lang="zh-CN" altLang="en-US" sz="2400" dirty="0"/>
              <a:t>常数后面加</a:t>
            </a:r>
            <a:r>
              <a:rPr lang="en-US" altLang="zh-CN" sz="2400" dirty="0"/>
              <a:t>u”</a:t>
            </a:r>
            <a:r>
              <a:rPr lang="zh-CN" altLang="en-US" sz="2400" dirty="0"/>
              <a:t>或“</a:t>
            </a:r>
            <a:r>
              <a:rPr lang="en-US" altLang="zh-CN" sz="2400" dirty="0"/>
              <a:t>U”</a:t>
            </a:r>
            <a:r>
              <a:rPr lang="zh-CN" altLang="en-US" sz="2400" dirty="0"/>
              <a:t>表示无符号数</a:t>
            </a:r>
            <a:endParaRPr lang="en-US" altLang="zh-CN" sz="2400" dirty="0"/>
          </a:p>
          <a:p>
            <a:r>
              <a:rPr lang="zh-CN" altLang="en-US" sz="2400" dirty="0"/>
              <a:t>若同时有无符号和带符号整数，将带符号整数强制转换为无符号数</a:t>
            </a:r>
            <a:endParaRPr lang="en-US" altLang="zh-CN" sz="2400" dirty="0"/>
          </a:p>
          <a:p>
            <a:r>
              <a:rPr lang="zh-CN" altLang="en-US" sz="2400" dirty="0"/>
              <a:t>以下表达式在</a:t>
            </a:r>
            <a:r>
              <a:rPr lang="en-US" altLang="zh-CN" sz="2400" dirty="0"/>
              <a:t>32</a:t>
            </a:r>
            <a:r>
              <a:rPr lang="zh-CN" altLang="en-US" sz="2400" dirty="0"/>
              <a:t>位补码机器上执行，结果是什么？</a:t>
            </a:r>
            <a:endParaRPr lang="en-US" altLang="zh-CN" sz="2400" dirty="0"/>
          </a:p>
          <a:p>
            <a:pPr marL="812800"/>
            <a:r>
              <a:rPr lang="pl-PL" altLang="zh-CN" sz="2400" dirty="0"/>
              <a:t>-1 &lt; 0U</a:t>
            </a:r>
            <a:r>
              <a:rPr lang="en-US" altLang="zh-CN" sz="2400" dirty="0"/>
              <a:t>       </a:t>
            </a:r>
            <a:r>
              <a:rPr lang="en-US" altLang="zh-CN" sz="2000" b="1" dirty="0">
                <a:solidFill>
                  <a:srgbClr val="FF0000"/>
                </a:solidFill>
                <a:latin typeface="Times New Roman" panose="02020603050405020304" pitchFamily="18" charset="0"/>
                <a:ea typeface="宋体" panose="02010600030101010101" pitchFamily="2" charset="-122"/>
              </a:rPr>
              <a:t>False</a:t>
            </a:r>
            <a:r>
              <a:rPr lang="en-US" altLang="zh-CN" sz="2800" b="1" dirty="0">
                <a:solidFill>
                  <a:srgbClr val="00B050"/>
                </a:solidFill>
                <a:latin typeface="Times New Roman" panose="02020603050405020304" pitchFamily="18" charset="0"/>
                <a:ea typeface="宋体" panose="02010600030101010101" pitchFamily="2" charset="-122"/>
              </a:rPr>
              <a:t>   </a:t>
            </a:r>
            <a:r>
              <a:rPr lang="en-US" altLang="zh-CN" sz="2800" b="1" dirty="0">
                <a:solidFill>
                  <a:schemeClr val="bg1"/>
                </a:solidFill>
                <a:latin typeface="Times New Roman" panose="02020603050405020304" pitchFamily="18" charset="0"/>
                <a:ea typeface="宋体" panose="02010600030101010101" pitchFamily="2" charset="-122"/>
              </a:rPr>
              <a:t>11…1B (2</a:t>
            </a:r>
            <a:r>
              <a:rPr lang="en-US" altLang="zh-CN" sz="2800" b="1" baseline="30000" dirty="0">
                <a:solidFill>
                  <a:schemeClr val="bg1"/>
                </a:solidFill>
                <a:latin typeface="Times New Roman" panose="02020603050405020304" pitchFamily="18" charset="0"/>
                <a:ea typeface="宋体" panose="02010600030101010101" pitchFamily="2" charset="-122"/>
              </a:rPr>
              <a:t>32</a:t>
            </a:r>
            <a:r>
              <a:rPr lang="en-US" altLang="zh-CN" sz="2800" b="1" dirty="0">
                <a:solidFill>
                  <a:schemeClr val="bg1"/>
                </a:solidFill>
                <a:latin typeface="Times New Roman" panose="02020603050405020304" pitchFamily="18" charset="0"/>
                <a:ea typeface="宋体" panose="02010600030101010101" pitchFamily="2" charset="-122"/>
              </a:rPr>
              <a:t>-1)   &gt;   00…0B(0)</a:t>
            </a:r>
            <a:endParaRPr lang="en-US" altLang="zh-CN"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marL="812800"/>
            <a:r>
              <a:rPr lang="pl-PL" altLang="zh-CN" sz="2400" dirty="0"/>
              <a:t>2147483647 </a:t>
            </a:r>
            <a:r>
              <a:rPr lang="en-US" altLang="zh-CN" sz="2400" dirty="0"/>
              <a:t>  </a:t>
            </a:r>
            <a:r>
              <a:rPr lang="pl-PL" altLang="zh-CN" sz="2400" dirty="0"/>
              <a:t>&gt;</a:t>
            </a:r>
            <a:r>
              <a:rPr lang="en-US" altLang="zh-CN" sz="2400" dirty="0"/>
              <a:t> </a:t>
            </a:r>
            <a:r>
              <a:rPr lang="pl-PL" altLang="zh-CN" sz="2400" dirty="0"/>
              <a:t> (int) 2147483648U</a:t>
            </a:r>
            <a:r>
              <a:rPr lang="en-US" altLang="zh-CN" sz="2400" dirty="0">
                <a:solidFill>
                  <a:srgbClr val="00B050"/>
                </a:solidFill>
              </a:rPr>
              <a:t>  </a:t>
            </a:r>
            <a:r>
              <a:rPr lang="en-US" altLang="zh-CN" sz="1800" b="1" dirty="0">
                <a:solidFill>
                  <a:schemeClr val="bg1"/>
                </a:solidFill>
                <a:latin typeface="Times New Roman" panose="02020603050405020304" pitchFamily="18" charset="0"/>
                <a:ea typeface="宋体" panose="02010600030101010101" pitchFamily="2" charset="-122"/>
              </a:rPr>
              <a:t>…1</a:t>
            </a:r>
            <a:r>
              <a:rPr lang="en-US" altLang="zh-CN" sz="1800" b="1" dirty="0">
                <a:solidFill>
                  <a:srgbClr val="00B050"/>
                </a:solidFill>
                <a:latin typeface="Times New Roman" panose="02020603050405020304" pitchFamily="18" charset="0"/>
                <a:ea typeface="宋体" panose="02010600030101010101" pitchFamily="2" charset="-122"/>
              </a:rPr>
              <a:t> </a:t>
            </a:r>
            <a:r>
              <a:rPr lang="en-US" altLang="zh-CN" sz="2000" b="1" dirty="0">
                <a:solidFill>
                  <a:srgbClr val="00B050"/>
                </a:solidFill>
                <a:latin typeface="Times New Roman" panose="02020603050405020304" pitchFamily="18" charset="0"/>
                <a:ea typeface="宋体" panose="02010600030101010101" pitchFamily="2" charset="-122"/>
              </a:rPr>
              <a:t>True </a:t>
            </a:r>
            <a:r>
              <a:rPr lang="en-US" altLang="zh-CN" sz="1800" b="1" dirty="0">
                <a:solidFill>
                  <a:schemeClr val="bg1"/>
                </a:solidFill>
                <a:latin typeface="Times New Roman" panose="02020603050405020304" pitchFamily="18" charset="0"/>
                <a:ea typeface="宋体" panose="02010600030101010101" pitchFamily="2" charset="-122"/>
              </a:rPr>
              <a:t>B (2</a:t>
            </a:r>
            <a:r>
              <a:rPr lang="en-US" altLang="zh-CN" sz="1800" b="1" baseline="30000" dirty="0">
                <a:solidFill>
                  <a:schemeClr val="bg1"/>
                </a:solidFill>
                <a:latin typeface="Times New Roman" panose="02020603050405020304" pitchFamily="18" charset="0"/>
                <a:ea typeface="宋体" panose="02010600030101010101" pitchFamily="2" charset="-122"/>
              </a:rPr>
              <a:t>31</a:t>
            </a:r>
            <a:r>
              <a:rPr lang="en-US" altLang="zh-CN" sz="1800" b="1" dirty="0">
                <a:solidFill>
                  <a:schemeClr val="bg1"/>
                </a:solidFill>
                <a:latin typeface="Times New Roman" panose="02020603050405020304" pitchFamily="18" charset="0"/>
                <a:ea typeface="宋体" panose="02010600030101010101" pitchFamily="2" charset="-122"/>
              </a:rPr>
              <a:t>-1)   &gt;   100…0B (-2</a:t>
            </a:r>
            <a:r>
              <a:rPr lang="en-US" altLang="zh-CN" sz="1800" b="1" baseline="30000" dirty="0">
                <a:solidFill>
                  <a:schemeClr val="bg1"/>
                </a:solidFill>
                <a:latin typeface="Times New Roman" panose="02020603050405020304" pitchFamily="18" charset="0"/>
                <a:ea typeface="宋体" panose="02010600030101010101" pitchFamily="2" charset="-122"/>
              </a:rPr>
              <a:t>31</a:t>
            </a:r>
            <a:r>
              <a:rPr lang="en-US" altLang="zh-CN" sz="1800" b="1" dirty="0">
                <a:solidFill>
                  <a:schemeClr val="bg1"/>
                </a:solidFill>
                <a:latin typeface="Times New Roman" panose="02020603050405020304" pitchFamily="18" charset="0"/>
                <a:ea typeface="宋体" panose="02010600030101010101" pitchFamily="2" charset="-122"/>
              </a:rPr>
              <a:t>)</a:t>
            </a:r>
            <a:endParaRPr lang="en-US" altLang="zh-CN" sz="1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pPr marL="812800"/>
            <a:r>
              <a:rPr lang="pl-PL" altLang="zh-CN" sz="2400" dirty="0"/>
              <a:t>2147483647U &gt; </a:t>
            </a:r>
            <a:r>
              <a:rPr lang="en-US" altLang="zh-CN" sz="2400" dirty="0"/>
              <a:t> </a:t>
            </a:r>
            <a:r>
              <a:rPr lang="pl-PL" altLang="zh-CN" sz="2400" dirty="0"/>
              <a:t>-2147483647 – 1</a:t>
            </a:r>
            <a:r>
              <a:rPr lang="en-US" altLang="zh-CN" sz="2400" dirty="0"/>
              <a:t>         </a:t>
            </a:r>
            <a:r>
              <a:rPr lang="en-US" altLang="zh-CN" sz="2000" b="1" dirty="0">
                <a:solidFill>
                  <a:srgbClr val="FF0000"/>
                </a:solidFill>
                <a:latin typeface="Times New Roman" panose="02020603050405020304" pitchFamily="18" charset="0"/>
                <a:ea typeface="宋体" panose="02010600030101010101" pitchFamily="2" charset="-122"/>
              </a:rPr>
              <a:t>False</a:t>
            </a:r>
          </a:p>
          <a:p>
            <a:pPr marL="812800"/>
            <a:r>
              <a:rPr lang="pl-PL" altLang="zh-CN" sz="2400" dirty="0"/>
              <a:t>2147483647</a:t>
            </a:r>
            <a:r>
              <a:rPr lang="en-US" altLang="zh-CN" sz="2400" dirty="0"/>
              <a:t>  </a:t>
            </a:r>
            <a:r>
              <a:rPr lang="pl-PL" altLang="zh-CN" sz="2400" dirty="0"/>
              <a:t> &gt; </a:t>
            </a:r>
            <a:r>
              <a:rPr lang="en-US" altLang="zh-CN" sz="2400" dirty="0"/>
              <a:t> </a:t>
            </a:r>
            <a:r>
              <a:rPr lang="pl-PL" altLang="zh-CN" sz="2400" dirty="0"/>
              <a:t>-2147483647 – 1</a:t>
            </a:r>
            <a:r>
              <a:rPr lang="en-US" altLang="zh-CN" sz="2400" dirty="0"/>
              <a:t>  </a:t>
            </a:r>
            <a:r>
              <a:rPr lang="en-US" altLang="zh-CN" sz="2400" b="1" dirty="0">
                <a:solidFill>
                  <a:srgbClr val="00B050"/>
                </a:solidFill>
                <a:latin typeface="Times New Roman" panose="02020603050405020304" pitchFamily="18" charset="0"/>
                <a:ea typeface="宋体" panose="02010600030101010101" pitchFamily="2" charset="-122"/>
              </a:rPr>
              <a:t>       True</a:t>
            </a:r>
            <a:endParaRPr lang="en-US" altLang="zh-CN" sz="2400" dirty="0"/>
          </a:p>
          <a:p>
            <a:pPr marL="812800"/>
            <a:r>
              <a:rPr lang="en-US" altLang="zh-CN" sz="2400" dirty="0"/>
              <a:t>2147483647   &gt; -2147483648         </a:t>
            </a:r>
            <a:r>
              <a:rPr lang="en-US" altLang="zh-CN" sz="2000" b="1" dirty="0">
                <a:solidFill>
                  <a:srgbClr val="FF0000"/>
                </a:solidFill>
                <a:latin typeface="Times New Roman" panose="02020603050405020304" pitchFamily="18" charset="0"/>
                <a:ea typeface="宋体" panose="02010600030101010101" pitchFamily="2" charset="-122"/>
              </a:rPr>
              <a:t>       False</a:t>
            </a:r>
            <a:r>
              <a:rPr lang="en-US" altLang="zh-CN" sz="2400" b="1" dirty="0">
                <a:solidFill>
                  <a:schemeClr val="bg1"/>
                </a:solidFill>
                <a:latin typeface="Times New Roman" panose="02020603050405020304" pitchFamily="18" charset="0"/>
                <a:ea typeface="宋体" panose="02010600030101010101" pitchFamily="2" charset="-122"/>
              </a:rPr>
              <a:t>…1B </a:t>
            </a:r>
            <a:r>
              <a:rPr lang="en-US" altLang="zh-CN" sz="2000" b="1" dirty="0">
                <a:solidFill>
                  <a:schemeClr val="bg1"/>
                </a:solidFill>
                <a:latin typeface="Times New Roman" panose="02020603050405020304" pitchFamily="18" charset="0"/>
                <a:ea typeface="宋体" panose="02010600030101010101" pitchFamily="2" charset="-122"/>
              </a:rPr>
              <a:t>(2</a:t>
            </a:r>
            <a:r>
              <a:rPr lang="en-US" altLang="zh-CN" sz="2000" b="1" baseline="30000" dirty="0">
                <a:solidFill>
                  <a:schemeClr val="bg1"/>
                </a:solidFill>
                <a:latin typeface="Times New Roman" panose="02020603050405020304" pitchFamily="18" charset="0"/>
                <a:ea typeface="宋体" panose="02010600030101010101" pitchFamily="2" charset="-122"/>
              </a:rPr>
              <a:t>31</a:t>
            </a:r>
            <a:r>
              <a:rPr lang="en-US" altLang="zh-CN" sz="2000" b="1" dirty="0">
                <a:solidFill>
                  <a:schemeClr val="bg1"/>
                </a:solidFill>
                <a:latin typeface="Times New Roman" panose="02020603050405020304" pitchFamily="18" charset="0"/>
                <a:ea typeface="宋体" panose="02010600030101010101" pitchFamily="2" charset="-122"/>
              </a:rPr>
              <a:t>-1)   &lt;   100…0B(2</a:t>
            </a:r>
            <a:r>
              <a:rPr lang="en-US" altLang="zh-CN" sz="2000" b="1" baseline="30000" dirty="0">
                <a:solidFill>
                  <a:schemeClr val="bg1"/>
                </a:solidFill>
                <a:latin typeface="Times New Roman" panose="02020603050405020304" pitchFamily="18" charset="0"/>
                <a:ea typeface="宋体" panose="02010600030101010101" pitchFamily="2" charset="-122"/>
              </a:rPr>
              <a:t>31</a:t>
            </a:r>
            <a:r>
              <a:rPr lang="en-US" altLang="zh-CN" sz="2000" b="1" dirty="0">
                <a:solidFill>
                  <a:schemeClr val="bg1"/>
                </a:solidFill>
                <a:latin typeface="Times New Roman" panose="02020603050405020304" pitchFamily="18" charset="0"/>
                <a:ea typeface="宋体" panose="02010600030101010101" pitchFamily="2" charset="-122"/>
              </a:rPr>
              <a:t>)</a:t>
            </a:r>
            <a:endParaRPr lang="en-US" altLang="zh-CN" sz="20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endParaRPr lang="zh-CN" altLang="en-US" dirty="0"/>
          </a:p>
          <a:p>
            <a:endParaRPr lang="en-US" altLang="zh-CN"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185" y="3494576"/>
            <a:ext cx="2332236" cy="2468094"/>
          </a:xfrm>
          <a:prstGeom prst="rect">
            <a:avLst/>
          </a:prstGeom>
        </p:spPr>
      </p:pic>
    </p:spTree>
    <p:extLst>
      <p:ext uri="{BB962C8B-B14F-4D97-AF65-F5344CB8AC3E}">
        <p14:creationId xmlns:p14="http://schemas.microsoft.com/office/powerpoint/2010/main" val="360469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3" end="3"/>
                                            </p:txEl>
                                          </p:spTgt>
                                        </p:tgtEl>
                                        <p:attrNameLst>
                                          <p:attrName>ppt_c</p:attrName>
                                        </p:attrNameLst>
                                      </p:cBhvr>
                                      <p:to>
                                        <a:srgbClr val="FF0000"/>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4" end="4"/>
                                            </p:txEl>
                                          </p:spTgt>
                                        </p:tgtEl>
                                        <p:attrNameLst>
                                          <p:attrName>ppt_c</p:attrName>
                                        </p:attrNameLst>
                                      </p:cBhvr>
                                      <p:to>
                                        <a:srgbClr val="00CC00"/>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5" end="5"/>
                                            </p:txEl>
                                          </p:spTgt>
                                        </p:tgtEl>
                                        <p:attrNameLst>
                                          <p:attrName>ppt_c</p:attrName>
                                        </p:attrNameLst>
                                      </p:cBhvr>
                                      <p:to>
                                        <a:srgbClr val="FF0000"/>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6" end="6"/>
                                            </p:txEl>
                                          </p:spTgt>
                                        </p:tgtEl>
                                        <p:attrNameLst>
                                          <p:attrName>ppt_c</p:attrName>
                                        </p:attrNameLst>
                                      </p:cBhvr>
                                      <p:to>
                                        <a:srgbClr val="00CC00"/>
                                      </p:to>
                                    </p:animClr>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7" end="7"/>
                                            </p:txEl>
                                          </p:spTgt>
                                        </p:tgtEl>
                                        <p:attrNameLst>
                                          <p:attrName>ppt_c</p:attrName>
                                        </p:attrNameLst>
                                      </p:cBhvr>
                                      <p:to>
                                        <a:srgbClr val="FF0000"/>
                                      </p:to>
                                    </p:animClr>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编译器对常量的处理</a:t>
            </a:r>
          </a:p>
        </p:txBody>
      </p:sp>
      <p:sp>
        <p:nvSpPr>
          <p:cNvPr id="3" name="内容占位符 2"/>
          <p:cNvSpPr>
            <a:spLocks noGrp="1"/>
          </p:cNvSpPr>
          <p:nvPr>
            <p:ph idx="1"/>
          </p:nvPr>
        </p:nvSpPr>
        <p:spPr/>
        <p:txBody>
          <a:bodyPr>
            <a:normAutofit/>
          </a:bodyPr>
          <a:lstStyle/>
          <a:p>
            <a:pPr>
              <a:lnSpc>
                <a:spcPct val="150000"/>
              </a:lnSpc>
            </a:pPr>
            <a:r>
              <a:rPr lang="en-US" altLang="zh-CN" dirty="0">
                <a:solidFill>
                  <a:srgbClr val="FF0000"/>
                </a:solidFill>
              </a:rPr>
              <a:t> 2147483647&gt; -2147483648  </a:t>
            </a:r>
            <a:r>
              <a:rPr lang="zh-CN" altLang="en-US" dirty="0"/>
              <a:t>执行结果为</a:t>
            </a:r>
            <a:r>
              <a:rPr lang="en-US" altLang="zh-CN" dirty="0"/>
              <a:t>false</a:t>
            </a:r>
            <a:r>
              <a:rPr lang="zh-CN" altLang="en-US" dirty="0"/>
              <a:t>。</a:t>
            </a:r>
            <a:r>
              <a:rPr lang="en-US" altLang="zh-CN" dirty="0"/>
              <a:t>Why</a:t>
            </a:r>
          </a:p>
          <a:p>
            <a:pPr>
              <a:lnSpc>
                <a:spcPct val="150000"/>
              </a:lnSpc>
            </a:pPr>
            <a:r>
              <a:rPr lang="en-US" altLang="zh-CN" dirty="0"/>
              <a:t> ISO C90</a:t>
            </a:r>
            <a:endParaRPr lang="zh-CN" altLang="en-US" dirty="0"/>
          </a:p>
          <a:p>
            <a:pPr lvl="1">
              <a:lnSpc>
                <a:spcPct val="150000"/>
              </a:lnSpc>
            </a:pPr>
            <a:r>
              <a:rPr lang="en-US" altLang="zh-CN" dirty="0"/>
              <a:t>2147483648</a:t>
            </a:r>
            <a:r>
              <a:rPr lang="zh-CN" altLang="en-US" dirty="0"/>
              <a:t>为</a:t>
            </a:r>
            <a:r>
              <a:rPr lang="en-US" altLang="zh-CN" dirty="0"/>
              <a:t>unsigned </a:t>
            </a:r>
            <a:r>
              <a:rPr lang="en-US" altLang="zh-CN" dirty="0" err="1"/>
              <a:t>int</a:t>
            </a:r>
            <a:r>
              <a:rPr lang="zh-CN" altLang="en-US" dirty="0"/>
              <a:t>型，</a:t>
            </a:r>
          </a:p>
          <a:p>
            <a:pPr lvl="1">
              <a:lnSpc>
                <a:spcPct val="150000"/>
              </a:lnSpc>
            </a:pPr>
            <a:r>
              <a:rPr lang="zh-CN" altLang="en-US" dirty="0"/>
              <a:t>求负后还是原值，按无符号数比较，</a:t>
            </a:r>
          </a:p>
          <a:p>
            <a:pPr lvl="1">
              <a:lnSpc>
                <a:spcPct val="150000"/>
              </a:lnSpc>
            </a:pPr>
            <a:r>
              <a:rPr lang="en-US" altLang="zh-CN" dirty="0"/>
              <a:t>0x7FFFFFFF </a:t>
            </a:r>
            <a:r>
              <a:rPr lang="zh-CN" altLang="en-US" dirty="0"/>
              <a:t>小于</a:t>
            </a:r>
            <a:r>
              <a:rPr lang="en-US" altLang="zh-CN" dirty="0"/>
              <a:t>0x80000000</a:t>
            </a:r>
            <a:r>
              <a:rPr lang="zh-CN" altLang="en-US" dirty="0"/>
              <a:t>，结果为</a:t>
            </a:r>
            <a:r>
              <a:rPr lang="en-US" altLang="zh-CN" dirty="0"/>
              <a:t>false</a:t>
            </a:r>
            <a:r>
              <a:rPr lang="zh-CN" altLang="en-US" dirty="0"/>
              <a:t>。</a:t>
            </a:r>
          </a:p>
          <a:p>
            <a:pPr>
              <a:lnSpc>
                <a:spcPct val="150000"/>
              </a:lnSpc>
            </a:pPr>
            <a:r>
              <a:rPr lang="en-US" altLang="zh-CN" dirty="0"/>
              <a:t>ISO C99</a:t>
            </a:r>
          </a:p>
          <a:p>
            <a:pPr lvl="1">
              <a:lnSpc>
                <a:spcPct val="150000"/>
              </a:lnSpc>
            </a:pPr>
            <a:r>
              <a:rPr lang="en-US" altLang="zh-CN" dirty="0"/>
              <a:t>2147483648</a:t>
            </a:r>
            <a:r>
              <a:rPr lang="zh-CN" altLang="en-US" dirty="0"/>
              <a:t>为</a:t>
            </a:r>
            <a:r>
              <a:rPr lang="en-US" altLang="zh-CN" dirty="0"/>
              <a:t>long </a:t>
            </a:r>
            <a:r>
              <a:rPr lang="en-US" altLang="zh-CN" dirty="0" err="1"/>
              <a:t>long</a:t>
            </a:r>
            <a:r>
              <a:rPr lang="zh-CN" altLang="en-US" dirty="0"/>
              <a:t>型，</a:t>
            </a:r>
            <a:endParaRPr lang="en-US" altLang="zh-CN" dirty="0"/>
          </a:p>
          <a:p>
            <a:pPr lvl="1">
              <a:lnSpc>
                <a:spcPct val="150000"/>
              </a:lnSpc>
            </a:pPr>
            <a:r>
              <a:rPr lang="zh-CN" altLang="en-US" dirty="0"/>
              <a:t>表达式按带符号整数比较，</a:t>
            </a:r>
            <a:endParaRPr lang="en-US" altLang="zh-CN" dirty="0"/>
          </a:p>
          <a:p>
            <a:pPr lvl="1">
              <a:lnSpc>
                <a:spcPct val="150000"/>
              </a:lnSpc>
            </a:pPr>
            <a:r>
              <a:rPr lang="zh-CN" altLang="en-US" dirty="0"/>
              <a:t>执行结果为</a:t>
            </a:r>
            <a:r>
              <a:rPr lang="en-US" altLang="zh-CN" dirty="0"/>
              <a:t>True</a:t>
            </a:r>
            <a:endParaRPr lang="zh-CN" altLang="en-US" dirty="0"/>
          </a:p>
          <a:p>
            <a:endParaRPr lang="zh-CN" altLang="en-US" dirty="0"/>
          </a:p>
        </p:txBody>
      </p:sp>
      <p:graphicFrame>
        <p:nvGraphicFramePr>
          <p:cNvPr id="5" name="Group 4"/>
          <p:cNvGraphicFramePr>
            <a:graphicFrameLocks noGrp="1"/>
          </p:cNvGraphicFramePr>
          <p:nvPr>
            <p:extLst>
              <p:ext uri="{D42A27DB-BD31-4B8C-83A1-F6EECF244321}">
                <p14:modId xmlns:p14="http://schemas.microsoft.com/office/powerpoint/2010/main" val="1674766854"/>
              </p:ext>
            </p:extLst>
          </p:nvPr>
        </p:nvGraphicFramePr>
        <p:xfrm>
          <a:off x="6769377" y="2274369"/>
          <a:ext cx="4515159" cy="1811945"/>
        </p:xfrm>
        <a:graphic>
          <a:graphicData uri="http://schemas.openxmlformats.org/drawingml/2006/table">
            <a:tbl>
              <a:tblPr/>
              <a:tblGrid>
                <a:gridCol w="1887465">
                  <a:extLst>
                    <a:ext uri="{9D8B030D-6E8A-4147-A177-3AD203B41FA5}">
                      <a16:colId xmlns:a16="http://schemas.microsoft.com/office/drawing/2014/main" val="20000"/>
                    </a:ext>
                  </a:extLst>
                </a:gridCol>
                <a:gridCol w="2627694">
                  <a:extLst>
                    <a:ext uri="{9D8B030D-6E8A-4147-A177-3AD203B41FA5}">
                      <a16:colId xmlns:a16="http://schemas.microsoft.com/office/drawing/2014/main" val="20001"/>
                    </a:ext>
                  </a:extLst>
                </a:gridCol>
              </a:tblGrid>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C90</a:t>
                      </a:r>
                      <a:r>
                        <a:rPr kumimoji="0" lang="zh-CN" altLang="en-US" sz="19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范围</a:t>
                      </a: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9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类型</a:t>
                      </a: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0~2</a:t>
                      </a:r>
                      <a:r>
                        <a:rPr kumimoji="0" lang="en-US" altLang="zh-CN" sz="19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31</a:t>
                      </a: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int</a:t>
                      </a:r>
                      <a:endParaRPr kumimoji="0" lang="zh-CN" altLang="en-US" sz="19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31</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32</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unsigned </a:t>
                      </a:r>
                      <a:r>
                        <a:rPr kumimoji="0" lang="en-US" altLang="zh-CN" sz="19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int</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2"/>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32</a:t>
                      </a: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63</a:t>
                      </a:r>
                      <a:r>
                        <a:rPr kumimoji="0" lang="en-US" altLang="zh-CN" sz="19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long </a:t>
                      </a:r>
                      <a:r>
                        <a:rPr kumimoji="0" lang="en-US" altLang="zh-CN" sz="19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362389">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63</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19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64</a:t>
                      </a: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unsigned long </a:t>
                      </a:r>
                      <a:r>
                        <a:rPr kumimoji="0" lang="en-US" altLang="zh-CN" sz="19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19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59520" marR="59520" marT="29764" marB="297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graphicFrame>
        <p:nvGraphicFramePr>
          <p:cNvPr id="6" name="Group 25"/>
          <p:cNvGraphicFramePr>
            <a:graphicFrameLocks noGrp="1"/>
          </p:cNvGraphicFramePr>
          <p:nvPr>
            <p:extLst>
              <p:ext uri="{D42A27DB-BD31-4B8C-83A1-F6EECF244321}">
                <p14:modId xmlns:p14="http://schemas.microsoft.com/office/powerpoint/2010/main" val="353889428"/>
              </p:ext>
            </p:extLst>
          </p:nvPr>
        </p:nvGraphicFramePr>
        <p:xfrm>
          <a:off x="6769377" y="4695409"/>
          <a:ext cx="4523852" cy="1580038"/>
        </p:xfrm>
        <a:graphic>
          <a:graphicData uri="http://schemas.openxmlformats.org/drawingml/2006/table">
            <a:tbl>
              <a:tblPr/>
              <a:tblGrid>
                <a:gridCol w="1885525">
                  <a:extLst>
                    <a:ext uri="{9D8B030D-6E8A-4147-A177-3AD203B41FA5}">
                      <a16:colId xmlns:a16="http://schemas.microsoft.com/office/drawing/2014/main" val="20000"/>
                    </a:ext>
                  </a:extLst>
                </a:gridCol>
                <a:gridCol w="2638327">
                  <a:extLst>
                    <a:ext uri="{9D8B030D-6E8A-4147-A177-3AD203B41FA5}">
                      <a16:colId xmlns:a16="http://schemas.microsoft.com/office/drawing/2014/main" val="20001"/>
                    </a:ext>
                  </a:extLst>
                </a:gridCol>
              </a:tblGrid>
              <a:tr h="373721">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1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C99</a:t>
                      </a:r>
                      <a:r>
                        <a:rPr kumimoji="0" lang="zh-CN" altLang="en-US"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范围</a:t>
                      </a: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rPr>
                        <a:t>类型</a:t>
                      </a: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359095">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0~2</a:t>
                      </a:r>
                      <a:r>
                        <a:rPr kumimoji="0" lang="en-US" altLang="zh-CN" sz="2000" b="0" i="0" u="none" strike="noStrike" cap="none" normalizeH="0" baseline="30000">
                          <a:ln>
                            <a:noFill/>
                          </a:ln>
                          <a:solidFill>
                            <a:srgbClr val="000000"/>
                          </a:solidFill>
                          <a:effectLst/>
                          <a:latin typeface="Arial" panose="020B0604020202020204" pitchFamily="34" charset="0"/>
                          <a:ea typeface="宋体" panose="02010600030101010101" pitchFamily="2" charset="-122"/>
                        </a:rPr>
                        <a:t>31</a:t>
                      </a: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20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panose="020B0604020202020204" pitchFamily="34" charset="0"/>
                          <a:ea typeface="宋体" panose="02010600030101010101" pitchFamily="2" charset="-122"/>
                        </a:rPr>
                        <a:t>int</a:t>
                      </a:r>
                      <a:endParaRPr kumimoji="0" lang="zh-CN" altLang="en-US" sz="20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59095">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31</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63</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long </a:t>
                      </a:r>
                      <a:r>
                        <a:rPr kumimoji="0" lang="en-US" altLang="zh-CN" sz="20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2"/>
                  </a:ext>
                </a:extLst>
              </a:tr>
              <a:tr h="442306">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63</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~2</a:t>
                      </a:r>
                      <a:r>
                        <a:rPr kumimoji="0" lang="en-US" altLang="zh-CN" sz="2000" b="0" i="0" u="none" strike="noStrike" cap="none" normalizeH="0" baseline="30000" dirty="0">
                          <a:ln>
                            <a:noFill/>
                          </a:ln>
                          <a:solidFill>
                            <a:srgbClr val="000000"/>
                          </a:solidFill>
                          <a:effectLst/>
                          <a:latin typeface="Arial" panose="020B0604020202020204" pitchFamily="34" charset="0"/>
                          <a:ea typeface="宋体" panose="02010600030101010101" pitchFamily="2" charset="-122"/>
                        </a:rPr>
                        <a:t>64</a:t>
                      </a: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-1</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unsigned long </a:t>
                      </a:r>
                      <a:r>
                        <a:rPr kumimoji="0" lang="en-US" altLang="zh-CN" sz="20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long</a:t>
                      </a:r>
                      <a:endPar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9356" marR="69356" marT="34682" marB="3468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179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语言程序中的整数</a:t>
            </a:r>
          </a:p>
        </p:txBody>
      </p:sp>
      <p:sp>
        <p:nvSpPr>
          <p:cNvPr id="3" name="内容占位符 2"/>
          <p:cNvSpPr>
            <a:spLocks noGrp="1"/>
          </p:cNvSpPr>
          <p:nvPr>
            <p:ph idx="1"/>
          </p:nvPr>
        </p:nvSpPr>
        <p:spPr/>
        <p:txBody>
          <a:bodyPr/>
          <a:lstStyle/>
          <a:p>
            <a:r>
              <a:rPr lang="en-US" altLang="zh-CN" dirty="0">
                <a:solidFill>
                  <a:srgbClr val="FF0000"/>
                </a:solidFill>
              </a:rPr>
              <a:t> 2147483647&gt; -2147483648 </a:t>
            </a:r>
            <a:r>
              <a:rPr lang="zh-CN" altLang="en-US" dirty="0">
                <a:solidFill>
                  <a:srgbClr val="FF0000"/>
                </a:solidFill>
              </a:rPr>
              <a:t>（</a:t>
            </a:r>
            <a:r>
              <a:rPr lang="en-US" altLang="zh-CN" dirty="0">
                <a:solidFill>
                  <a:srgbClr val="FF0000"/>
                </a:solidFill>
              </a:rPr>
              <a:t>false/</a:t>
            </a:r>
            <a:r>
              <a:rPr lang="en-US" altLang="zh-CN" dirty="0">
                <a:solidFill>
                  <a:srgbClr val="92D050"/>
                </a:solidFill>
              </a:rPr>
              <a:t>True</a:t>
            </a:r>
            <a:r>
              <a:rPr lang="zh-CN" altLang="en-US" dirty="0">
                <a:solidFill>
                  <a:srgbClr val="FF0000"/>
                </a:solidFill>
              </a:rPr>
              <a:t>）</a:t>
            </a:r>
            <a:endParaRPr lang="en-US" altLang="zh-CN" dirty="0">
              <a:solidFill>
                <a:srgbClr val="FF0000"/>
              </a:solidFill>
            </a:endParaRPr>
          </a:p>
          <a:p>
            <a:endParaRPr lang="en-US" altLang="zh-CN" dirty="0"/>
          </a:p>
          <a:p>
            <a:r>
              <a:rPr lang="zh-CN" altLang="en-US" dirty="0"/>
              <a:t>“</a:t>
            </a:r>
            <a:r>
              <a:rPr lang="en-US" altLang="zh-CN" dirty="0" err="1"/>
              <a:t>int</a:t>
            </a:r>
            <a:r>
              <a:rPr lang="en-US" altLang="zh-CN" dirty="0"/>
              <a:t> </a:t>
            </a:r>
            <a:r>
              <a:rPr lang="en-US" altLang="zh-CN" dirty="0" err="1"/>
              <a:t>i</a:t>
            </a:r>
            <a:r>
              <a:rPr lang="en-US" altLang="zh-CN" dirty="0"/>
              <a:t>=-2147483648;”</a:t>
            </a:r>
          </a:p>
          <a:p>
            <a:r>
              <a:rPr lang="zh-CN" altLang="en-US" dirty="0"/>
              <a:t> “</a:t>
            </a:r>
            <a:r>
              <a:rPr lang="en-US" altLang="zh-CN" dirty="0">
                <a:solidFill>
                  <a:srgbClr val="00B050"/>
                </a:solidFill>
              </a:rPr>
              <a:t>2147483647&gt;</a:t>
            </a:r>
            <a:r>
              <a:rPr lang="en-US" altLang="zh-CN" dirty="0" err="1">
                <a:solidFill>
                  <a:srgbClr val="00B050"/>
                </a:solidFill>
              </a:rPr>
              <a:t>i</a:t>
            </a:r>
            <a:r>
              <a:rPr lang="en-US" altLang="zh-CN" dirty="0"/>
              <a:t>”</a:t>
            </a:r>
            <a:r>
              <a:rPr lang="zh-CN" altLang="en-US" dirty="0"/>
              <a:t>的执行结果为</a:t>
            </a:r>
            <a:r>
              <a:rPr lang="en-US" altLang="zh-CN" dirty="0"/>
              <a:t>true</a:t>
            </a:r>
            <a:r>
              <a:rPr lang="zh-CN" altLang="en-US" dirty="0"/>
              <a:t>。</a:t>
            </a:r>
          </a:p>
          <a:p>
            <a:pPr lvl="1"/>
            <a:r>
              <a:rPr lang="zh-CN" altLang="en-US" dirty="0"/>
              <a:t>按</a:t>
            </a:r>
            <a:r>
              <a:rPr lang="en-US" altLang="zh-CN" dirty="0" err="1"/>
              <a:t>int</a:t>
            </a:r>
            <a:r>
              <a:rPr lang="zh-CN" altLang="en-US" dirty="0"/>
              <a:t>型比较，结果为</a:t>
            </a:r>
            <a:r>
              <a:rPr lang="en-US" altLang="zh-CN" dirty="0"/>
              <a:t>true</a:t>
            </a:r>
            <a:r>
              <a:rPr lang="zh-CN" altLang="en-US" dirty="0"/>
              <a:t>。</a:t>
            </a:r>
          </a:p>
          <a:p>
            <a:endParaRPr lang="en-US" altLang="zh-CN" dirty="0"/>
          </a:p>
          <a:p>
            <a:r>
              <a:rPr lang="zh-CN" altLang="en-US" dirty="0"/>
              <a:t>“</a:t>
            </a:r>
            <a:r>
              <a:rPr lang="en-US" altLang="zh-CN" dirty="0"/>
              <a:t> </a:t>
            </a:r>
            <a:r>
              <a:rPr lang="en-US" altLang="zh-CN" dirty="0">
                <a:solidFill>
                  <a:srgbClr val="00B050"/>
                </a:solidFill>
              </a:rPr>
              <a:t>2147483647  &gt; -2147483647-1”</a:t>
            </a:r>
            <a:r>
              <a:rPr lang="zh-CN" altLang="en-US" dirty="0"/>
              <a:t>？</a:t>
            </a:r>
          </a:p>
          <a:p>
            <a:pPr lvl="1"/>
            <a:r>
              <a:rPr lang="en-US" altLang="zh-CN" dirty="0"/>
              <a:t> </a:t>
            </a:r>
            <a:r>
              <a:rPr lang="zh-CN" altLang="en-US" dirty="0"/>
              <a:t>按</a:t>
            </a:r>
            <a:r>
              <a:rPr lang="en-US" altLang="zh-CN" dirty="0" err="1"/>
              <a:t>int</a:t>
            </a:r>
            <a:r>
              <a:rPr lang="zh-CN" altLang="en-US" dirty="0"/>
              <a:t>型比较，结果为</a:t>
            </a:r>
            <a:r>
              <a:rPr lang="en-US" altLang="zh-CN" dirty="0"/>
              <a:t>true</a:t>
            </a:r>
          </a:p>
          <a:p>
            <a:pPr lvl="1"/>
            <a:r>
              <a:rPr lang="en-US" altLang="zh-CN" dirty="0"/>
              <a:t>#define   INT32_MIN   </a:t>
            </a:r>
            <a:r>
              <a:rPr lang="en-US" altLang="zh-CN" dirty="0">
                <a:solidFill>
                  <a:srgbClr val="FF0000"/>
                </a:solidFill>
              </a:rPr>
              <a:t>(-2147483647   -   1) </a:t>
            </a:r>
          </a:p>
          <a:p>
            <a:pPr lvl="1"/>
            <a:endParaRPr lang="zh-CN" altLang="en-US" dirty="0"/>
          </a:p>
          <a:p>
            <a:endParaRPr lang="zh-CN" altLang="en-US" dirty="0"/>
          </a:p>
        </p:txBody>
      </p:sp>
    </p:spTree>
    <p:extLst>
      <p:ext uri="{BB962C8B-B14F-4D97-AF65-F5344CB8AC3E}">
        <p14:creationId xmlns:p14="http://schemas.microsoft.com/office/powerpoint/2010/main" val="34398482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语言中的整数小结</a:t>
            </a:r>
          </a:p>
        </p:txBody>
      </p:sp>
      <p:sp>
        <p:nvSpPr>
          <p:cNvPr id="3" name="内容占位符 2"/>
          <p:cNvSpPr>
            <a:spLocks noGrp="1"/>
          </p:cNvSpPr>
          <p:nvPr>
            <p:ph idx="1"/>
          </p:nvPr>
        </p:nvSpPr>
        <p:spPr/>
        <p:txBody>
          <a:bodyPr/>
          <a:lstStyle/>
          <a:p>
            <a:pPr>
              <a:lnSpc>
                <a:spcPct val="150000"/>
              </a:lnSpc>
            </a:pPr>
            <a:r>
              <a:rPr lang="zh-CN" altLang="en-US" dirty="0"/>
              <a:t>整数补码存储，表示，运算</a:t>
            </a:r>
            <a:endParaRPr lang="en-US" altLang="zh-CN" dirty="0"/>
          </a:p>
          <a:p>
            <a:pPr>
              <a:lnSpc>
                <a:spcPct val="150000"/>
              </a:lnSpc>
            </a:pPr>
            <a:r>
              <a:rPr lang="en-US" altLang="zh-CN" dirty="0"/>
              <a:t>C</a:t>
            </a:r>
            <a:r>
              <a:rPr lang="zh-CN" altLang="en-US" dirty="0"/>
              <a:t>编译器根据常量值的大小自动匹配数据类型</a:t>
            </a:r>
            <a:endParaRPr lang="en-US" altLang="zh-CN" dirty="0"/>
          </a:p>
          <a:p>
            <a:pPr lvl="1">
              <a:lnSpc>
                <a:spcPct val="150000"/>
              </a:lnSpc>
            </a:pPr>
            <a:r>
              <a:rPr lang="en-US" altLang="zh-CN" dirty="0"/>
              <a:t>-2147483648</a:t>
            </a:r>
            <a:r>
              <a:rPr lang="zh-CN" altLang="en-US" dirty="0"/>
              <a:t>被当成无符号数  </a:t>
            </a:r>
            <a:r>
              <a:rPr lang="en-US" altLang="zh-CN" dirty="0"/>
              <a:t>(C90)</a:t>
            </a:r>
          </a:p>
          <a:p>
            <a:pPr lvl="1">
              <a:lnSpc>
                <a:spcPct val="150000"/>
              </a:lnSpc>
            </a:pPr>
            <a:r>
              <a:rPr lang="en-US" altLang="zh-CN" dirty="0"/>
              <a:t>#define   INT32_MIN   </a:t>
            </a:r>
            <a:r>
              <a:rPr lang="en-US" altLang="zh-CN" dirty="0">
                <a:solidFill>
                  <a:srgbClr val="FF0000"/>
                </a:solidFill>
              </a:rPr>
              <a:t>(-2147483647   -   1)</a:t>
            </a:r>
            <a:endParaRPr lang="en-US" altLang="zh-CN" dirty="0"/>
          </a:p>
          <a:p>
            <a:pPr>
              <a:lnSpc>
                <a:spcPct val="150000"/>
              </a:lnSpc>
            </a:pPr>
            <a:r>
              <a:rPr lang="zh-CN" altLang="en-US" dirty="0"/>
              <a:t>有符号和无符号共存时无符号优先</a:t>
            </a:r>
            <a:endParaRPr lang="en-US" altLang="zh-CN" dirty="0"/>
          </a:p>
          <a:p>
            <a:pPr lvl="1">
              <a:lnSpc>
                <a:spcPct val="150000"/>
              </a:lnSpc>
            </a:pPr>
            <a:r>
              <a:rPr lang="pl-PL" altLang="zh-CN" dirty="0"/>
              <a:t>-1 </a:t>
            </a:r>
            <a:r>
              <a:rPr lang="en-US" altLang="zh-CN" dirty="0"/>
              <a:t>&gt;</a:t>
            </a:r>
            <a:r>
              <a:rPr lang="pl-PL" altLang="zh-CN" dirty="0"/>
              <a:t> 0U</a:t>
            </a:r>
            <a:r>
              <a:rPr lang="en-US" altLang="zh-CN" dirty="0"/>
              <a:t>    </a:t>
            </a:r>
          </a:p>
          <a:p>
            <a:pPr>
              <a:lnSpc>
                <a:spcPct val="150000"/>
              </a:lnSpc>
            </a:pPr>
            <a:r>
              <a:rPr lang="zh-CN" altLang="en-US" dirty="0"/>
              <a:t>整数变量初始化</a:t>
            </a:r>
            <a:endParaRPr lang="en-US" altLang="zh-CN" dirty="0"/>
          </a:p>
          <a:p>
            <a:pPr lvl="1">
              <a:lnSpc>
                <a:spcPct val="150000"/>
              </a:lnSpc>
            </a:pPr>
            <a:r>
              <a:rPr lang="zh-CN" altLang="en-US" dirty="0"/>
              <a:t>先按约定处理常量 转换成机器码  </a:t>
            </a:r>
            <a:r>
              <a:rPr lang="en-US" altLang="zh-CN" dirty="0"/>
              <a:t>C90/99 </a:t>
            </a:r>
            <a:r>
              <a:rPr lang="zh-CN" altLang="en-US" dirty="0"/>
              <a:t>有区别</a:t>
            </a:r>
            <a:endParaRPr lang="en-US" altLang="zh-CN" dirty="0"/>
          </a:p>
          <a:p>
            <a:pPr lvl="1">
              <a:lnSpc>
                <a:spcPct val="150000"/>
              </a:lnSpc>
            </a:pPr>
            <a:r>
              <a:rPr lang="zh-CN" altLang="en-US" dirty="0"/>
              <a:t>然后根据变量长度进行强制转换，位数超出的直接截去</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126043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5D832C7-777B-4B0A-829B-B2AD411D9D5E}"/>
              </a:ext>
            </a:extLst>
          </p:cNvPr>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2963427-4A8D-461A-851E-A0B5E5380BF2}"/>
              </a:ext>
            </a:extLst>
          </p:cNvPr>
          <p:cNvSpPr>
            <a:spLocks noGrp="1"/>
          </p:cNvSpPr>
          <p:nvPr>
            <p:ph type="title"/>
          </p:nvPr>
        </p:nvSpPr>
        <p:spPr/>
        <p:txBody>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a:extLst>
              <a:ext uri="{FF2B5EF4-FFF2-40B4-BE49-F238E27FC236}">
                <a16:creationId xmlns:a16="http://schemas.microsoft.com/office/drawing/2014/main" id="{F31C1907-C344-49C9-B55C-546E540A7D95}"/>
              </a:ext>
            </a:extLst>
          </p:cNvPr>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headEnd/>
            <a:tailEnd/>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id="{9A2734BC-A445-41C4-B8AB-4C436C9A1B34}"/>
              </a:ext>
            </a:extLst>
          </p:cNvPr>
          <p:cNvSpPr>
            <a:spLocks noChangeArrowheads="1"/>
          </p:cNvSpPr>
          <p:nvPr/>
        </p:nvSpPr>
        <p:spPr bwMode="auto">
          <a:xfrm>
            <a:off x="7401783" y="1772638"/>
            <a:ext cx="30829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i="1">
                <a:solidFill>
                  <a:srgbClr val="FFFFFF"/>
                </a:solidFill>
                <a:latin typeface="Courier New" panose="02070309020205020404" pitchFamily="49" charset="0"/>
                <a:ea typeface="宋体" panose="02010600030101010101" pitchFamily="2" charset="-122"/>
              </a:rPr>
              <a:t>3.000000,2</a:t>
            </a:r>
          </a:p>
        </p:txBody>
      </p:sp>
      <p:sp>
        <p:nvSpPr>
          <p:cNvPr id="6" name="Rectangle 5">
            <a:extLst>
              <a:ext uri="{FF2B5EF4-FFF2-40B4-BE49-F238E27FC236}">
                <a16:creationId xmlns:a16="http://schemas.microsoft.com/office/drawing/2014/main" id="{B7AE28D7-0CAA-4899-853B-6EAD0FED7A15}"/>
              </a:ext>
            </a:extLst>
          </p:cNvPr>
          <p:cNvSpPr>
            <a:spLocks noChangeArrowheads="1"/>
          </p:cNvSpPr>
          <p:nvPr/>
        </p:nvSpPr>
        <p:spPr bwMode="auto">
          <a:xfrm>
            <a:off x="7417658" y="3328388"/>
            <a:ext cx="30702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a:t>
            </a:r>
          </a:p>
        </p:txBody>
      </p:sp>
      <p:sp>
        <p:nvSpPr>
          <p:cNvPr id="7" name="Rectangle 6">
            <a:extLst>
              <a:ext uri="{FF2B5EF4-FFF2-40B4-BE49-F238E27FC236}">
                <a16:creationId xmlns:a16="http://schemas.microsoft.com/office/drawing/2014/main" id="{AD883E70-8715-4E9E-BFD2-55651BA79840}"/>
              </a:ext>
            </a:extLst>
          </p:cNvPr>
          <p:cNvSpPr>
            <a:spLocks noChangeArrowheads="1"/>
          </p:cNvSpPr>
          <p:nvPr/>
        </p:nvSpPr>
        <p:spPr bwMode="auto">
          <a:xfrm>
            <a:off x="7414483" y="2531463"/>
            <a:ext cx="30956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Really?3.0!=a</a:t>
            </a:r>
          </a:p>
        </p:txBody>
      </p:sp>
    </p:spTree>
    <p:extLst>
      <p:ext uri="{BB962C8B-B14F-4D97-AF65-F5344CB8AC3E}">
        <p14:creationId xmlns:p14="http://schemas.microsoft.com/office/powerpoint/2010/main" val="374731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
                                            <p:bg/>
                                          </p:spTgt>
                                        </p:tgtEl>
                                        <p:attrNameLst>
                                          <p:attrName>style.visibility</p:attrName>
                                        </p:attrNameLst>
                                      </p:cBhvr>
                                      <p:to>
                                        <p:strVal val="visible"/>
                                      </p:to>
                                    </p:set>
                                    <p:anim calcmode="lin" valueType="num">
                                      <p:cBhvr additive="base">
                                        <p:cTn id="7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3" dur="500" fill="hold"/>
                                        <p:tgtEl>
                                          <p:spTgt spid="5">
                                            <p:bg/>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xEl>
                                              <p:pRg st="0" end="0"/>
                                            </p:txEl>
                                          </p:spTgt>
                                        </p:tgtEl>
                                        <p:attrNameLst>
                                          <p:attrName>style.visibility</p:attrName>
                                        </p:attrNameLst>
                                      </p:cBhvr>
                                      <p:to>
                                        <p:strVal val="visible"/>
                                      </p:to>
                                    </p:set>
                                    <p:anim calcmode="lin" valueType="num">
                                      <p:cBhvr additive="base">
                                        <p:cTn id="7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7">
                                            <p:bg/>
                                          </p:spTgt>
                                        </p:tgtEl>
                                        <p:attrNameLst>
                                          <p:attrName>style.visibility</p:attrName>
                                        </p:attrNameLst>
                                      </p:cBhvr>
                                      <p:to>
                                        <p:strVal val="visible"/>
                                      </p:to>
                                    </p:set>
                                    <p:anim calcmode="lin" valueType="num">
                                      <p:cBhvr additive="base">
                                        <p:cTn id="82"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3" dur="500" fill="hold"/>
                                        <p:tgtEl>
                                          <p:spTgt spid="7">
                                            <p:bg/>
                                          </p:spTgt>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7">
                                            <p:txEl>
                                              <p:pRg st="0" end="0"/>
                                            </p:txEl>
                                          </p:spTgt>
                                        </p:tgtEl>
                                        <p:attrNameLst>
                                          <p:attrName>style.visibility</p:attrName>
                                        </p:attrNameLst>
                                      </p:cBhvr>
                                      <p:to>
                                        <p:strVal val="visible"/>
                                      </p:to>
                                    </p:set>
                                    <p:anim calcmode="lin" valueType="num">
                                      <p:cBhvr additive="base">
                                        <p:cTn id="8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
                                            <p:bg/>
                                          </p:spTgt>
                                        </p:tgtEl>
                                        <p:attrNameLst>
                                          <p:attrName>style.visibility</p:attrName>
                                        </p:attrNameLst>
                                      </p:cBhvr>
                                      <p:to>
                                        <p:strVal val="visible"/>
                                      </p:to>
                                    </p:set>
                                    <p:anim calcmode="lin" valueType="num">
                                      <p:cBhvr additive="base">
                                        <p:cTn id="92" dur="500" fill="hold"/>
                                        <p:tgtEl>
                                          <p:spTgt spid="6">
                                            <p:bg/>
                                          </p:spTgt>
                                        </p:tgtEl>
                                        <p:attrNameLst>
                                          <p:attrName>ppt_x</p:attrName>
                                        </p:attrNameLst>
                                      </p:cBhvr>
                                      <p:tavLst>
                                        <p:tav tm="0">
                                          <p:val>
                                            <p:strVal val="#ppt_x"/>
                                          </p:val>
                                        </p:tav>
                                        <p:tav tm="100000">
                                          <p:val>
                                            <p:strVal val="#ppt_x"/>
                                          </p:val>
                                        </p:tav>
                                      </p:tavLst>
                                    </p:anim>
                                    <p:anim calcmode="lin" valueType="num">
                                      <p:cBhvr additive="base">
                                        <p:cTn id="93" dur="500" fill="hold"/>
                                        <p:tgtEl>
                                          <p:spTgt spid="6">
                                            <p:bg/>
                                          </p:spTgt>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
                                            <p:txEl>
                                              <p:pRg st="0" end="0"/>
                                            </p:txEl>
                                          </p:spTgt>
                                        </p:tgtEl>
                                        <p:attrNameLst>
                                          <p:attrName>style.visibility</p:attrName>
                                        </p:attrNameLst>
                                      </p:cBhvr>
                                      <p:to>
                                        <p:strVal val="visible"/>
                                      </p:to>
                                    </p:set>
                                    <p:anim calcmode="lin" valueType="num">
                                      <p:cBhvr additive="base">
                                        <p:cTn id="9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allAtOnce" animBg="1" autoUpdateAnimBg="0"/>
      <p:bldP spid="6" grpId="0" build="allAtOnce" animBg="1" autoUpdateAnimBg="0"/>
      <p:bldP spid="7" grpId="0" build="allAtOnce"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128 Standard ASCII codes</a:t>
            </a:r>
            <a:endParaRPr lang="zh-CN" altLang="en-US" dirty="0"/>
          </a:p>
        </p:txBody>
      </p:sp>
      <p:sp>
        <p:nvSpPr>
          <p:cNvPr id="3" name="内容占位符 2"/>
          <p:cNvSpPr>
            <a:spLocks noGrp="1"/>
          </p:cNvSpPr>
          <p:nvPr>
            <p:ph idx="1"/>
          </p:nvPr>
        </p:nvSpPr>
        <p:spPr/>
        <p:txBody>
          <a:bodyPr/>
          <a:lstStyle/>
          <a:p>
            <a:pPr eaLnBrk="1" hangingPunct="1"/>
            <a:r>
              <a:rPr lang="en-US" altLang="zh-CN" dirty="0"/>
              <a:t>52 Letters</a:t>
            </a:r>
          </a:p>
          <a:p>
            <a:pPr lvl="1" eaLnBrk="1" hangingPunct="1"/>
            <a:r>
              <a:rPr lang="en-US" altLang="zh-CN" sz="2200" dirty="0"/>
              <a:t>a-z, A-Z </a:t>
            </a:r>
          </a:p>
          <a:p>
            <a:pPr eaLnBrk="1" hangingPunct="1"/>
            <a:r>
              <a:rPr lang="en-US" altLang="zh-CN" dirty="0"/>
              <a:t>10 Digits</a:t>
            </a:r>
          </a:p>
          <a:p>
            <a:pPr lvl="1" eaLnBrk="1" hangingPunct="1"/>
            <a:r>
              <a:rPr lang="en-US" altLang="zh-CN" sz="2200" dirty="0"/>
              <a:t>0-9</a:t>
            </a:r>
          </a:p>
          <a:p>
            <a:pPr eaLnBrk="1" hangingPunct="1"/>
            <a:r>
              <a:rPr lang="en-US" altLang="zh-CN" dirty="0"/>
              <a:t>34 Symbols</a:t>
            </a:r>
          </a:p>
          <a:p>
            <a:pPr lvl="1" eaLnBrk="1" hangingPunct="1"/>
            <a:r>
              <a:rPr lang="en-US" altLang="zh-CN" sz="2200" dirty="0"/>
              <a:t>! @ # $ % ^ &amp; * ( )  </a:t>
            </a:r>
            <a:r>
              <a:rPr lang="en-US" altLang="zh-CN" sz="2200" dirty="0">
                <a:latin typeface="宋体" panose="02010600030101010101" pitchFamily="2" charset="-122"/>
              </a:rPr>
              <a:t>…</a:t>
            </a:r>
            <a:endParaRPr lang="en-US" altLang="zh-CN" sz="2200" dirty="0"/>
          </a:p>
          <a:p>
            <a:pPr eaLnBrk="1" hangingPunct="1"/>
            <a:r>
              <a:rPr lang="en-US" altLang="zh-CN" dirty="0"/>
              <a:t>32 Control characters </a:t>
            </a:r>
          </a:p>
          <a:p>
            <a:pPr lvl="1" eaLnBrk="1" hangingPunct="1"/>
            <a:r>
              <a:rPr lang="en-US" altLang="zh-CN" sz="2200" dirty="0"/>
              <a:t>&lt;CR&gt; &lt;BEL&gt; &lt;ESC&gt; &lt;LF&gt; </a:t>
            </a:r>
            <a:r>
              <a:rPr lang="en-US" altLang="zh-CN" sz="2200" dirty="0">
                <a:latin typeface="宋体" panose="02010600030101010101" pitchFamily="2" charset="-122"/>
              </a:rPr>
              <a:t>…</a:t>
            </a:r>
            <a:endParaRPr lang="en-US" altLang="zh-CN" sz="2200" dirty="0"/>
          </a:p>
        </p:txBody>
      </p:sp>
    </p:spTree>
    <p:extLst>
      <p:ext uri="{BB962C8B-B14F-4D97-AF65-F5344CB8AC3E}">
        <p14:creationId xmlns:p14="http://schemas.microsoft.com/office/powerpoint/2010/main" val="39308152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浮点数如何表示</a:t>
            </a:r>
            <a:r>
              <a:rPr lang="en-US" altLang="zh-CN" dirty="0"/>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参与运算的数据通常既包括整数也包括小数部分。</a:t>
            </a:r>
          </a:p>
          <a:p>
            <a:pPr eaLnBrk="1" hangingPunct="1">
              <a:lnSpc>
                <a:spcPct val="150000"/>
              </a:lnSpc>
            </a:pPr>
            <a:r>
              <a:rPr lang="zh-CN" altLang="en-US" dirty="0"/>
              <a:t>如何表示？</a:t>
            </a:r>
          </a:p>
          <a:p>
            <a:pPr lvl="1" eaLnBrk="1" hangingPunct="1">
              <a:lnSpc>
                <a:spcPct val="150000"/>
              </a:lnSpc>
            </a:pPr>
            <a:r>
              <a:rPr lang="zh-CN" altLang="en-US" sz="2200" dirty="0"/>
              <a:t>最直接的办法</a:t>
            </a:r>
            <a:r>
              <a:rPr lang="en-US" altLang="zh-CN" sz="2200" dirty="0"/>
              <a:t>----</a:t>
            </a:r>
            <a:r>
              <a:rPr lang="zh-CN" altLang="en-US" sz="2200" dirty="0"/>
              <a:t>整数部分，小数部分分别表示？</a:t>
            </a:r>
            <a:endParaRPr lang="en-US" altLang="zh-CN" sz="2200" dirty="0"/>
          </a:p>
          <a:p>
            <a:pPr lvl="2" eaLnBrk="1" hangingPunct="1">
              <a:lnSpc>
                <a:spcPct val="150000"/>
              </a:lnSpc>
            </a:pPr>
            <a:r>
              <a:rPr lang="en-US" altLang="zh-CN" sz="2200" dirty="0">
                <a:solidFill>
                  <a:srgbClr val="00B050"/>
                </a:solidFill>
              </a:rPr>
              <a:t>#define   INT32_MAX   2147483647 </a:t>
            </a:r>
          </a:p>
          <a:p>
            <a:pPr lvl="2" eaLnBrk="1" hangingPunct="1">
              <a:lnSpc>
                <a:spcPct val="150000"/>
              </a:lnSpc>
            </a:pPr>
            <a:r>
              <a:rPr lang="zh-CN" altLang="en-US" dirty="0">
                <a:solidFill>
                  <a:srgbClr val="00B050"/>
                </a:solidFill>
              </a:rPr>
              <a:t>电子的质量 </a:t>
            </a:r>
            <a:r>
              <a:rPr lang="en-US" altLang="zh-CN" dirty="0">
                <a:solidFill>
                  <a:srgbClr val="00B050"/>
                </a:solidFill>
              </a:rPr>
              <a:t>9×10</a:t>
            </a:r>
            <a:r>
              <a:rPr lang="en-US" altLang="zh-CN" baseline="50000" dirty="0">
                <a:solidFill>
                  <a:srgbClr val="00B050"/>
                </a:solidFill>
              </a:rPr>
              <a:t>-28</a:t>
            </a:r>
            <a:r>
              <a:rPr lang="en-US" altLang="zh-CN" dirty="0">
                <a:solidFill>
                  <a:srgbClr val="00B050"/>
                </a:solidFill>
              </a:rPr>
              <a:t>g    </a:t>
            </a:r>
            <a:r>
              <a:rPr lang="zh-CN" altLang="en-US" dirty="0">
                <a:solidFill>
                  <a:srgbClr val="00B050"/>
                </a:solidFill>
              </a:rPr>
              <a:t>太阳的质量</a:t>
            </a:r>
            <a:r>
              <a:rPr lang="en-US" altLang="zh-CN" dirty="0">
                <a:solidFill>
                  <a:srgbClr val="00B050"/>
                </a:solidFill>
              </a:rPr>
              <a:t>2×10</a:t>
            </a:r>
            <a:r>
              <a:rPr lang="en-US" altLang="zh-CN" baseline="50000" dirty="0">
                <a:solidFill>
                  <a:srgbClr val="00B050"/>
                </a:solidFill>
              </a:rPr>
              <a:t>33</a:t>
            </a:r>
            <a:r>
              <a:rPr lang="en-US" altLang="zh-CN" dirty="0">
                <a:solidFill>
                  <a:srgbClr val="00B050"/>
                </a:solidFill>
              </a:rPr>
              <a:t>g</a:t>
            </a:r>
            <a:r>
              <a:rPr lang="zh-CN" altLang="en-US" dirty="0">
                <a:solidFill>
                  <a:srgbClr val="00B050"/>
                </a:solidFill>
              </a:rPr>
              <a:t>＝</a:t>
            </a:r>
            <a:r>
              <a:rPr lang="en-US" altLang="zh-CN" dirty="0">
                <a:solidFill>
                  <a:srgbClr val="00B050"/>
                </a:solidFill>
              </a:rPr>
              <a:t>0.2×10</a:t>
            </a:r>
            <a:r>
              <a:rPr lang="en-US" altLang="zh-CN" baseline="50000" dirty="0">
                <a:solidFill>
                  <a:srgbClr val="00B050"/>
                </a:solidFill>
              </a:rPr>
              <a:t>34</a:t>
            </a:r>
          </a:p>
          <a:p>
            <a:pPr lvl="2" eaLnBrk="1" hangingPunct="1">
              <a:lnSpc>
                <a:spcPct val="150000"/>
              </a:lnSpc>
            </a:pPr>
            <a:r>
              <a:rPr lang="zh-CN" altLang="en-US" dirty="0">
                <a:solidFill>
                  <a:srgbClr val="00B050"/>
                </a:solidFill>
              </a:rPr>
              <a:t>浪费存储空间，数据表示范围和精度均有限</a:t>
            </a:r>
            <a:endParaRPr lang="en-US" altLang="zh-CN" dirty="0">
              <a:solidFill>
                <a:srgbClr val="00B050"/>
              </a:solidFill>
            </a:endParaRPr>
          </a:p>
          <a:p>
            <a:pPr lvl="1" eaLnBrk="1" hangingPunct="1">
              <a:lnSpc>
                <a:spcPct val="150000"/>
              </a:lnSpc>
            </a:pPr>
            <a:endParaRPr lang="en-US" altLang="zh-CN" baseline="50000" dirty="0"/>
          </a:p>
          <a:p>
            <a:pPr>
              <a:lnSpc>
                <a:spcPct val="150000"/>
              </a:lnSpc>
            </a:pPr>
            <a:r>
              <a:rPr lang="zh-CN" altLang="en-US" dirty="0"/>
              <a:t>有否更好的方法？</a:t>
            </a:r>
          </a:p>
        </p:txBody>
      </p:sp>
    </p:spTree>
    <p:extLst>
      <p:ext uri="{BB962C8B-B14F-4D97-AF65-F5344CB8AC3E}">
        <p14:creationId xmlns:p14="http://schemas.microsoft.com/office/powerpoint/2010/main" val="185828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浮点数如何表示</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电子的质量   </a:t>
            </a:r>
            <a:r>
              <a:rPr lang="en-US" altLang="zh-CN" dirty="0"/>
              <a:t>9×10</a:t>
            </a:r>
            <a:r>
              <a:rPr lang="en-US" altLang="zh-CN" baseline="50000" dirty="0"/>
              <a:t>-28</a:t>
            </a:r>
            <a:r>
              <a:rPr lang="en-US" altLang="zh-CN" dirty="0"/>
              <a:t>g</a:t>
            </a:r>
          </a:p>
          <a:p>
            <a:pPr eaLnBrk="1" hangingPunct="1">
              <a:lnSpc>
                <a:spcPct val="150000"/>
              </a:lnSpc>
            </a:pPr>
            <a:r>
              <a:rPr lang="zh-CN" altLang="en-US" dirty="0"/>
              <a:t>太阳的质量   </a:t>
            </a:r>
            <a:r>
              <a:rPr lang="en-US" altLang="zh-CN" dirty="0"/>
              <a:t>2×10</a:t>
            </a:r>
            <a:r>
              <a:rPr lang="en-US" altLang="zh-CN" baseline="50000" dirty="0"/>
              <a:t>33</a:t>
            </a:r>
            <a:r>
              <a:rPr lang="en-US" altLang="zh-CN" dirty="0"/>
              <a:t>g </a:t>
            </a:r>
            <a:r>
              <a:rPr lang="zh-CN" altLang="en-US" dirty="0"/>
              <a:t>＝ </a:t>
            </a:r>
            <a:r>
              <a:rPr lang="en-US" altLang="zh-CN" dirty="0"/>
              <a:t>0.2×10</a:t>
            </a:r>
            <a:r>
              <a:rPr lang="en-US" altLang="zh-CN" baseline="50000" dirty="0"/>
              <a:t>34</a:t>
            </a:r>
          </a:p>
          <a:p>
            <a:pPr eaLnBrk="1" hangingPunct="1">
              <a:lnSpc>
                <a:spcPct val="150000"/>
              </a:lnSpc>
            </a:pPr>
            <a:r>
              <a:rPr lang="zh-CN" altLang="en-US" dirty="0"/>
              <a:t>科学记数法</a:t>
            </a:r>
            <a:endParaRPr lang="en-US" altLang="zh-CN" dirty="0"/>
          </a:p>
          <a:p>
            <a:pPr lvl="1" eaLnBrk="1" hangingPunct="1">
              <a:lnSpc>
                <a:spcPct val="150000"/>
              </a:lnSpc>
            </a:pPr>
            <a:r>
              <a:rPr lang="zh-CN" altLang="en-US" dirty="0"/>
              <a:t>让数据表示唯一，规格化</a:t>
            </a:r>
          </a:p>
          <a:p>
            <a:pPr lvl="1" eaLnBrk="1" hangingPunct="1">
              <a:lnSpc>
                <a:spcPct val="150000"/>
              </a:lnSpc>
            </a:pPr>
            <a:r>
              <a:rPr lang="en-US" altLang="zh-CN" dirty="0"/>
              <a:t>N=10</a:t>
            </a:r>
            <a:r>
              <a:rPr lang="en-US" altLang="zh-CN" baseline="5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10</a:t>
            </a:r>
          </a:p>
          <a:p>
            <a:pPr lvl="1" eaLnBrk="1" hangingPunct="1">
              <a:lnSpc>
                <a:spcPct val="150000"/>
              </a:lnSpc>
            </a:pPr>
            <a:r>
              <a:rPr lang="en-US" altLang="zh-CN" dirty="0"/>
              <a:t>N=2</a:t>
            </a:r>
            <a:r>
              <a:rPr lang="en-US" altLang="zh-CN" baseline="3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2</a:t>
            </a:r>
          </a:p>
          <a:p>
            <a:pPr>
              <a:lnSpc>
                <a:spcPct val="150000"/>
              </a:lnSpc>
            </a:pPr>
            <a:r>
              <a:rPr lang="zh-CN" altLang="en-US" dirty="0"/>
              <a:t>科学记数法利用幂和尾数表示浮点数</a:t>
            </a:r>
            <a:endParaRPr lang="en-US" altLang="zh-CN" dirty="0"/>
          </a:p>
          <a:p>
            <a:pPr lvl="1">
              <a:lnSpc>
                <a:spcPct val="150000"/>
              </a:lnSpc>
            </a:pPr>
            <a:r>
              <a:rPr lang="zh-CN" altLang="en-US" dirty="0"/>
              <a:t>数据范围更大，精度更高</a:t>
            </a:r>
            <a:endParaRPr lang="en-US" altLang="zh-CN" dirty="0"/>
          </a:p>
          <a:p>
            <a:pPr lvl="1">
              <a:lnSpc>
                <a:spcPct val="150000"/>
              </a:lnSpc>
            </a:pPr>
            <a:r>
              <a:rPr lang="zh-CN" altLang="en-US" dirty="0"/>
              <a:t>数据表示唯一</a:t>
            </a:r>
            <a:endParaRPr lang="en-US" altLang="zh-CN" dirty="0"/>
          </a:p>
          <a:p>
            <a:pPr lvl="1"/>
            <a:endParaRPr lang="en-US" altLang="zh-CN" dirty="0"/>
          </a:p>
          <a:p>
            <a:endParaRPr lang="en-US" altLang="zh-CN" dirty="0"/>
          </a:p>
          <a:p>
            <a:endParaRPr lang="zh-CN" altLang="en-US" dirty="0"/>
          </a:p>
        </p:txBody>
      </p:sp>
    </p:spTree>
    <p:extLst>
      <p:ext uri="{BB962C8B-B14F-4D97-AF65-F5344CB8AC3E}">
        <p14:creationId xmlns:p14="http://schemas.microsoft.com/office/powerpoint/2010/main" val="734714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浮点数的规格化问题   </a:t>
            </a:r>
            <a:r>
              <a:rPr lang="en-US" altLang="zh-CN" dirty="0"/>
              <a:t>normalization </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latin typeface="华文新魏" panose="02010800040101010101" pitchFamily="2" charset="-122"/>
              </a:rPr>
              <a:t>0.05*10</a:t>
            </a:r>
            <a:r>
              <a:rPr lang="en-US" altLang="zh-CN" baseline="50000" dirty="0">
                <a:latin typeface="华文新魏" panose="02010800040101010101" pitchFamily="2" charset="-122"/>
              </a:rPr>
              <a:t>1    </a:t>
            </a:r>
            <a:r>
              <a:rPr lang="en-US" altLang="zh-CN" dirty="0">
                <a:latin typeface="华文新魏" panose="02010800040101010101" pitchFamily="2" charset="-122"/>
              </a:rPr>
              <a:t>50*10</a:t>
            </a:r>
            <a:r>
              <a:rPr lang="en-US" altLang="zh-CN" baseline="50000" dirty="0">
                <a:latin typeface="华文新魏" panose="02010800040101010101" pitchFamily="2" charset="-122"/>
              </a:rPr>
              <a:t>-2    </a:t>
            </a:r>
            <a:r>
              <a:rPr lang="en-US" altLang="zh-CN" dirty="0">
                <a:latin typeface="华文新魏" panose="02010800040101010101" pitchFamily="2" charset="-122"/>
              </a:rPr>
              <a:t>5*10</a:t>
            </a:r>
            <a:r>
              <a:rPr lang="en-US" altLang="zh-CN" baseline="50000" dirty="0">
                <a:latin typeface="华文新魏" panose="02010800040101010101" pitchFamily="2" charset="-122"/>
              </a:rPr>
              <a:t>-1 </a:t>
            </a:r>
          </a:p>
          <a:p>
            <a:pPr eaLnBrk="1" hangingPunct="1">
              <a:lnSpc>
                <a:spcPct val="150000"/>
              </a:lnSpc>
            </a:pPr>
            <a:r>
              <a:rPr lang="en-US" altLang="zh-CN" dirty="0">
                <a:latin typeface="华文新魏" panose="02010800040101010101" pitchFamily="2" charset="-122"/>
              </a:rPr>
              <a:t>0.01*2</a:t>
            </a:r>
            <a:r>
              <a:rPr lang="en-US" altLang="zh-CN" baseline="50000" dirty="0">
                <a:latin typeface="华文新魏" panose="02010800040101010101" pitchFamily="2" charset="-122"/>
              </a:rPr>
              <a:t>1     </a:t>
            </a:r>
            <a:r>
              <a:rPr lang="en-US" altLang="zh-CN" dirty="0">
                <a:latin typeface="华文新魏" panose="02010800040101010101" pitchFamily="2" charset="-122"/>
              </a:rPr>
              <a:t>1*2</a:t>
            </a:r>
            <a:r>
              <a:rPr lang="en-US" altLang="zh-CN" baseline="50000" dirty="0">
                <a:latin typeface="华文新魏" panose="02010800040101010101" pitchFamily="2" charset="-122"/>
              </a:rPr>
              <a:t>-2     </a:t>
            </a:r>
            <a:r>
              <a:rPr lang="en-US" altLang="zh-CN" dirty="0">
                <a:latin typeface="华文新魏" panose="02010800040101010101" pitchFamily="2" charset="-122"/>
              </a:rPr>
              <a:t>0.1*2</a:t>
            </a:r>
            <a:r>
              <a:rPr lang="en-US" altLang="zh-CN" baseline="50000" dirty="0">
                <a:latin typeface="华文新魏" panose="02010800040101010101" pitchFamily="2" charset="-122"/>
              </a:rPr>
              <a:t>-1 </a:t>
            </a:r>
          </a:p>
          <a:p>
            <a:pPr eaLnBrk="1" hangingPunct="1">
              <a:lnSpc>
                <a:spcPct val="150000"/>
              </a:lnSpc>
            </a:pPr>
            <a:r>
              <a:rPr lang="zh-CN" altLang="en-US" dirty="0">
                <a:latin typeface="华文新魏" panose="02010800040101010101" pitchFamily="2" charset="-122"/>
              </a:rPr>
              <a:t>尾数最高有效位为</a:t>
            </a:r>
            <a:r>
              <a:rPr lang="en-US" altLang="zh-CN" dirty="0">
                <a:latin typeface="华文新魏" panose="02010800040101010101" pitchFamily="2" charset="-122"/>
              </a:rPr>
              <a:t>1</a:t>
            </a:r>
            <a:r>
              <a:rPr lang="zh-CN" altLang="en-US" dirty="0">
                <a:latin typeface="华文新魏" panose="02010800040101010101" pitchFamily="2" charset="-122"/>
              </a:rPr>
              <a:t>的数称为规格化数。</a:t>
            </a:r>
          </a:p>
          <a:p>
            <a:pPr lvl="1">
              <a:lnSpc>
                <a:spcPct val="150000"/>
              </a:lnSpc>
            </a:pPr>
            <a:r>
              <a:rPr lang="zh-CN" altLang="en-US" dirty="0">
                <a:latin typeface="华文新魏" panose="02010800040101010101" pitchFamily="2" charset="-122"/>
              </a:rPr>
              <a:t>保障数据表示的唯一性，方便交换数据</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简化浮点运算算法</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提升表示精度，尾数去掉了左侧多余的零</a:t>
            </a:r>
          </a:p>
          <a:p>
            <a:pPr eaLnBrk="1" hangingPunct="1">
              <a:lnSpc>
                <a:spcPct val="150000"/>
              </a:lnSpc>
            </a:pPr>
            <a:r>
              <a:rPr lang="zh-CN" altLang="en-US" dirty="0">
                <a:latin typeface="华文新魏" panose="02010800040101010101" pitchFamily="2" charset="-122"/>
              </a:rPr>
              <a:t>两种规格化数 </a:t>
            </a:r>
            <a:r>
              <a:rPr lang="en-US" altLang="zh-CN" dirty="0">
                <a:latin typeface="华文新魏" panose="02010800040101010101" pitchFamily="2" charset="-122"/>
              </a:rPr>
              <a:t>1.XXXXX  0.1XXXXX  </a:t>
            </a:r>
          </a:p>
          <a:p>
            <a:pPr eaLnBrk="1" hangingPunct="1">
              <a:lnSpc>
                <a:spcPct val="150000"/>
              </a:lnSpc>
            </a:pPr>
            <a:r>
              <a:rPr lang="zh-CN" altLang="en-US" dirty="0">
                <a:latin typeface="华文新魏" panose="02010800040101010101" pitchFamily="2" charset="-122"/>
              </a:rPr>
              <a:t>机器零：全部为</a:t>
            </a:r>
            <a:r>
              <a:rPr lang="en-US" altLang="zh-CN" dirty="0">
                <a:latin typeface="华文新魏" panose="02010800040101010101" pitchFamily="2" charset="-122"/>
              </a:rPr>
              <a:t>0</a:t>
            </a:r>
            <a:r>
              <a:rPr lang="zh-CN" altLang="en-US" dirty="0">
                <a:latin typeface="华文新魏" panose="02010800040101010101" pitchFamily="2" charset="-122"/>
              </a:rPr>
              <a:t>，特殊的数据编码</a:t>
            </a:r>
          </a:p>
          <a:p>
            <a:endParaRPr lang="zh-CN" altLang="en-US" dirty="0"/>
          </a:p>
        </p:txBody>
      </p:sp>
    </p:spTree>
    <p:extLst>
      <p:ext uri="{BB962C8B-B14F-4D97-AF65-F5344CB8AC3E}">
        <p14:creationId xmlns:p14="http://schemas.microsoft.com/office/powerpoint/2010/main" val="3311250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浮点数的表示</a:t>
            </a:r>
            <a:endParaRPr lang="zh-CN" altLang="en-US" dirty="0"/>
          </a:p>
        </p:txBody>
      </p:sp>
      <p:sp>
        <p:nvSpPr>
          <p:cNvPr id="3" name="内容占位符 2"/>
          <p:cNvSpPr>
            <a:spLocks noGrp="1"/>
          </p:cNvSpPr>
          <p:nvPr>
            <p:ph idx="1"/>
          </p:nvPr>
        </p:nvSpPr>
        <p:spPr>
          <a:xfrm>
            <a:off x="2110922" y="1374133"/>
            <a:ext cx="8218488" cy="1224136"/>
          </a:xfrm>
        </p:spPr>
        <p:txBody>
          <a:bodyPr/>
          <a:lstStyle/>
          <a:p>
            <a:pPr eaLnBrk="1" hangingPunct="1"/>
            <a:r>
              <a:rPr lang="en-US" altLang="zh-CN" dirty="0"/>
              <a:t>N=</a:t>
            </a:r>
            <a:r>
              <a:rPr lang="en-US" altLang="zh-CN" dirty="0" err="1"/>
              <a:t>R</a:t>
            </a:r>
            <a:r>
              <a:rPr lang="en-US" altLang="zh-CN" baseline="50000" dirty="0" err="1"/>
              <a:t>e</a:t>
            </a:r>
            <a:r>
              <a:rPr lang="en-US" altLang="zh-CN" dirty="0" err="1"/>
              <a:t>×m</a:t>
            </a:r>
            <a:r>
              <a:rPr lang="en-US" altLang="zh-CN" dirty="0"/>
              <a:t>=2</a:t>
            </a:r>
            <a:r>
              <a:rPr lang="en-US" altLang="zh-CN" baseline="50000" dirty="0"/>
              <a:t>E</a:t>
            </a:r>
            <a:r>
              <a:rPr lang="en-US" altLang="zh-CN" dirty="0"/>
              <a:t>×M</a:t>
            </a:r>
          </a:p>
          <a:p>
            <a:pPr eaLnBrk="1" hangingPunct="1">
              <a:buNone/>
            </a:pPr>
            <a:r>
              <a:rPr lang="en-US" altLang="zh-CN" dirty="0"/>
              <a:t>              =2</a:t>
            </a:r>
            <a:r>
              <a:rPr lang="en-US" altLang="zh-CN" baseline="50000" dirty="0"/>
              <a:t>±e</a:t>
            </a:r>
            <a:r>
              <a:rPr lang="en-US" altLang="zh-CN" dirty="0"/>
              <a:t>× (±m)    </a:t>
            </a:r>
            <a:r>
              <a:rPr lang="en-US" altLang="zh-CN" dirty="0">
                <a:solidFill>
                  <a:schemeClr val="accent2"/>
                </a:solidFill>
              </a:rPr>
              <a:t>m</a:t>
            </a:r>
            <a:r>
              <a:rPr lang="zh-CN" altLang="en-US" dirty="0">
                <a:solidFill>
                  <a:schemeClr val="accent2"/>
                </a:solidFill>
              </a:rPr>
              <a:t>的取值区间？</a:t>
            </a:r>
          </a:p>
          <a:p>
            <a:endParaRPr lang="zh-CN" altLang="en-US" dirty="0"/>
          </a:p>
        </p:txBody>
      </p:sp>
      <p:sp>
        <p:nvSpPr>
          <p:cNvPr id="5" name="Rectangle 4"/>
          <p:cNvSpPr>
            <a:spLocks noChangeArrowheads="1"/>
          </p:cNvSpPr>
          <p:nvPr/>
        </p:nvSpPr>
        <p:spPr bwMode="auto">
          <a:xfrm>
            <a:off x="3047026" y="3460381"/>
            <a:ext cx="442912" cy="504825"/>
          </a:xfrm>
          <a:prstGeom prst="rect">
            <a:avLst/>
          </a:prstGeom>
          <a:solidFill>
            <a:srgbClr val="33CCCC"/>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E</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6" name="Group 5"/>
          <p:cNvGrpSpPr>
            <a:grpSpLocks/>
          </p:cNvGrpSpPr>
          <p:nvPr/>
        </p:nvGrpSpPr>
        <p:grpSpPr bwMode="auto">
          <a:xfrm>
            <a:off x="3489939" y="3460381"/>
            <a:ext cx="2779713" cy="504825"/>
            <a:chOff x="0" y="0"/>
            <a:chExt cx="1751" cy="318"/>
          </a:xfrm>
        </p:grpSpPr>
        <p:sp>
          <p:nvSpPr>
            <p:cNvPr id="7" name="Rectangle 6"/>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8" name="Rectangle 7"/>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9" name="Rectangle 8"/>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0" name="Rectangle 9"/>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1" name="Rectangle 10"/>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2" name="Rectangle 11"/>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8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m</a:t>
              </a:r>
            </a:p>
          </p:txBody>
        </p:sp>
        <p:sp>
          <p:nvSpPr>
            <p:cNvPr id="13" name="Rectangle 12"/>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14" name="Rectangle 13"/>
          <p:cNvSpPr>
            <a:spLocks noChangeArrowheads="1"/>
          </p:cNvSpPr>
          <p:nvPr/>
        </p:nvSpPr>
        <p:spPr bwMode="auto">
          <a:xfrm>
            <a:off x="6304576" y="3460381"/>
            <a:ext cx="442912" cy="504825"/>
          </a:xfrm>
          <a:prstGeom prst="rect">
            <a:avLst/>
          </a:prstGeom>
          <a:solidFill>
            <a:srgbClr val="33CCCC"/>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M</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p>
        </p:txBody>
      </p:sp>
      <p:grpSp>
        <p:nvGrpSpPr>
          <p:cNvPr id="15" name="Group 14"/>
          <p:cNvGrpSpPr>
            <a:grpSpLocks/>
          </p:cNvGrpSpPr>
          <p:nvPr/>
        </p:nvGrpSpPr>
        <p:grpSpPr bwMode="auto">
          <a:xfrm>
            <a:off x="6747489" y="3460381"/>
            <a:ext cx="2779713" cy="504825"/>
            <a:chOff x="0" y="0"/>
            <a:chExt cx="1751" cy="318"/>
          </a:xfrm>
        </p:grpSpPr>
        <p:sp>
          <p:nvSpPr>
            <p:cNvPr id="16" name="Rectangle 15"/>
            <p:cNvSpPr>
              <a:spLocks noChangeArrowheads="1"/>
            </p:cNvSpPr>
            <p:nvPr/>
          </p:nvSpPr>
          <p:spPr bwMode="auto">
            <a:xfrm>
              <a:off x="7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1</a:t>
              </a:r>
            </a:p>
          </p:txBody>
        </p:sp>
        <p:sp>
          <p:nvSpPr>
            <p:cNvPr id="17" name="Rectangle 16"/>
            <p:cNvSpPr>
              <a:spLocks noChangeArrowheads="1"/>
            </p:cNvSpPr>
            <p:nvPr/>
          </p:nvSpPr>
          <p:spPr bwMode="auto">
            <a:xfrm>
              <a:off x="35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2</a:t>
              </a:r>
            </a:p>
          </p:txBody>
        </p:sp>
        <p:sp>
          <p:nvSpPr>
            <p:cNvPr id="18" name="Rectangle 17"/>
            <p:cNvSpPr>
              <a:spLocks noChangeArrowheads="1"/>
            </p:cNvSpPr>
            <p:nvPr/>
          </p:nvSpPr>
          <p:spPr bwMode="auto">
            <a:xfrm>
              <a:off x="63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Arial" panose="020B0604020202020204" pitchFamily="34" charset="0"/>
                  <a:ea typeface="宋体" panose="02010600030101010101" pitchFamily="2" charset="-122"/>
                </a:rPr>
                <a:t>…</a:t>
              </a:r>
              <a:endParaRPr lang="en-US" altLang="zh-CN" sz="1800">
                <a:latin typeface="Tahoma" panose="020B0604030504040204" pitchFamily="34" charset="0"/>
                <a:ea typeface="宋体" panose="02010600030101010101" pitchFamily="2" charset="-122"/>
              </a:endParaRPr>
            </a:p>
          </p:txBody>
        </p:sp>
        <p:sp>
          <p:nvSpPr>
            <p:cNvPr id="19" name="Rectangle 18"/>
            <p:cNvSpPr>
              <a:spLocks noChangeArrowheads="1"/>
            </p:cNvSpPr>
            <p:nvPr/>
          </p:nvSpPr>
          <p:spPr bwMode="auto">
            <a:xfrm>
              <a:off x="91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0" name="Rectangle 19"/>
            <p:cNvSpPr>
              <a:spLocks noChangeArrowheads="1"/>
            </p:cNvSpPr>
            <p:nvPr/>
          </p:nvSpPr>
          <p:spPr bwMode="auto">
            <a:xfrm>
              <a:off x="1191" y="0"/>
              <a:ext cx="279"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1470" y="0"/>
              <a:ext cx="28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Tahoma" panose="020B0604030504040204" pitchFamily="34" charset="0"/>
                  <a:ea typeface="宋体" panose="02010600030101010101" pitchFamily="2" charset="-122"/>
                </a:rPr>
                <a:t>M</a:t>
              </a:r>
              <a:r>
                <a:rPr lang="en-US" altLang="zh-CN" sz="1800" baseline="-25000">
                  <a:latin typeface="Tahoma" panose="020B0604030504040204" pitchFamily="34" charset="0"/>
                  <a:ea typeface="宋体" panose="02010600030101010101" pitchFamily="2" charset="-122"/>
                </a:rPr>
                <a:t>n</a:t>
              </a:r>
            </a:p>
          </p:txBody>
        </p:sp>
        <p:sp>
          <p:nvSpPr>
            <p:cNvPr id="22" name="Rectangle 21"/>
            <p:cNvSpPr>
              <a:spLocks noChangeArrowheads="1"/>
            </p:cNvSpPr>
            <p:nvPr/>
          </p:nvSpPr>
          <p:spPr bwMode="auto">
            <a:xfrm>
              <a:off x="0" y="0"/>
              <a:ext cx="71" cy="318"/>
            </a:xfrm>
            <a:prstGeom prst="rect">
              <a:avLst/>
            </a:prstGeom>
            <a:solidFill>
              <a:srgbClr val="CCFFCC"/>
            </a:solidFill>
            <a:ln w="9525">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endParaRPr lang="zh-CN" altLang="en-US" sz="1600" baseline="-25000">
                <a:latin typeface="Tahoma" panose="020B0604030504040204" pitchFamily="34" charset="0"/>
                <a:ea typeface="宋体" panose="02010600030101010101" pitchFamily="2" charset="-122"/>
              </a:endParaRPr>
            </a:p>
          </p:txBody>
        </p:sp>
      </p:grpSp>
      <p:grpSp>
        <p:nvGrpSpPr>
          <p:cNvPr id="23" name="Group 22"/>
          <p:cNvGrpSpPr>
            <a:grpSpLocks/>
          </p:cNvGrpSpPr>
          <p:nvPr/>
        </p:nvGrpSpPr>
        <p:grpSpPr bwMode="auto">
          <a:xfrm>
            <a:off x="6863377" y="3965205"/>
            <a:ext cx="2663825" cy="933450"/>
            <a:chOff x="0" y="0"/>
            <a:chExt cx="1678" cy="588"/>
          </a:xfrm>
        </p:grpSpPr>
        <p:sp>
          <p:nvSpPr>
            <p:cNvPr id="24" name="AutoShape 23"/>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187" y="270"/>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chemeClr val="folHlink"/>
                  </a:solidFill>
                  <a:latin typeface="微软雅黑" panose="020B0503020204020204" pitchFamily="34" charset="-122"/>
                  <a:ea typeface="微软雅黑" panose="020B0503020204020204" pitchFamily="34" charset="-122"/>
                </a:rPr>
                <a:t>尾数值</a:t>
              </a:r>
              <a:endParaRPr lang="zh-CN" altLang="en-US" sz="2200" b="1" dirty="0">
                <a:solidFill>
                  <a:schemeClr val="folHlink"/>
                </a:solidFill>
                <a:latin typeface="微软雅黑" panose="020B0503020204020204" pitchFamily="34" charset="-122"/>
                <a:ea typeface="微软雅黑" panose="020B0503020204020204" pitchFamily="34" charset="-122"/>
              </a:endParaRPr>
            </a:p>
          </p:txBody>
        </p:sp>
      </p:grpSp>
      <p:grpSp>
        <p:nvGrpSpPr>
          <p:cNvPr id="26" name="Group 25"/>
          <p:cNvGrpSpPr>
            <a:grpSpLocks/>
          </p:cNvGrpSpPr>
          <p:nvPr/>
        </p:nvGrpSpPr>
        <p:grpSpPr bwMode="auto">
          <a:xfrm>
            <a:off x="3623289" y="3965205"/>
            <a:ext cx="2663825" cy="938213"/>
            <a:chOff x="0" y="0"/>
            <a:chExt cx="1678" cy="591"/>
          </a:xfrm>
        </p:grpSpPr>
        <p:sp>
          <p:nvSpPr>
            <p:cNvPr id="27" name="AutoShape 26"/>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Rectangle 27"/>
            <p:cNvSpPr>
              <a:spLocks noChangeArrowheads="1"/>
            </p:cNvSpPr>
            <p:nvPr/>
          </p:nvSpPr>
          <p:spPr bwMode="auto">
            <a:xfrm>
              <a:off x="233"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600" b="1" dirty="0">
                  <a:solidFill>
                    <a:srgbClr val="FF0000"/>
                  </a:solidFill>
                  <a:latin typeface="微软雅黑" panose="020B0503020204020204" pitchFamily="34" charset="-122"/>
                  <a:ea typeface="微软雅黑" panose="020B0503020204020204" pitchFamily="34" charset="-122"/>
                </a:rPr>
                <a:t> </a:t>
              </a:r>
              <a:r>
                <a:rPr lang="zh-CN" altLang="en-US" sz="2600" b="1" dirty="0">
                  <a:solidFill>
                    <a:srgbClr val="FF0000"/>
                  </a:solidFill>
                  <a:latin typeface="微软雅黑" panose="020B0503020204020204" pitchFamily="34" charset="-122"/>
                  <a:ea typeface="微软雅黑" panose="020B0503020204020204" pitchFamily="34" charset="-122"/>
                </a:rPr>
                <a:t>阶值</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29" name="Group 28"/>
          <p:cNvGrpSpPr>
            <a:grpSpLocks/>
          </p:cNvGrpSpPr>
          <p:nvPr/>
        </p:nvGrpSpPr>
        <p:grpSpPr bwMode="auto">
          <a:xfrm>
            <a:off x="2434252" y="3965205"/>
            <a:ext cx="2052637" cy="938213"/>
            <a:chOff x="22" y="0"/>
            <a:chExt cx="1293" cy="591"/>
          </a:xfrm>
        </p:grpSpPr>
        <p:sp>
          <p:nvSpPr>
            <p:cNvPr id="30" name="Rectangle 29"/>
            <p:cNvSpPr>
              <a:spLocks noChangeArrowheads="1"/>
            </p:cNvSpPr>
            <p:nvPr/>
          </p:nvSpPr>
          <p:spPr bwMode="auto">
            <a:xfrm>
              <a:off x="22"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阶符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1" name="AutoShape 30"/>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grpSp>
        <p:nvGrpSpPr>
          <p:cNvPr id="32" name="Group 31"/>
          <p:cNvGrpSpPr>
            <a:grpSpLocks/>
          </p:cNvGrpSpPr>
          <p:nvPr/>
        </p:nvGrpSpPr>
        <p:grpSpPr bwMode="auto">
          <a:xfrm>
            <a:off x="5696563" y="3965206"/>
            <a:ext cx="2052638" cy="938213"/>
            <a:chOff x="14" y="0"/>
            <a:chExt cx="1293" cy="591"/>
          </a:xfrm>
        </p:grpSpPr>
        <p:sp>
          <p:nvSpPr>
            <p:cNvPr id="33" name="Rectangle 32"/>
            <p:cNvSpPr>
              <a:spLocks noChangeArrowheads="1"/>
            </p:cNvSpPr>
            <p:nvPr/>
          </p:nvSpPr>
          <p:spPr bwMode="auto">
            <a:xfrm>
              <a:off x="14"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尾符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4" name="AutoShape 33"/>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7392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浮点数的表示范围</a:t>
            </a:r>
            <a:endParaRPr lang="zh-CN" altLang="en-US" dirty="0"/>
          </a:p>
        </p:txBody>
      </p:sp>
      <p:sp>
        <p:nvSpPr>
          <p:cNvPr id="3" name="内容占位符 2"/>
          <p:cNvSpPr>
            <a:spLocks noGrp="1"/>
          </p:cNvSpPr>
          <p:nvPr>
            <p:ph idx="1"/>
          </p:nvPr>
        </p:nvSpPr>
        <p:spPr>
          <a:xfrm>
            <a:off x="1919536" y="4005064"/>
            <a:ext cx="8218488" cy="2015976"/>
          </a:xfrm>
        </p:spPr>
        <p:txBody>
          <a:bodyPr/>
          <a:lstStyle/>
          <a:p>
            <a:pPr eaLnBrk="1" hangingPunct="1">
              <a:lnSpc>
                <a:spcPct val="110000"/>
              </a:lnSpc>
            </a:pPr>
            <a:r>
              <a:rPr lang="en-US" altLang="zh-CN" dirty="0">
                <a:solidFill>
                  <a:schemeClr val="folHlink"/>
                </a:solidFill>
              </a:rPr>
              <a:t>N=2</a:t>
            </a:r>
            <a:r>
              <a:rPr lang="en-US" altLang="zh-CN" baseline="50000" dirty="0">
                <a:solidFill>
                  <a:schemeClr val="folHlink"/>
                </a:solidFill>
              </a:rPr>
              <a:t>E</a:t>
            </a:r>
            <a:r>
              <a:rPr lang="en-US" altLang="zh-CN" dirty="0">
                <a:solidFill>
                  <a:schemeClr val="folHlink"/>
                </a:solidFill>
              </a:rPr>
              <a:t>×M</a:t>
            </a:r>
          </a:p>
          <a:p>
            <a:pPr eaLnBrk="1" hangingPunct="1">
              <a:lnSpc>
                <a:spcPct val="110000"/>
              </a:lnSpc>
            </a:pPr>
            <a:r>
              <a:rPr lang="en-US" altLang="zh-CN" dirty="0">
                <a:latin typeface="华文新魏" panose="02010800040101010101" pitchFamily="2" charset="-122"/>
              </a:rPr>
              <a:t>E→+∞  </a:t>
            </a:r>
            <a:r>
              <a:rPr lang="zh-CN" altLang="en-US" dirty="0">
                <a:latin typeface="华文新魏" panose="02010800040101010101" pitchFamily="2" charset="-122"/>
              </a:rPr>
              <a:t>产生正上溢或者负上溢</a:t>
            </a:r>
            <a:endParaRPr lang="en-US" altLang="zh-CN" dirty="0">
              <a:latin typeface="华文新魏" panose="02010800040101010101" pitchFamily="2" charset="-122"/>
            </a:endParaRPr>
          </a:p>
          <a:p>
            <a:pPr eaLnBrk="1" hangingPunct="1">
              <a:lnSpc>
                <a:spcPct val="110000"/>
              </a:lnSpc>
            </a:pPr>
            <a:r>
              <a:rPr lang="en-US" altLang="zh-CN" dirty="0">
                <a:latin typeface="华文新魏" panose="02010800040101010101" pitchFamily="2" charset="-122"/>
              </a:rPr>
              <a:t>E→ -∞  </a:t>
            </a:r>
            <a:r>
              <a:rPr lang="zh-CN" altLang="en-US" dirty="0">
                <a:latin typeface="华文新魏" panose="02010800040101010101" pitchFamily="2" charset="-122"/>
              </a:rPr>
              <a:t>产生正下溢或者负下溢</a:t>
            </a:r>
          </a:p>
          <a:p>
            <a:endParaRPr lang="en-US" altLang="zh-CN" dirty="0"/>
          </a:p>
          <a:p>
            <a:endParaRPr lang="zh-CN" altLang="en-US" dirty="0"/>
          </a:p>
        </p:txBody>
      </p:sp>
      <p:sp>
        <p:nvSpPr>
          <p:cNvPr id="5" name="Rectangle 3"/>
          <p:cNvSpPr>
            <a:spLocks noChangeArrowheads="1"/>
          </p:cNvSpPr>
          <p:nvPr/>
        </p:nvSpPr>
        <p:spPr bwMode="auto">
          <a:xfrm>
            <a:off x="2438401" y="2925217"/>
            <a:ext cx="6207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 </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8918576" y="2898231"/>
            <a:ext cx="7461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 name="Rectangle 5"/>
          <p:cNvSpPr>
            <a:spLocks noChangeArrowheads="1"/>
          </p:cNvSpPr>
          <p:nvPr/>
        </p:nvSpPr>
        <p:spPr bwMode="auto">
          <a:xfrm>
            <a:off x="4302125" y="2925217"/>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负数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7035800" y="2925217"/>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正数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5916613" y="2925217"/>
            <a:ext cx="37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0</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0" name="Line 8"/>
          <p:cNvSpPr>
            <a:spLocks noChangeShapeType="1"/>
          </p:cNvSpPr>
          <p:nvPr/>
        </p:nvSpPr>
        <p:spPr bwMode="auto">
          <a:xfrm>
            <a:off x="2535238" y="2753767"/>
            <a:ext cx="7129462" cy="1588"/>
          </a:xfrm>
          <a:prstGeom prst="line">
            <a:avLst/>
          </a:prstGeom>
          <a:noFill/>
          <a:ln w="28575">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6100763" y="2304505"/>
            <a:ext cx="0" cy="4508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6627813" y="2287042"/>
            <a:ext cx="1847850"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3" name="Rectangle 11"/>
          <p:cNvSpPr>
            <a:spLocks noChangeArrowheads="1"/>
          </p:cNvSpPr>
          <p:nvPr/>
        </p:nvSpPr>
        <p:spPr bwMode="auto">
          <a:xfrm>
            <a:off x="3722689" y="2287042"/>
            <a:ext cx="1849437"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4" name="Line 12"/>
          <p:cNvSpPr>
            <a:spLocks noChangeShapeType="1"/>
          </p:cNvSpPr>
          <p:nvPr/>
        </p:nvSpPr>
        <p:spPr bwMode="auto">
          <a:xfrm flipV="1">
            <a:off x="3722688"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5" name="Line 13"/>
          <p:cNvSpPr>
            <a:spLocks noChangeShapeType="1"/>
          </p:cNvSpPr>
          <p:nvPr/>
        </p:nvSpPr>
        <p:spPr bwMode="auto">
          <a:xfrm flipV="1">
            <a:off x="5572125"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6" name="Line 14"/>
          <p:cNvSpPr>
            <a:spLocks noChangeShapeType="1"/>
          </p:cNvSpPr>
          <p:nvPr/>
        </p:nvSpPr>
        <p:spPr bwMode="auto">
          <a:xfrm flipV="1">
            <a:off x="6627813"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7" name="Line 15"/>
          <p:cNvSpPr>
            <a:spLocks noChangeShapeType="1"/>
          </p:cNvSpPr>
          <p:nvPr/>
        </p:nvSpPr>
        <p:spPr bwMode="auto">
          <a:xfrm flipV="1">
            <a:off x="8475663" y="2079081"/>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8" name="Rectangle 16"/>
          <p:cNvSpPr>
            <a:spLocks noChangeArrowheads="1"/>
          </p:cNvSpPr>
          <p:nvPr/>
        </p:nvSpPr>
        <p:spPr bwMode="auto">
          <a:xfrm>
            <a:off x="2536825" y="2348955"/>
            <a:ext cx="1150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rgbClr val="009900"/>
                </a:solidFill>
                <a:latin typeface="微软雅黑" panose="020B0503020204020204" pitchFamily="34" charset="-122"/>
                <a:ea typeface="微软雅黑" panose="020B0503020204020204" pitchFamily="34" charset="-122"/>
              </a:rPr>
              <a:t>负上溢</a:t>
            </a:r>
            <a:endParaRPr lang="zh-CN" altLang="en-US" sz="28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9" name="Rectangle 17"/>
          <p:cNvSpPr>
            <a:spLocks noChangeArrowheads="1"/>
          </p:cNvSpPr>
          <p:nvPr/>
        </p:nvSpPr>
        <p:spPr bwMode="auto">
          <a:xfrm>
            <a:off x="8554072" y="2374356"/>
            <a:ext cx="12954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zh-CN" altLang="en-US" sz="2800" dirty="0">
                <a:solidFill>
                  <a:srgbClr val="0000CC"/>
                </a:solidFill>
                <a:latin typeface="微软雅黑" panose="020B0503020204020204" pitchFamily="34" charset="-122"/>
                <a:ea typeface="微软雅黑" panose="020B0503020204020204" pitchFamily="34" charset="-122"/>
              </a:rPr>
              <a:t>正上溢</a:t>
            </a:r>
          </a:p>
        </p:txBody>
      </p:sp>
      <p:grpSp>
        <p:nvGrpSpPr>
          <p:cNvPr id="20" name="Group 18"/>
          <p:cNvGrpSpPr>
            <a:grpSpLocks/>
          </p:cNvGrpSpPr>
          <p:nvPr/>
        </p:nvGrpSpPr>
        <p:grpSpPr bwMode="auto">
          <a:xfrm>
            <a:off x="4911725" y="1575842"/>
            <a:ext cx="1231900" cy="1079500"/>
            <a:chOff x="0" y="0"/>
            <a:chExt cx="776" cy="680"/>
          </a:xfrm>
        </p:grpSpPr>
        <p:sp>
          <p:nvSpPr>
            <p:cNvPr id="21" name="Rectangle 19"/>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solidFill>
                    <a:srgbClr val="009900"/>
                  </a:solidFill>
                  <a:latin typeface="微软雅黑" panose="020B0503020204020204" pitchFamily="34" charset="-122"/>
                  <a:ea typeface="微软雅黑" panose="020B0503020204020204" pitchFamily="34" charset="-122"/>
                </a:rPr>
                <a:t>负下溢</a:t>
              </a:r>
              <a:endParaRPr lang="zh-CN" altLang="en-US" sz="24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20"/>
            <p:cNvSpPr>
              <a:spLocks noChangeArrowheads="1"/>
            </p:cNvSpPr>
            <p:nvPr/>
          </p:nvSpPr>
          <p:spPr bwMode="auto">
            <a:xfrm>
              <a:off x="499" y="317"/>
              <a:ext cx="136" cy="363"/>
            </a:xfrm>
            <a:prstGeom prst="downArrow">
              <a:avLst>
                <a:gd name="adj1" fmla="val 50000"/>
                <a:gd name="adj2" fmla="val 66728"/>
              </a:avLst>
            </a:prstGeom>
            <a:noFill/>
            <a:ln w="9525" cmpd="sng">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rgbClr val="00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23" name="Group 21"/>
          <p:cNvGrpSpPr>
            <a:grpSpLocks/>
          </p:cNvGrpSpPr>
          <p:nvPr/>
        </p:nvGrpSpPr>
        <p:grpSpPr bwMode="auto">
          <a:xfrm>
            <a:off x="5983288" y="1556792"/>
            <a:ext cx="1231900" cy="1098550"/>
            <a:chOff x="0" y="0"/>
            <a:chExt cx="776" cy="692"/>
          </a:xfrm>
        </p:grpSpPr>
        <p:sp>
          <p:nvSpPr>
            <p:cNvPr id="24" name="AutoShape 22"/>
            <p:cNvSpPr>
              <a:spLocks noChangeArrowheads="1"/>
            </p:cNvSpPr>
            <p:nvPr/>
          </p:nvSpPr>
          <p:spPr bwMode="auto">
            <a:xfrm>
              <a:off x="187" y="329"/>
              <a:ext cx="136" cy="363"/>
            </a:xfrm>
            <a:prstGeom prst="downArrow">
              <a:avLst>
                <a:gd name="adj1" fmla="val 50000"/>
                <a:gd name="adj2" fmla="val 66728"/>
              </a:avLst>
            </a:prstGeom>
            <a:noFill/>
            <a:ln w="9525" cmpd="sng">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dirty="0">
                  <a:solidFill>
                    <a:srgbClr val="0000CC"/>
                  </a:solidFill>
                  <a:latin typeface="微软雅黑" panose="020B0503020204020204" pitchFamily="34" charset="-122"/>
                  <a:ea typeface="微软雅黑" panose="020B0503020204020204" pitchFamily="34" charset="-122"/>
                </a:rPr>
                <a:t>正下溢</a:t>
              </a:r>
              <a:endParaRPr lang="zh-CN" altLang="en-US"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2005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Range &amp; precision</a:t>
            </a:r>
            <a:endParaRPr lang="zh-CN" altLang="en-US" dirty="0"/>
          </a:p>
        </p:txBody>
      </p:sp>
      <p:sp>
        <p:nvSpPr>
          <p:cNvPr id="3" name="内容占位符 2"/>
          <p:cNvSpPr>
            <a:spLocks noGrp="1"/>
          </p:cNvSpPr>
          <p:nvPr>
            <p:ph idx="1"/>
          </p:nvPr>
        </p:nvSpPr>
        <p:spPr>
          <a:xfrm>
            <a:off x="1919536" y="3429000"/>
            <a:ext cx="8218488" cy="2592040"/>
          </a:xfrm>
        </p:spPr>
        <p:txBody>
          <a:bodyPr/>
          <a:lstStyle/>
          <a:p>
            <a:pPr eaLnBrk="1" hangingPunct="1">
              <a:lnSpc>
                <a:spcPct val="110000"/>
              </a:lnSpc>
            </a:pPr>
            <a:r>
              <a:rPr lang="zh-CN" altLang="zh-CN" dirty="0"/>
              <a:t>机器字长一定时，阶码越长，表示范围越大</a:t>
            </a:r>
          </a:p>
          <a:p>
            <a:pPr eaLnBrk="1" hangingPunct="1">
              <a:lnSpc>
                <a:spcPct val="110000"/>
              </a:lnSpc>
            </a:pPr>
            <a:r>
              <a:rPr lang="zh-CN" altLang="zh-CN" dirty="0">
                <a:solidFill>
                  <a:srgbClr val="FF0000"/>
                </a:solidFill>
              </a:rPr>
              <a:t>尾码越长，精度是否越高？</a:t>
            </a:r>
          </a:p>
          <a:p>
            <a:pPr eaLnBrk="1" hangingPunct="1">
              <a:lnSpc>
                <a:spcPct val="110000"/>
              </a:lnSpc>
            </a:pPr>
            <a:r>
              <a:rPr lang="zh-CN" altLang="zh-CN" dirty="0"/>
              <a:t>浮点数表示范围比定点数大，精度高</a:t>
            </a:r>
          </a:p>
          <a:p>
            <a:endParaRPr lang="zh-CN" altLang="en-US" dirty="0"/>
          </a:p>
        </p:txBody>
      </p:sp>
      <p:sp>
        <p:nvSpPr>
          <p:cNvPr id="35" name="Rectangle 3"/>
          <p:cNvSpPr>
            <a:spLocks noChangeArrowheads="1"/>
          </p:cNvSpPr>
          <p:nvPr/>
        </p:nvSpPr>
        <p:spPr bwMode="auto">
          <a:xfrm>
            <a:off x="285591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36" name="Group 4"/>
          <p:cNvGrpSpPr>
            <a:grpSpLocks/>
          </p:cNvGrpSpPr>
          <p:nvPr/>
        </p:nvGrpSpPr>
        <p:grpSpPr bwMode="auto">
          <a:xfrm>
            <a:off x="3298826" y="1700809"/>
            <a:ext cx="2779713" cy="504825"/>
            <a:chOff x="0" y="0"/>
            <a:chExt cx="1751" cy="318"/>
          </a:xfrm>
        </p:grpSpPr>
        <p:sp>
          <p:nvSpPr>
            <p:cNvPr id="3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3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3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p>
          </p:txBody>
        </p:sp>
        <p:sp>
          <p:nvSpPr>
            <p:cNvPr id="4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4" name="Rectangle 12"/>
          <p:cNvSpPr>
            <a:spLocks noChangeArrowheads="1"/>
          </p:cNvSpPr>
          <p:nvPr/>
        </p:nvSpPr>
        <p:spPr bwMode="auto">
          <a:xfrm>
            <a:off x="611346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45" name="Group 13"/>
          <p:cNvGrpSpPr>
            <a:grpSpLocks/>
          </p:cNvGrpSpPr>
          <p:nvPr/>
        </p:nvGrpSpPr>
        <p:grpSpPr bwMode="auto">
          <a:xfrm>
            <a:off x="6556376" y="1700809"/>
            <a:ext cx="2779713" cy="504825"/>
            <a:chOff x="0" y="0"/>
            <a:chExt cx="1751" cy="318"/>
          </a:xfrm>
        </p:grpSpPr>
        <p:sp>
          <p:nvSpPr>
            <p:cNvPr id="4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4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4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4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5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5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sp>
          <p:nvSpPr>
            <p:cNvPr id="5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53" name="Group 21"/>
          <p:cNvGrpSpPr>
            <a:grpSpLocks/>
          </p:cNvGrpSpPr>
          <p:nvPr/>
        </p:nvGrpSpPr>
        <p:grpSpPr bwMode="auto">
          <a:xfrm>
            <a:off x="6672264" y="2205633"/>
            <a:ext cx="2663825" cy="884238"/>
            <a:chOff x="0" y="0"/>
            <a:chExt cx="1678" cy="557"/>
          </a:xfrm>
        </p:grpSpPr>
        <p:sp>
          <p:nvSpPr>
            <p:cNvPr id="54" name="AutoShape 22"/>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5" name="Rectangle 23"/>
            <p:cNvSpPr>
              <a:spLocks noChangeArrowheads="1"/>
            </p:cNvSpPr>
            <p:nvPr/>
          </p:nvSpPr>
          <p:spPr bwMode="auto">
            <a:xfrm>
              <a:off x="190"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folHlink"/>
                  </a:solidFill>
                  <a:latin typeface="微软雅黑" panose="020B0503020204020204" pitchFamily="34" charset="-122"/>
                  <a:ea typeface="微软雅黑" panose="020B0503020204020204" pitchFamily="34" charset="-122"/>
                </a:rPr>
                <a:t>尾数值</a:t>
              </a:r>
              <a:endParaRPr lang="zh-CN" altLang="en-US" sz="2000" b="1" dirty="0">
                <a:solidFill>
                  <a:schemeClr val="folHlink"/>
                </a:solidFill>
                <a:latin typeface="微软雅黑" panose="020B0503020204020204" pitchFamily="34" charset="-122"/>
                <a:ea typeface="微软雅黑" panose="020B0503020204020204" pitchFamily="34" charset="-122"/>
              </a:endParaRPr>
            </a:p>
          </p:txBody>
        </p:sp>
      </p:grpSp>
      <p:grpSp>
        <p:nvGrpSpPr>
          <p:cNvPr id="56" name="Group 24"/>
          <p:cNvGrpSpPr>
            <a:grpSpLocks/>
          </p:cNvGrpSpPr>
          <p:nvPr/>
        </p:nvGrpSpPr>
        <p:grpSpPr bwMode="auto">
          <a:xfrm>
            <a:off x="3432176" y="2205633"/>
            <a:ext cx="2663825" cy="863600"/>
            <a:chOff x="0" y="0"/>
            <a:chExt cx="1678" cy="544"/>
          </a:xfrm>
        </p:grpSpPr>
        <p:sp>
          <p:nvSpPr>
            <p:cNvPr id="57" name="AutoShape 25"/>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8" name="Rectangle 26"/>
            <p:cNvSpPr>
              <a:spLocks noChangeArrowheads="1"/>
            </p:cNvSpPr>
            <p:nvPr/>
          </p:nvSpPr>
          <p:spPr bwMode="auto">
            <a:xfrm>
              <a:off x="246" y="226"/>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阶值</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59" name="Group 27"/>
          <p:cNvGrpSpPr>
            <a:grpSpLocks/>
          </p:cNvGrpSpPr>
          <p:nvPr/>
        </p:nvGrpSpPr>
        <p:grpSpPr bwMode="auto">
          <a:xfrm>
            <a:off x="2297114" y="2205633"/>
            <a:ext cx="2052637" cy="871538"/>
            <a:chOff x="56" y="0"/>
            <a:chExt cx="1293" cy="549"/>
          </a:xfrm>
        </p:grpSpPr>
        <p:sp>
          <p:nvSpPr>
            <p:cNvPr id="60" name="Rectangle 28"/>
            <p:cNvSpPr>
              <a:spLocks noChangeArrowheads="1"/>
            </p:cNvSpPr>
            <p:nvPr/>
          </p:nvSpPr>
          <p:spPr bwMode="auto">
            <a:xfrm>
              <a:off x="56" y="23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阶符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62" name="Group 30"/>
          <p:cNvGrpSpPr>
            <a:grpSpLocks/>
          </p:cNvGrpSpPr>
          <p:nvPr/>
        </p:nvGrpSpPr>
        <p:grpSpPr bwMode="auto">
          <a:xfrm>
            <a:off x="5505450" y="2205634"/>
            <a:ext cx="2052638" cy="884238"/>
            <a:chOff x="14" y="0"/>
            <a:chExt cx="1293" cy="557"/>
          </a:xfrm>
        </p:grpSpPr>
        <p:sp>
          <p:nvSpPr>
            <p:cNvPr id="63" name="Rectangle 31"/>
            <p:cNvSpPr>
              <a:spLocks noChangeArrowheads="1"/>
            </p:cNvSpPr>
            <p:nvPr/>
          </p:nvSpPr>
          <p:spPr bwMode="auto">
            <a:xfrm>
              <a:off x="14"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尾符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49225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例子（规格化）</a:t>
            </a:r>
            <a:r>
              <a:rPr lang="en-US" altLang="zh-CN" dirty="0"/>
              <a:t> </a:t>
            </a:r>
            <a:endParaRPr lang="zh-CN" altLang="en-US" dirty="0"/>
          </a:p>
        </p:txBody>
      </p:sp>
      <p:sp>
        <p:nvSpPr>
          <p:cNvPr id="3" name="内容占位符 2"/>
          <p:cNvSpPr>
            <a:spLocks noGrp="1"/>
          </p:cNvSpPr>
          <p:nvPr>
            <p:ph idx="1"/>
          </p:nvPr>
        </p:nvSpPr>
        <p:spPr/>
        <p:txBody>
          <a:bodyPr/>
          <a:lstStyle/>
          <a:p>
            <a:pPr eaLnBrk="1" hangingPunct="1">
              <a:lnSpc>
                <a:spcPct val="110000"/>
              </a:lnSpc>
            </a:pPr>
            <a:r>
              <a:rPr lang="en-US" altLang="zh-CN" dirty="0"/>
              <a:t>8</a:t>
            </a:r>
            <a:r>
              <a:rPr lang="zh-CN" altLang="en-US" dirty="0"/>
              <a:t>位定点小数可表示的范围</a:t>
            </a:r>
          </a:p>
          <a:p>
            <a:pPr lvl="1" eaLnBrk="1" hangingPunct="1">
              <a:lnSpc>
                <a:spcPct val="110000"/>
              </a:lnSpc>
            </a:pPr>
            <a:r>
              <a:rPr lang="en-US" altLang="zh-CN" sz="2200" dirty="0"/>
              <a:t>0.000</a:t>
            </a:r>
            <a:r>
              <a:rPr lang="en-US" altLang="zh-CN" sz="2200" dirty="0">
                <a:solidFill>
                  <a:srgbClr val="0000CC"/>
                </a:solidFill>
              </a:rPr>
              <a:t>0001</a:t>
            </a:r>
            <a:r>
              <a:rPr lang="en-US" altLang="zh-CN" sz="2200" dirty="0">
                <a:solidFill>
                  <a:srgbClr val="00FF00"/>
                </a:solidFill>
              </a:rPr>
              <a:t> </a:t>
            </a:r>
            <a:r>
              <a:rPr lang="en-US" altLang="zh-CN" sz="2200" dirty="0"/>
              <a:t>--- 0.111</a:t>
            </a:r>
            <a:r>
              <a:rPr lang="en-US" altLang="zh-CN" sz="2200" dirty="0">
                <a:solidFill>
                  <a:srgbClr val="0000CC"/>
                </a:solidFill>
              </a:rPr>
              <a:t>1111 </a:t>
            </a:r>
            <a:r>
              <a:rPr lang="en-US" altLang="zh-CN" sz="2200" dirty="0">
                <a:solidFill>
                  <a:srgbClr val="00FF00"/>
                </a:solidFill>
              </a:rPr>
              <a:t> </a:t>
            </a:r>
            <a:r>
              <a:rPr lang="zh-CN" altLang="en-US" sz="2200" dirty="0">
                <a:solidFill>
                  <a:srgbClr val="00FF00"/>
                </a:solidFill>
              </a:rPr>
              <a:t> </a:t>
            </a:r>
            <a:r>
              <a:rPr lang="en-US" altLang="zh-CN" sz="2200" dirty="0">
                <a:solidFill>
                  <a:srgbClr val="0000CC"/>
                </a:solidFill>
              </a:rPr>
              <a:t>  1/128  --- 127/128</a:t>
            </a:r>
          </a:p>
          <a:p>
            <a:pPr eaLnBrk="1" hangingPunct="1">
              <a:lnSpc>
                <a:spcPct val="110000"/>
              </a:lnSpc>
            </a:pPr>
            <a:r>
              <a:rPr lang="zh-CN" altLang="en-US" dirty="0"/>
              <a:t>设阶码</a:t>
            </a:r>
            <a:r>
              <a:rPr lang="en-US" altLang="zh-CN" dirty="0"/>
              <a:t>2</a:t>
            </a:r>
            <a:r>
              <a:rPr lang="zh-CN" altLang="en-US" dirty="0"/>
              <a:t>位，尾数</a:t>
            </a:r>
            <a:r>
              <a:rPr lang="en-US" altLang="zh-CN" dirty="0"/>
              <a:t>4</a:t>
            </a:r>
            <a:r>
              <a:rPr lang="zh-CN" altLang="en-US" dirty="0"/>
              <a:t>位（隐藏位，规格化）</a:t>
            </a:r>
          </a:p>
          <a:p>
            <a:pPr lvl="1" eaLnBrk="1" hangingPunct="1">
              <a:lnSpc>
                <a:spcPct val="110000"/>
              </a:lnSpc>
            </a:pPr>
            <a:r>
              <a:rPr lang="zh-CN" altLang="en-US" sz="2200" dirty="0"/>
              <a:t>可表示</a:t>
            </a:r>
            <a:r>
              <a:rPr lang="en-US" altLang="zh-CN" sz="2200" dirty="0"/>
              <a:t>2</a:t>
            </a:r>
            <a:r>
              <a:rPr lang="en-US" altLang="zh-CN" sz="2200" baseline="50000" dirty="0"/>
              <a:t>-11</a:t>
            </a:r>
            <a:r>
              <a:rPr lang="en-US" altLang="zh-CN" sz="2200" dirty="0"/>
              <a:t>*1.0000  ---  2</a:t>
            </a:r>
            <a:r>
              <a:rPr lang="en-US" altLang="zh-CN" sz="2200" baseline="50000" dirty="0"/>
              <a:t>11</a:t>
            </a:r>
            <a:r>
              <a:rPr lang="en-US" altLang="zh-CN" sz="2200" dirty="0"/>
              <a:t>*1.1111</a:t>
            </a:r>
          </a:p>
          <a:p>
            <a:pPr lvl="1" eaLnBrk="1" hangingPunct="1">
              <a:lnSpc>
                <a:spcPct val="110000"/>
              </a:lnSpc>
            </a:pPr>
            <a:r>
              <a:rPr lang="en-US" altLang="zh-CN" sz="2200" dirty="0"/>
              <a:t>            0.001</a:t>
            </a:r>
            <a:r>
              <a:rPr lang="en-US" altLang="zh-CN" sz="2200" dirty="0">
                <a:solidFill>
                  <a:srgbClr val="00FF00"/>
                </a:solidFill>
              </a:rPr>
              <a:t>   </a:t>
            </a:r>
            <a:r>
              <a:rPr lang="en-US" altLang="zh-CN" sz="2200" dirty="0"/>
              <a:t>---  1111.1</a:t>
            </a:r>
          </a:p>
          <a:p>
            <a:pPr eaLnBrk="1" hangingPunct="1">
              <a:lnSpc>
                <a:spcPct val="110000"/>
              </a:lnSpc>
            </a:pPr>
            <a:r>
              <a:rPr lang="zh-CN" altLang="en-US" dirty="0"/>
              <a:t>设阶码</a:t>
            </a:r>
            <a:r>
              <a:rPr lang="en-US" altLang="zh-CN" dirty="0"/>
              <a:t>3</a:t>
            </a:r>
            <a:r>
              <a:rPr lang="zh-CN" altLang="en-US" dirty="0"/>
              <a:t>位，尾数</a:t>
            </a:r>
            <a:r>
              <a:rPr lang="en-US" altLang="zh-CN" dirty="0"/>
              <a:t>3</a:t>
            </a:r>
            <a:r>
              <a:rPr lang="zh-CN" altLang="en-US" dirty="0"/>
              <a:t>位（隐藏位，规格化）</a:t>
            </a:r>
          </a:p>
          <a:p>
            <a:pPr lvl="1" eaLnBrk="1" hangingPunct="1">
              <a:lnSpc>
                <a:spcPct val="110000"/>
              </a:lnSpc>
            </a:pPr>
            <a:r>
              <a:rPr lang="zh-CN" altLang="en-US" sz="2200" dirty="0"/>
              <a:t>可表示</a:t>
            </a:r>
            <a:r>
              <a:rPr lang="en-US" altLang="zh-CN" sz="2200" dirty="0"/>
              <a:t>2</a:t>
            </a:r>
            <a:r>
              <a:rPr lang="en-US" altLang="zh-CN" sz="2200" baseline="50000" dirty="0"/>
              <a:t>-111</a:t>
            </a:r>
            <a:r>
              <a:rPr lang="en-US" altLang="zh-CN" sz="2200" dirty="0"/>
              <a:t>*1.000    ---  2</a:t>
            </a:r>
            <a:r>
              <a:rPr lang="en-US" altLang="zh-CN" sz="2200" baseline="50000" dirty="0"/>
              <a:t>111</a:t>
            </a:r>
            <a:r>
              <a:rPr lang="en-US" altLang="zh-CN" sz="2200" dirty="0"/>
              <a:t>*1.111</a:t>
            </a:r>
          </a:p>
          <a:p>
            <a:pPr lvl="1" eaLnBrk="1" hangingPunct="1">
              <a:lnSpc>
                <a:spcPct val="110000"/>
              </a:lnSpc>
            </a:pPr>
            <a:r>
              <a:rPr lang="en-US" altLang="zh-CN" sz="2200" dirty="0"/>
              <a:t>        0.0000001</a:t>
            </a:r>
            <a:r>
              <a:rPr lang="en-US" altLang="zh-CN" sz="2200" dirty="0">
                <a:solidFill>
                  <a:srgbClr val="00FF00"/>
                </a:solidFill>
              </a:rPr>
              <a:t> </a:t>
            </a:r>
            <a:r>
              <a:rPr lang="en-US" altLang="zh-CN" sz="2200" dirty="0"/>
              <a:t>---  11110000</a:t>
            </a:r>
          </a:p>
          <a:p>
            <a:pPr lvl="1" eaLnBrk="1" hangingPunct="1">
              <a:lnSpc>
                <a:spcPct val="110000"/>
              </a:lnSpc>
            </a:pPr>
            <a:r>
              <a:rPr lang="zh-CN" altLang="en-US" sz="2200" dirty="0"/>
              <a:t>（</a:t>
            </a:r>
            <a:r>
              <a:rPr lang="en-US" altLang="zh-CN" sz="2200" dirty="0"/>
              <a:t>…</a:t>
            </a:r>
            <a:r>
              <a:rPr lang="en-US" altLang="zh-CN" sz="2200" dirty="0">
                <a:solidFill>
                  <a:srgbClr val="00B050"/>
                </a:solidFill>
              </a:rPr>
              <a:t>56, 60</a:t>
            </a:r>
            <a:r>
              <a:rPr lang="en-US" altLang="zh-CN" sz="2200" dirty="0"/>
              <a:t>, 64, 72…112, 120, </a:t>
            </a:r>
            <a:r>
              <a:rPr lang="en-US" altLang="zh-CN" sz="2200" dirty="0">
                <a:solidFill>
                  <a:srgbClr val="00B050"/>
                </a:solidFill>
              </a:rPr>
              <a:t>128, 144, …224, 240]</a:t>
            </a:r>
            <a:endParaRPr lang="en-US" altLang="zh-CN" sz="2200" dirty="0"/>
          </a:p>
        </p:txBody>
      </p:sp>
      <p:grpSp>
        <p:nvGrpSpPr>
          <p:cNvPr id="5" name="Group 5"/>
          <p:cNvGrpSpPr>
            <a:grpSpLocks/>
          </p:cNvGrpSpPr>
          <p:nvPr/>
        </p:nvGrpSpPr>
        <p:grpSpPr bwMode="auto">
          <a:xfrm>
            <a:off x="3148261" y="5346731"/>
            <a:ext cx="5761038" cy="1344225"/>
            <a:chOff x="0" y="0"/>
            <a:chExt cx="5760640" cy="1344096"/>
          </a:xfrm>
        </p:grpSpPr>
        <p:cxnSp>
          <p:nvCxnSpPr>
            <p:cNvPr id="6" name="直接箭头连接符 5"/>
            <p:cNvCxnSpPr>
              <a:cxnSpLocks noChangeShapeType="1"/>
            </p:cNvCxnSpPr>
            <p:nvPr/>
          </p:nvCxnSpPr>
          <p:spPr bwMode="auto">
            <a:xfrm>
              <a:off x="0" y="322216"/>
              <a:ext cx="5760640" cy="0"/>
            </a:xfrm>
            <a:prstGeom prst="straightConnector1">
              <a:avLst/>
            </a:prstGeom>
            <a:noFill/>
            <a:ln w="25400">
              <a:solidFill>
                <a:schemeClr val="tx1"/>
              </a:solidFill>
              <a:round/>
              <a:headEnd/>
              <a:tailEnd type="arrow" w="med" len="med"/>
            </a:ln>
            <a:effectLst>
              <a:outerShdw dist="20000" dir="5400000" algn="ctr" rotWithShape="0">
                <a:srgbClr val="000000">
                  <a:alpha val="32999"/>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494180" y="0"/>
              <a:ext cx="1242933" cy="576064"/>
              <a:chOff x="0" y="0"/>
              <a:chExt cx="1165250" cy="576064"/>
            </a:xfrm>
          </p:grpSpPr>
          <p:cxnSp>
            <p:nvCxnSpPr>
              <p:cNvPr id="55" name="直接连接符 54"/>
              <p:cNvCxnSpPr>
                <a:cxnSpLocks noChangeShapeType="1"/>
              </p:cNvCxnSpPr>
              <p:nvPr/>
            </p:nvCxnSpPr>
            <p:spPr bwMode="auto">
              <a:xfrm>
                <a:off x="-417"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6" name="直接连接符 55"/>
              <p:cNvCxnSpPr>
                <a:cxnSpLocks noChangeShapeType="1"/>
              </p:cNvCxnSpPr>
              <p:nvPr/>
            </p:nvCxnSpPr>
            <p:spPr bwMode="auto">
              <a:xfrm>
                <a:off x="14542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6"/>
              <p:cNvCxnSpPr>
                <a:cxnSpLocks noChangeShapeType="1"/>
              </p:cNvCxnSpPr>
              <p:nvPr/>
            </p:nvCxnSpPr>
            <p:spPr bwMode="auto">
              <a:xfrm>
                <a:off x="29126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7"/>
              <p:cNvCxnSpPr>
                <a:cxnSpLocks noChangeShapeType="1"/>
              </p:cNvCxnSpPr>
              <p:nvPr/>
            </p:nvCxnSpPr>
            <p:spPr bwMode="auto">
              <a:xfrm>
                <a:off x="43710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8"/>
              <p:cNvCxnSpPr>
                <a:cxnSpLocks noChangeShapeType="1"/>
              </p:cNvCxnSpPr>
              <p:nvPr/>
            </p:nvCxnSpPr>
            <p:spPr bwMode="auto">
              <a:xfrm>
                <a:off x="581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59"/>
              <p:cNvCxnSpPr>
                <a:cxnSpLocks noChangeShapeType="1"/>
              </p:cNvCxnSpPr>
              <p:nvPr/>
            </p:nvCxnSpPr>
            <p:spPr bwMode="auto">
              <a:xfrm>
                <a:off x="72730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0"/>
              <p:cNvCxnSpPr>
                <a:cxnSpLocks noChangeShapeType="1"/>
              </p:cNvCxnSpPr>
              <p:nvPr/>
            </p:nvCxnSpPr>
            <p:spPr bwMode="auto">
              <a:xfrm>
                <a:off x="87314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1"/>
              <p:cNvCxnSpPr>
                <a:cxnSpLocks noChangeShapeType="1"/>
              </p:cNvCxnSpPr>
              <p:nvPr/>
            </p:nvCxnSpPr>
            <p:spPr bwMode="auto">
              <a:xfrm>
                <a:off x="101898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3" name="直接连接符 62"/>
              <p:cNvCxnSpPr>
                <a:cxnSpLocks noChangeShapeType="1"/>
              </p:cNvCxnSpPr>
              <p:nvPr/>
            </p:nvCxnSpPr>
            <p:spPr bwMode="auto">
              <a:xfrm>
                <a:off x="116482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737114" y="0"/>
              <a:ext cx="2485867" cy="576064"/>
              <a:chOff x="0" y="0"/>
              <a:chExt cx="1165250" cy="576064"/>
            </a:xfrm>
          </p:grpSpPr>
          <p:cxnSp>
            <p:nvCxnSpPr>
              <p:cNvPr id="46" name="直接连接符 45"/>
              <p:cNvCxnSpPr>
                <a:cxnSpLocks noChangeShapeType="1"/>
              </p:cNvCxnSpPr>
              <p:nvPr/>
            </p:nvCxnSpPr>
            <p:spPr bwMode="auto">
              <a:xfrm>
                <a:off x="-212"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7" name="直接连接符 46"/>
              <p:cNvCxnSpPr>
                <a:cxnSpLocks noChangeShapeType="1"/>
              </p:cNvCxnSpPr>
              <p:nvPr/>
            </p:nvCxnSpPr>
            <p:spPr bwMode="auto">
              <a:xfrm>
                <a:off x="14562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7"/>
              <p:cNvCxnSpPr>
                <a:cxnSpLocks noChangeShapeType="1"/>
              </p:cNvCxnSpPr>
              <p:nvPr/>
            </p:nvCxnSpPr>
            <p:spPr bwMode="auto">
              <a:xfrm>
                <a:off x="29072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a:off x="43656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49"/>
              <p:cNvCxnSpPr>
                <a:cxnSpLocks noChangeShapeType="1"/>
              </p:cNvCxnSpPr>
              <p:nvPr/>
            </p:nvCxnSpPr>
            <p:spPr bwMode="auto">
              <a:xfrm>
                <a:off x="58241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a:off x="72825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1"/>
              <p:cNvCxnSpPr>
                <a:cxnSpLocks noChangeShapeType="1"/>
              </p:cNvCxnSpPr>
              <p:nvPr/>
            </p:nvCxnSpPr>
            <p:spPr bwMode="auto">
              <a:xfrm>
                <a:off x="87334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2"/>
              <p:cNvCxnSpPr>
                <a:cxnSpLocks noChangeShapeType="1"/>
              </p:cNvCxnSpPr>
              <p:nvPr/>
            </p:nvCxnSpPr>
            <p:spPr bwMode="auto">
              <a:xfrm>
                <a:off x="101919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4" name="直接连接符 53"/>
              <p:cNvCxnSpPr>
                <a:cxnSpLocks noChangeShapeType="1"/>
              </p:cNvCxnSpPr>
              <p:nvPr/>
            </p:nvCxnSpPr>
            <p:spPr bwMode="auto">
              <a:xfrm>
                <a:off x="1165031"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863737" y="0"/>
              <a:ext cx="630444" cy="576064"/>
              <a:chOff x="0" y="0"/>
              <a:chExt cx="1165250" cy="576064"/>
            </a:xfrm>
          </p:grpSpPr>
          <p:cxnSp>
            <p:nvCxnSpPr>
              <p:cNvPr id="37" name="直接连接符 36"/>
              <p:cNvCxnSpPr>
                <a:cxnSpLocks noChangeShapeType="1"/>
              </p:cNvCxnSpPr>
              <p:nvPr/>
            </p:nvCxnSpPr>
            <p:spPr bwMode="auto">
              <a:xfrm>
                <a:off x="-3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8" name="直接连接符 37"/>
              <p:cNvCxnSpPr>
                <a:cxnSpLocks noChangeShapeType="1"/>
              </p:cNvCxnSpPr>
              <p:nvPr/>
            </p:nvCxnSpPr>
            <p:spPr bwMode="auto">
              <a:xfrm>
                <a:off x="1463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8"/>
              <p:cNvCxnSpPr>
                <a:cxnSpLocks noChangeShapeType="1"/>
              </p:cNvCxnSpPr>
              <p:nvPr/>
            </p:nvCxnSpPr>
            <p:spPr bwMode="auto">
              <a:xfrm>
                <a:off x="29010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39"/>
              <p:cNvCxnSpPr>
                <a:cxnSpLocks noChangeShapeType="1"/>
              </p:cNvCxnSpPr>
              <p:nvPr/>
            </p:nvCxnSpPr>
            <p:spPr bwMode="auto">
              <a:xfrm>
                <a:off x="43679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0"/>
              <p:cNvCxnSpPr>
                <a:cxnSpLocks noChangeShapeType="1"/>
              </p:cNvCxnSpPr>
              <p:nvPr/>
            </p:nvCxnSpPr>
            <p:spPr bwMode="auto">
              <a:xfrm>
                <a:off x="58056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1"/>
              <p:cNvCxnSpPr>
                <a:cxnSpLocks noChangeShapeType="1"/>
              </p:cNvCxnSpPr>
              <p:nvPr/>
            </p:nvCxnSpPr>
            <p:spPr bwMode="auto">
              <a:xfrm>
                <a:off x="72726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8739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3"/>
              <p:cNvCxnSpPr>
                <a:cxnSpLocks noChangeShapeType="1"/>
              </p:cNvCxnSpPr>
              <p:nvPr/>
            </p:nvCxnSpPr>
            <p:spPr bwMode="auto">
              <a:xfrm>
                <a:off x="101772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5" name="直接连接符 44"/>
              <p:cNvCxnSpPr>
                <a:cxnSpLocks noChangeShapeType="1"/>
              </p:cNvCxnSpPr>
              <p:nvPr/>
            </p:nvCxnSpPr>
            <p:spPr bwMode="auto">
              <a:xfrm>
                <a:off x="116442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30425" y="0"/>
              <a:ext cx="322149" cy="576064"/>
              <a:chOff x="0" y="0"/>
              <a:chExt cx="1165250" cy="576064"/>
            </a:xfrm>
          </p:grpSpPr>
          <p:cxnSp>
            <p:nvCxnSpPr>
              <p:cNvPr id="28" name="直接连接符 27"/>
              <p:cNvCxnSpPr>
                <a:cxnSpLocks noChangeShapeType="1"/>
              </p:cNvCxnSpPr>
              <p:nvPr/>
            </p:nvCxnSpPr>
            <p:spPr bwMode="auto">
              <a:xfrm>
                <a:off x="-915"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14262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29"/>
              <p:cNvCxnSpPr>
                <a:cxnSpLocks noChangeShapeType="1"/>
              </p:cNvCxnSpPr>
              <p:nvPr/>
            </p:nvCxnSpPr>
            <p:spPr bwMode="auto">
              <a:xfrm>
                <a:off x="29191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0"/>
              <p:cNvCxnSpPr>
                <a:cxnSpLocks noChangeShapeType="1"/>
              </p:cNvCxnSpPr>
              <p:nvPr/>
            </p:nvCxnSpPr>
            <p:spPr bwMode="auto">
              <a:xfrm>
                <a:off x="435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1"/>
              <p:cNvCxnSpPr>
                <a:cxnSpLocks noChangeShapeType="1"/>
              </p:cNvCxnSpPr>
              <p:nvPr/>
            </p:nvCxnSpPr>
            <p:spPr bwMode="auto">
              <a:xfrm>
                <a:off x="57900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2"/>
              <p:cNvCxnSpPr>
                <a:cxnSpLocks noChangeShapeType="1"/>
              </p:cNvCxnSpPr>
              <p:nvPr/>
            </p:nvCxnSpPr>
            <p:spPr bwMode="auto">
              <a:xfrm>
                <a:off x="72828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3"/>
              <p:cNvCxnSpPr>
                <a:cxnSpLocks noChangeShapeType="1"/>
              </p:cNvCxnSpPr>
              <p:nvPr/>
            </p:nvCxnSpPr>
            <p:spPr bwMode="auto">
              <a:xfrm>
                <a:off x="8718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4"/>
              <p:cNvCxnSpPr>
                <a:cxnSpLocks noChangeShapeType="1"/>
              </p:cNvCxnSpPr>
              <p:nvPr/>
            </p:nvCxnSpPr>
            <p:spPr bwMode="auto">
              <a:xfrm>
                <a:off x="10211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6" name="直接连接符 35"/>
              <p:cNvCxnSpPr>
                <a:cxnSpLocks noChangeShapeType="1"/>
              </p:cNvCxnSpPr>
              <p:nvPr/>
            </p:nvCxnSpPr>
            <p:spPr bwMode="auto">
              <a:xfrm>
                <a:off x="11646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552575" y="0"/>
              <a:ext cx="311162" cy="576064"/>
              <a:chOff x="0" y="0"/>
              <a:chExt cx="1165250" cy="576064"/>
            </a:xfrm>
          </p:grpSpPr>
          <p:cxnSp>
            <p:nvCxnSpPr>
              <p:cNvPr id="19" name="直接连接符 18"/>
              <p:cNvCxnSpPr>
                <a:cxnSpLocks noChangeShapeType="1"/>
              </p:cNvCxnSpPr>
              <p:nvPr/>
            </p:nvCxnSpPr>
            <p:spPr bwMode="auto">
              <a:xfrm>
                <a:off x="-610"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0" name="直接连接符 19"/>
              <p:cNvCxnSpPr>
                <a:cxnSpLocks noChangeShapeType="1"/>
              </p:cNvCxnSpPr>
              <p:nvPr/>
            </p:nvCxnSpPr>
            <p:spPr bwMode="auto">
              <a:xfrm>
                <a:off x="14205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0"/>
              <p:cNvCxnSpPr>
                <a:cxnSpLocks noChangeShapeType="1"/>
              </p:cNvCxnSpPr>
              <p:nvPr/>
            </p:nvCxnSpPr>
            <p:spPr bwMode="auto">
              <a:xfrm>
                <a:off x="29067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1"/>
              <p:cNvCxnSpPr>
                <a:cxnSpLocks noChangeShapeType="1"/>
              </p:cNvCxnSpPr>
              <p:nvPr/>
            </p:nvCxnSpPr>
            <p:spPr bwMode="auto">
              <a:xfrm>
                <a:off x="43334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a:off x="58195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3"/>
              <p:cNvCxnSpPr>
                <a:cxnSpLocks noChangeShapeType="1"/>
              </p:cNvCxnSpPr>
              <p:nvPr/>
            </p:nvCxnSpPr>
            <p:spPr bwMode="auto">
              <a:xfrm>
                <a:off x="7246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a:off x="87323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a:off x="101590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7" name="直接连接符 26"/>
              <p:cNvCxnSpPr>
                <a:cxnSpLocks noChangeShapeType="1"/>
              </p:cNvCxnSpPr>
              <p:nvPr/>
            </p:nvCxnSpPr>
            <p:spPr bwMode="auto">
              <a:xfrm>
                <a:off x="116451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1"/>
            <p:cNvSpPr txBox="1">
              <a:spLocks noChangeArrowheads="1"/>
            </p:cNvSpPr>
            <p:nvPr/>
          </p:nvSpPr>
          <p:spPr bwMode="auto">
            <a:xfrm>
              <a:off x="1649299" y="882476"/>
              <a:ext cx="2594466" cy="46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b="1" dirty="0">
                  <a:solidFill>
                    <a:srgbClr val="FF0000"/>
                  </a:solidFill>
                  <a:latin typeface="仿宋" panose="02010609060101010101" pitchFamily="49" charset="-122"/>
                  <a:ea typeface="仿宋" panose="02010609060101010101" pitchFamily="49" charset="-122"/>
                </a:rPr>
                <a:t>浮点数的密度与分布</a:t>
              </a:r>
            </a:p>
          </p:txBody>
        </p:sp>
        <p:sp>
          <p:nvSpPr>
            <p:cNvPr id="13" name="TextBox 12"/>
            <p:cNvSpPr txBox="1">
              <a:spLocks noChangeArrowheads="1"/>
            </p:cNvSpPr>
            <p:nvPr/>
          </p:nvSpPr>
          <p:spPr bwMode="auto">
            <a:xfrm>
              <a:off x="384043" y="576064"/>
              <a:ext cx="401715"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n</a:t>
              </a:r>
              <a:endParaRPr lang="zh-CN" altLang="en-US"/>
            </a:p>
          </p:txBody>
        </p:sp>
        <p:sp>
          <p:nvSpPr>
            <p:cNvPr id="14" name="TextBox 13"/>
            <p:cNvSpPr txBox="1">
              <a:spLocks noChangeArrowheads="1"/>
            </p:cNvSpPr>
            <p:nvPr/>
          </p:nvSpPr>
          <p:spPr bwMode="auto">
            <a:xfrm>
              <a:off x="615969" y="576064"/>
              <a:ext cx="56520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2n</a:t>
              </a:r>
              <a:endParaRPr lang="zh-CN" altLang="en-US"/>
            </a:p>
          </p:txBody>
        </p:sp>
        <p:sp>
          <p:nvSpPr>
            <p:cNvPr id="15" name="TextBox 14"/>
            <p:cNvSpPr txBox="1">
              <a:spLocks noChangeArrowheads="1"/>
            </p:cNvSpPr>
            <p:nvPr/>
          </p:nvSpPr>
          <p:spPr bwMode="auto">
            <a:xfrm>
              <a:off x="1149319" y="576064"/>
              <a:ext cx="643868"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4n</a:t>
              </a:r>
              <a:endParaRPr lang="zh-CN" altLang="en-US"/>
            </a:p>
          </p:txBody>
        </p:sp>
        <p:sp>
          <p:nvSpPr>
            <p:cNvPr id="16" name="TextBox 15"/>
            <p:cNvSpPr txBox="1">
              <a:spLocks noChangeArrowheads="1"/>
            </p:cNvSpPr>
            <p:nvPr/>
          </p:nvSpPr>
          <p:spPr bwMode="auto">
            <a:xfrm>
              <a:off x="2430614"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8n</a:t>
              </a:r>
              <a:endParaRPr lang="zh-CN" altLang="en-US"/>
            </a:p>
          </p:txBody>
        </p:sp>
        <p:sp>
          <p:nvSpPr>
            <p:cNvPr id="17" name="TextBox 16"/>
            <p:cNvSpPr txBox="1">
              <a:spLocks noChangeArrowheads="1"/>
            </p:cNvSpPr>
            <p:nvPr/>
          </p:nvSpPr>
          <p:spPr bwMode="auto">
            <a:xfrm>
              <a:off x="4882763"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16n</a:t>
              </a:r>
              <a:endParaRPr lang="zh-CN" altLang="en-US"/>
            </a:p>
          </p:txBody>
        </p:sp>
        <p:sp>
          <p:nvSpPr>
            <p:cNvPr id="18" name="TextBox 17"/>
            <p:cNvSpPr txBox="1">
              <a:spLocks noChangeArrowheads="1"/>
            </p:cNvSpPr>
            <p:nvPr/>
          </p:nvSpPr>
          <p:spPr bwMode="auto">
            <a:xfrm>
              <a:off x="0" y="576064"/>
              <a:ext cx="52204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0</a:t>
              </a:r>
              <a:endParaRPr lang="zh-CN" altLang="en-US"/>
            </a:p>
          </p:txBody>
        </p:sp>
      </p:grpSp>
    </p:spTree>
    <p:extLst>
      <p:ext uri="{BB962C8B-B14F-4D97-AF65-F5344CB8AC3E}">
        <p14:creationId xmlns:p14="http://schemas.microsoft.com/office/powerpoint/2010/main" val="144033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Range &amp; precision</a:t>
            </a:r>
            <a:endParaRPr lang="zh-CN" altLang="en-US" dirty="0"/>
          </a:p>
        </p:txBody>
      </p:sp>
      <p:sp>
        <p:nvSpPr>
          <p:cNvPr id="3" name="内容占位符 2"/>
          <p:cNvSpPr>
            <a:spLocks noGrp="1"/>
          </p:cNvSpPr>
          <p:nvPr>
            <p:ph idx="1"/>
          </p:nvPr>
        </p:nvSpPr>
        <p:spPr>
          <a:xfrm>
            <a:off x="1884812" y="3625770"/>
            <a:ext cx="8218488" cy="2592040"/>
          </a:xfrm>
        </p:spPr>
        <p:txBody>
          <a:bodyPr/>
          <a:lstStyle/>
          <a:p>
            <a:pPr eaLnBrk="1" hangingPunct="1">
              <a:lnSpc>
                <a:spcPct val="110000"/>
              </a:lnSpc>
            </a:pPr>
            <a:r>
              <a:rPr lang="zh-CN" altLang="zh-CN" dirty="0"/>
              <a:t>机器字长一定时，阶码越长，表示范围越大</a:t>
            </a:r>
          </a:p>
          <a:p>
            <a:pPr eaLnBrk="1" hangingPunct="1">
              <a:lnSpc>
                <a:spcPct val="110000"/>
              </a:lnSpc>
            </a:pPr>
            <a:r>
              <a:rPr lang="zh-CN" altLang="en-US" dirty="0">
                <a:solidFill>
                  <a:srgbClr val="FF0000"/>
                </a:solidFill>
              </a:rPr>
              <a:t>阶码一定，</a:t>
            </a:r>
            <a:r>
              <a:rPr lang="zh-CN" altLang="zh-CN" dirty="0">
                <a:solidFill>
                  <a:srgbClr val="FF0000"/>
                </a:solidFill>
              </a:rPr>
              <a:t>尾码越长，精度是否越高</a:t>
            </a:r>
            <a:r>
              <a:rPr lang="zh-CN" altLang="en-US" dirty="0">
                <a:solidFill>
                  <a:srgbClr val="FF0000"/>
                </a:solidFill>
              </a:rPr>
              <a:t>！</a:t>
            </a:r>
            <a:endParaRPr lang="zh-CN" altLang="zh-CN" dirty="0">
              <a:solidFill>
                <a:srgbClr val="FF0000"/>
              </a:solidFill>
            </a:endParaRPr>
          </a:p>
          <a:p>
            <a:pPr eaLnBrk="1" hangingPunct="1">
              <a:lnSpc>
                <a:spcPct val="110000"/>
              </a:lnSpc>
            </a:pPr>
            <a:r>
              <a:rPr lang="zh-CN" altLang="zh-CN" dirty="0"/>
              <a:t>浮点数表示范围比定点数大，精度高</a:t>
            </a:r>
            <a:endParaRPr lang="en-US" altLang="zh-CN" dirty="0"/>
          </a:p>
          <a:p>
            <a:pPr eaLnBrk="1" hangingPunct="1">
              <a:lnSpc>
                <a:spcPct val="110000"/>
              </a:lnSpc>
            </a:pPr>
            <a:r>
              <a:rPr lang="zh-CN" altLang="en-US" dirty="0"/>
              <a:t>阶码尾码长度应为多少合适？  </a:t>
            </a:r>
            <a:endParaRPr lang="zh-CN" altLang="zh-CN" dirty="0"/>
          </a:p>
          <a:p>
            <a:endParaRPr lang="zh-CN" altLang="en-US" dirty="0"/>
          </a:p>
        </p:txBody>
      </p:sp>
      <p:sp>
        <p:nvSpPr>
          <p:cNvPr id="5" name="Rectangle 3"/>
          <p:cNvSpPr>
            <a:spLocks noChangeArrowheads="1"/>
          </p:cNvSpPr>
          <p:nvPr/>
        </p:nvSpPr>
        <p:spPr bwMode="auto">
          <a:xfrm>
            <a:off x="285591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6" name="Group 4"/>
          <p:cNvGrpSpPr>
            <a:grpSpLocks/>
          </p:cNvGrpSpPr>
          <p:nvPr/>
        </p:nvGrpSpPr>
        <p:grpSpPr bwMode="auto">
          <a:xfrm>
            <a:off x="3298826" y="1700809"/>
            <a:ext cx="2779713" cy="504825"/>
            <a:chOff x="0" y="0"/>
            <a:chExt cx="1751" cy="318"/>
          </a:xfrm>
        </p:grpSpPr>
        <p:sp>
          <p:nvSpPr>
            <p:cNvPr id="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p>
          </p:txBody>
        </p:sp>
        <p:sp>
          <p:nvSpPr>
            <p:cNvPr id="1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4" name="Rectangle 12"/>
          <p:cNvSpPr>
            <a:spLocks noChangeArrowheads="1"/>
          </p:cNvSpPr>
          <p:nvPr/>
        </p:nvSpPr>
        <p:spPr bwMode="auto">
          <a:xfrm>
            <a:off x="6113463" y="1700809"/>
            <a:ext cx="442912" cy="504825"/>
          </a:xfrm>
          <a:prstGeom prst="rect">
            <a:avLst/>
          </a:prstGeom>
          <a:solidFill>
            <a:srgbClr val="00CCFF"/>
          </a:solidFill>
          <a:ln w="9525" cmpd="sng">
            <a:solidFill>
              <a:schemeClr val="tx1"/>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p>
        </p:txBody>
      </p:sp>
      <p:grpSp>
        <p:nvGrpSpPr>
          <p:cNvPr id="15" name="Group 13"/>
          <p:cNvGrpSpPr>
            <a:grpSpLocks/>
          </p:cNvGrpSpPr>
          <p:nvPr/>
        </p:nvGrpSpPr>
        <p:grpSpPr bwMode="auto">
          <a:xfrm>
            <a:off x="6556376" y="1700809"/>
            <a:ext cx="2779713" cy="504825"/>
            <a:chOff x="0" y="0"/>
            <a:chExt cx="1751" cy="318"/>
          </a:xfrm>
        </p:grpSpPr>
        <p:sp>
          <p:nvSpPr>
            <p:cNvPr id="1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p>
          </p:txBody>
        </p:sp>
        <p:sp>
          <p:nvSpPr>
            <p:cNvPr id="1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p>
          </p:txBody>
        </p:sp>
        <p:sp>
          <p:nvSpPr>
            <p:cNvPr id="1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1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p>
          </p:txBody>
        </p:sp>
        <p:sp>
          <p:nvSpPr>
            <p:cNvPr id="2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p>
          </p:txBody>
        </p:sp>
        <p:sp>
          <p:nvSpPr>
            <p:cNvPr id="2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23" name="Group 21"/>
          <p:cNvGrpSpPr>
            <a:grpSpLocks/>
          </p:cNvGrpSpPr>
          <p:nvPr/>
        </p:nvGrpSpPr>
        <p:grpSpPr bwMode="auto">
          <a:xfrm>
            <a:off x="6672264" y="2205633"/>
            <a:ext cx="2663825" cy="884238"/>
            <a:chOff x="0" y="0"/>
            <a:chExt cx="1678" cy="557"/>
          </a:xfrm>
        </p:grpSpPr>
        <p:sp>
          <p:nvSpPr>
            <p:cNvPr id="24" name="AutoShape 22"/>
            <p:cNvSpPr>
              <a:spLocks/>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190"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folHlink"/>
                  </a:solidFill>
                  <a:latin typeface="微软雅黑" panose="020B0503020204020204" pitchFamily="34" charset="-122"/>
                  <a:ea typeface="微软雅黑" panose="020B0503020204020204" pitchFamily="34" charset="-122"/>
                </a:rPr>
                <a:t>尾数值</a:t>
              </a:r>
              <a:endParaRPr lang="zh-CN" altLang="en-US" sz="2000" b="1" dirty="0">
                <a:solidFill>
                  <a:schemeClr val="folHlink"/>
                </a:solidFill>
                <a:latin typeface="微软雅黑" panose="020B0503020204020204" pitchFamily="34" charset="-122"/>
                <a:ea typeface="微软雅黑" panose="020B0503020204020204" pitchFamily="34" charset="-122"/>
              </a:endParaRPr>
            </a:p>
          </p:txBody>
        </p:sp>
      </p:grpSp>
      <p:grpSp>
        <p:nvGrpSpPr>
          <p:cNvPr id="26" name="Group 24"/>
          <p:cNvGrpSpPr>
            <a:grpSpLocks/>
          </p:cNvGrpSpPr>
          <p:nvPr/>
        </p:nvGrpSpPr>
        <p:grpSpPr bwMode="auto">
          <a:xfrm>
            <a:off x="3432176" y="2205633"/>
            <a:ext cx="2663825" cy="863600"/>
            <a:chOff x="0" y="0"/>
            <a:chExt cx="1678" cy="544"/>
          </a:xfrm>
        </p:grpSpPr>
        <p:sp>
          <p:nvSpPr>
            <p:cNvPr id="27" name="AutoShape 25"/>
            <p:cNvSpPr>
              <a:spLocks/>
            </p:cNvSpPr>
            <p:nvPr/>
          </p:nvSpPr>
          <p:spPr bwMode="auto">
            <a:xfrm rot="16200000">
              <a:off x="771" y="-771"/>
              <a:ext cx="136" cy="1678"/>
            </a:xfrm>
            <a:prstGeom prst="leftBrace">
              <a:avLst>
                <a:gd name="adj1" fmla="val 102819"/>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Rectangle 26"/>
            <p:cNvSpPr>
              <a:spLocks noChangeArrowheads="1"/>
            </p:cNvSpPr>
            <p:nvPr/>
          </p:nvSpPr>
          <p:spPr bwMode="auto">
            <a:xfrm>
              <a:off x="246" y="226"/>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阶值</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29" name="Group 27"/>
          <p:cNvGrpSpPr>
            <a:grpSpLocks/>
          </p:cNvGrpSpPr>
          <p:nvPr/>
        </p:nvGrpSpPr>
        <p:grpSpPr bwMode="auto">
          <a:xfrm>
            <a:off x="2297114" y="2205633"/>
            <a:ext cx="2052637" cy="871538"/>
            <a:chOff x="56" y="0"/>
            <a:chExt cx="1293" cy="549"/>
          </a:xfrm>
        </p:grpSpPr>
        <p:sp>
          <p:nvSpPr>
            <p:cNvPr id="30" name="Rectangle 28"/>
            <p:cNvSpPr>
              <a:spLocks noChangeArrowheads="1"/>
            </p:cNvSpPr>
            <p:nvPr/>
          </p:nvSpPr>
          <p:spPr bwMode="auto">
            <a:xfrm>
              <a:off x="56" y="23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阶符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3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32" name="Group 30"/>
          <p:cNvGrpSpPr>
            <a:grpSpLocks/>
          </p:cNvGrpSpPr>
          <p:nvPr/>
        </p:nvGrpSpPr>
        <p:grpSpPr bwMode="auto">
          <a:xfrm>
            <a:off x="5505450" y="2205634"/>
            <a:ext cx="2052638" cy="884238"/>
            <a:chOff x="14" y="0"/>
            <a:chExt cx="1293" cy="557"/>
          </a:xfrm>
        </p:grpSpPr>
        <p:sp>
          <p:nvSpPr>
            <p:cNvPr id="33" name="Rectangle 31"/>
            <p:cNvSpPr>
              <a:spLocks noChangeArrowheads="1"/>
            </p:cNvSpPr>
            <p:nvPr/>
          </p:nvSpPr>
          <p:spPr bwMode="auto">
            <a:xfrm>
              <a:off x="14"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尾符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3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54027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rPr>
              <a:t>“</a:t>
            </a:r>
            <a:r>
              <a:rPr lang="en-US" altLang="zh-CN" dirty="0">
                <a:ea typeface="宋体" panose="02010600030101010101" pitchFamily="2" charset="-122"/>
              </a:rPr>
              <a:t>Father</a:t>
            </a:r>
            <a:r>
              <a:rPr lang="zh-CN" altLang="en-US" dirty="0">
                <a:ea typeface="宋体" panose="02010600030101010101" pitchFamily="2" charset="-122"/>
              </a:rPr>
              <a:t>”</a:t>
            </a:r>
            <a:r>
              <a:rPr lang="en-US" altLang="zh-CN" dirty="0">
                <a:ea typeface="宋体" panose="02010600030101010101" pitchFamily="2" charset="-122"/>
              </a:rPr>
              <a:t> of the IEEE 754 standard</a:t>
            </a:r>
            <a:endParaRPr lang="zh-CN" altLang="en-US" dirty="0"/>
          </a:p>
        </p:txBody>
      </p:sp>
      <p:sp>
        <p:nvSpPr>
          <p:cNvPr id="3" name="内容占位符 2"/>
          <p:cNvSpPr>
            <a:spLocks noGrp="1"/>
          </p:cNvSpPr>
          <p:nvPr>
            <p:ph idx="1"/>
          </p:nvPr>
        </p:nvSpPr>
        <p:spPr/>
        <p:txBody>
          <a:bodyPr/>
          <a:lstStyle/>
          <a:p>
            <a:r>
              <a:rPr lang="en-US" altLang="zh-CN" sz="2400" dirty="0">
                <a:solidFill>
                  <a:srgbClr val="000000"/>
                </a:solidFill>
              </a:rPr>
              <a:t>80</a:t>
            </a:r>
            <a:r>
              <a:rPr lang="zh-CN" altLang="en-US" sz="2400" dirty="0">
                <a:solidFill>
                  <a:srgbClr val="000000"/>
                </a:solidFill>
              </a:rPr>
              <a:t>年代初，各机器内部浮点数表示还没有统一</a:t>
            </a:r>
          </a:p>
          <a:p>
            <a:r>
              <a:rPr lang="zh-CN" altLang="en-US" sz="2400" dirty="0">
                <a:solidFill>
                  <a:srgbClr val="000000"/>
                </a:solidFill>
              </a:rPr>
              <a:t>相互不兼容，机器之间传送数据时很麻烦</a:t>
            </a:r>
            <a:endParaRPr lang="en-US" altLang="zh-CN" sz="2400" dirty="0">
              <a:solidFill>
                <a:srgbClr val="000000"/>
              </a:solidFill>
            </a:endParaRPr>
          </a:p>
          <a:p>
            <a:r>
              <a:rPr lang="en-US" altLang="zh-CN" sz="2400" dirty="0">
                <a:cs typeface="Arial" panose="020B0604020202020204" pitchFamily="34" charset="0"/>
              </a:rPr>
              <a:t>1970</a:t>
            </a:r>
            <a:r>
              <a:rPr lang="zh-CN" altLang="en-US" sz="2400" dirty="0">
                <a:cs typeface="Arial" panose="020B0604020202020204" pitchFamily="34" charset="0"/>
              </a:rPr>
              <a:t>年代后期</a:t>
            </a:r>
            <a:r>
              <a:rPr lang="en-US" altLang="zh-CN" sz="2400" dirty="0">
                <a:cs typeface="Arial" panose="020B0604020202020204" pitchFamily="34" charset="0"/>
              </a:rPr>
              <a:t>, IEEE</a:t>
            </a:r>
            <a:r>
              <a:rPr lang="zh-CN" altLang="en-US" sz="2400" dirty="0">
                <a:cs typeface="Arial" panose="020B0604020202020204" pitchFamily="34" charset="0"/>
              </a:rPr>
              <a:t>着手制定浮点数标准</a:t>
            </a:r>
          </a:p>
          <a:p>
            <a:r>
              <a:rPr lang="en-US" altLang="zh-CN" sz="2400" dirty="0">
                <a:cs typeface="Arial" panose="020B0604020202020204" pitchFamily="34" charset="0"/>
              </a:rPr>
              <a:t>1985</a:t>
            </a:r>
            <a:r>
              <a:rPr lang="zh-CN" altLang="en-US" sz="2400" dirty="0">
                <a:cs typeface="Arial" panose="020B0604020202020204" pitchFamily="34" charset="0"/>
              </a:rPr>
              <a:t>年完成浮点数标准</a:t>
            </a:r>
            <a:r>
              <a:rPr lang="en-US" altLang="zh-CN" sz="2400" dirty="0">
                <a:cs typeface="Arial" panose="020B0604020202020204" pitchFamily="34" charset="0"/>
              </a:rPr>
              <a:t>IEEE 754</a:t>
            </a:r>
            <a:r>
              <a:rPr lang="zh-CN" altLang="en-US" sz="2400" dirty="0">
                <a:cs typeface="Arial" panose="020B0604020202020204" pitchFamily="34" charset="0"/>
              </a:rPr>
              <a:t>的制定，沿用至今</a:t>
            </a:r>
          </a:p>
          <a:p>
            <a:endParaRPr lang="zh-CN" altLang="en-US" b="1" dirty="0">
              <a:latin typeface="黑体" panose="02010609060101010101" pitchFamily="49" charset="-122"/>
              <a:ea typeface="黑体" panose="02010609060101010101" pitchFamily="49" charset="-122"/>
            </a:endParaRPr>
          </a:p>
          <a:p>
            <a:endParaRPr lang="zh-CN" altLang="en-US" dirty="0"/>
          </a:p>
        </p:txBody>
      </p:sp>
      <p:grpSp>
        <p:nvGrpSpPr>
          <p:cNvPr id="12" name="组合 11"/>
          <p:cNvGrpSpPr/>
          <p:nvPr/>
        </p:nvGrpSpPr>
        <p:grpSpPr>
          <a:xfrm>
            <a:off x="1689559" y="3246181"/>
            <a:ext cx="9856788" cy="3270250"/>
            <a:chOff x="1689559" y="3246181"/>
            <a:chExt cx="9856788" cy="3270250"/>
          </a:xfrm>
        </p:grpSpPr>
        <p:sp>
          <p:nvSpPr>
            <p:cNvPr id="5" name="Rectangle 3"/>
            <p:cNvSpPr txBox="1">
              <a:spLocks noChangeArrowheads="1"/>
            </p:cNvSpPr>
            <p:nvPr/>
          </p:nvSpPr>
          <p:spPr bwMode="auto">
            <a:xfrm>
              <a:off x="1689559" y="4000544"/>
              <a:ext cx="5268912" cy="420628"/>
            </a:xfrm>
            <a:prstGeom prst="rect">
              <a:avLst/>
            </a:prstGeom>
            <a:noFill/>
            <a:ln w="9525">
              <a:noFill/>
              <a:miter lim="800000"/>
              <a:headEnd/>
              <a:tailEnd/>
            </a:ln>
          </p:spPr>
          <p:txBody>
            <a:bodyPr vert="horz" wrap="square" lIns="63500" tIns="25400" rIns="63500" bIns="25400" numCol="1" anchor="t" anchorCtr="0" compatLnSpc="1">
              <a:prstTxWarp prst="textNoShape">
                <a:avLst/>
              </a:prstTxWarp>
              <a:spAutoFit/>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buFontTx/>
                <a:buNone/>
              </a:pPr>
              <a:endParaRPr lang="zh-CN" altLang="en-US" kern="0" dirty="0">
                <a:latin typeface="黑体" panose="02010609060101010101" pitchFamily="49" charset="-122"/>
                <a:ea typeface="黑体" panose="02010609060101010101" pitchFamily="49" charset="-122"/>
              </a:endParaRPr>
            </a:p>
          </p:txBody>
        </p:sp>
        <p:grpSp>
          <p:nvGrpSpPr>
            <p:cNvPr id="6" name="Group 12"/>
            <p:cNvGrpSpPr>
              <a:grpSpLocks/>
            </p:cNvGrpSpPr>
            <p:nvPr/>
          </p:nvGrpSpPr>
          <p:grpSpPr bwMode="auto">
            <a:xfrm>
              <a:off x="1689559" y="3246181"/>
              <a:ext cx="9856788" cy="3270250"/>
              <a:chOff x="104" y="1850"/>
              <a:chExt cx="6209" cy="2060"/>
            </a:xfrm>
          </p:grpSpPr>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 y="2484"/>
                <a:ext cx="2641"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3961" y="3550"/>
                <a:ext cx="2352" cy="2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dirty="0">
                    <a:latin typeface="Tahoma" panose="020B0604030504040204" pitchFamily="34" charset="0"/>
                  </a:rPr>
                  <a:t>Prof. William </a:t>
                </a:r>
                <a:r>
                  <a:rPr kumimoji="1" lang="en-US" altLang="zh-CN" sz="2400" b="1" dirty="0" err="1">
                    <a:latin typeface="Tahoma" panose="020B0604030504040204" pitchFamily="34" charset="0"/>
                  </a:rPr>
                  <a:t>Kahan</a:t>
                </a:r>
                <a:r>
                  <a:rPr kumimoji="1" lang="en-US" altLang="zh-CN" sz="2400" dirty="0">
                    <a:latin typeface="Tahoma" panose="020B0604030504040204" pitchFamily="34" charset="0"/>
                  </a:rPr>
                  <a:t> </a:t>
                </a:r>
              </a:p>
            </p:txBody>
          </p:sp>
          <p:sp>
            <p:nvSpPr>
              <p:cNvPr id="10" name="Rectangle 7"/>
              <p:cNvSpPr>
                <a:spLocks noChangeArrowheads="1"/>
              </p:cNvSpPr>
              <p:nvPr/>
            </p:nvSpPr>
            <p:spPr bwMode="auto">
              <a:xfrm>
                <a:off x="387" y="3464"/>
                <a:ext cx="29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www.cs.berkeley.edu/~wkahan/</a:t>
                </a:r>
              </a:p>
              <a:p>
                <a:r>
                  <a:rPr lang="en-US" altLang="zh-CN" sz="2000" b="1" i="1" dirty="0">
                    <a:solidFill>
                      <a:schemeClr val="bg2">
                        <a:lumMod val="50000"/>
                      </a:schemeClr>
                    </a:solidFill>
                    <a:latin typeface="Segoe UI" panose="020B0502040204020203" pitchFamily="34" charset="0"/>
                    <a:cs typeface="Segoe UI" panose="020B0502040204020203" pitchFamily="34" charset="0"/>
                  </a:rPr>
                  <a:t>ieee754status/754story.html</a:t>
                </a:r>
              </a:p>
            </p:txBody>
          </p:sp>
          <p:sp>
            <p:nvSpPr>
              <p:cNvPr id="11" name="Rectangle 10"/>
              <p:cNvSpPr>
                <a:spLocks noChangeArrowheads="1"/>
              </p:cNvSpPr>
              <p:nvPr/>
            </p:nvSpPr>
            <p:spPr bwMode="auto">
              <a:xfrm>
                <a:off x="104" y="1850"/>
                <a:ext cx="385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This standard was primarily the work of one person, UC Berkeley math professor William </a:t>
                </a:r>
                <a:r>
                  <a:rPr lang="en-US" altLang="zh-CN" sz="2000" b="1" i="1" dirty="0" err="1">
                    <a:solidFill>
                      <a:schemeClr val="bg2">
                        <a:lumMod val="50000"/>
                      </a:schemeClr>
                    </a:solidFill>
                    <a:latin typeface="Segoe UI" panose="020B0502040204020203" pitchFamily="34" charset="0"/>
                    <a:cs typeface="Segoe UI" panose="020B0502040204020203" pitchFamily="34" charset="0"/>
                  </a:rPr>
                  <a:t>Kahan</a:t>
                </a:r>
                <a:r>
                  <a:rPr lang="en-US" altLang="zh-CN" sz="2000" b="1" i="1" dirty="0">
                    <a:solidFill>
                      <a:schemeClr val="bg2">
                        <a:lumMod val="50000"/>
                      </a:schemeClr>
                    </a:solidFill>
                    <a:latin typeface="Segoe UI" panose="020B0502040204020203" pitchFamily="34" charset="0"/>
                    <a:cs typeface="Segoe UI" panose="020B0502040204020203" pitchFamily="34" charset="0"/>
                  </a:rPr>
                  <a:t>.</a:t>
                </a:r>
                <a:endParaRPr lang="zh-CN" altLang="en-US" sz="2000" b="1" i="1" dirty="0">
                  <a:solidFill>
                    <a:schemeClr val="bg2">
                      <a:lumMod val="50000"/>
                    </a:schemeClr>
                  </a:solidFill>
                  <a:latin typeface="Segoe UI" panose="020B0502040204020203" pitchFamily="34" charset="0"/>
                  <a:cs typeface="Segoe UI" panose="020B0502040204020203" pitchFamily="34"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846" y="3312856"/>
              <a:ext cx="3810000" cy="2495550"/>
            </a:xfrm>
            <a:prstGeom prst="rect">
              <a:avLst/>
            </a:prstGeom>
          </p:spPr>
        </p:pic>
      </p:grpSp>
    </p:spTree>
    <p:extLst>
      <p:ext uri="{BB962C8B-B14F-4D97-AF65-F5344CB8AC3E}">
        <p14:creationId xmlns:p14="http://schemas.microsoft.com/office/powerpoint/2010/main" val="75151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1323191" y="3614278"/>
            <a:ext cx="9907793" cy="2779715"/>
          </a:xfrm>
        </p:spPr>
        <p:txBody>
          <a:bodyPr>
            <a:normAutofit fontScale="77500" lnSpcReduction="20000"/>
          </a:bodyPr>
          <a:lstStyle/>
          <a:p>
            <a:pPr>
              <a:lnSpc>
                <a:spcPct val="150000"/>
              </a:lnSpc>
            </a:pPr>
            <a:r>
              <a:rPr lang="zh-CN" altLang="en-US" sz="2900" dirty="0"/>
              <a:t>构成：阶码</a:t>
            </a:r>
            <a:r>
              <a:rPr lang="en-US" altLang="zh-CN" sz="2900" dirty="0"/>
              <a:t>E</a:t>
            </a:r>
            <a:r>
              <a:rPr lang="zh-CN" altLang="en-US" sz="2900" dirty="0"/>
              <a:t>，尾数</a:t>
            </a:r>
            <a:r>
              <a:rPr lang="en-US" altLang="zh-CN" sz="2900" dirty="0"/>
              <a:t>M</a:t>
            </a:r>
            <a:r>
              <a:rPr lang="zh-CN" altLang="en-US" sz="2900" dirty="0"/>
              <a:t>，符号位</a:t>
            </a:r>
            <a:r>
              <a:rPr lang="en-US" altLang="zh-CN" sz="2900" dirty="0"/>
              <a:t>S</a:t>
            </a:r>
          </a:p>
          <a:p>
            <a:pPr>
              <a:lnSpc>
                <a:spcPct val="150000"/>
              </a:lnSpc>
            </a:pPr>
            <a:r>
              <a:rPr lang="zh-CN" altLang="en-US" sz="2900" dirty="0"/>
              <a:t>阶码和尾码的位数的分配实际是表示范围和精度的折衷</a:t>
            </a:r>
            <a:endParaRPr lang="en-US" altLang="zh-CN" sz="2900" dirty="0"/>
          </a:p>
          <a:p>
            <a:pPr>
              <a:lnSpc>
                <a:spcPct val="150000"/>
              </a:lnSpc>
            </a:pPr>
            <a:r>
              <a:rPr lang="en-US" altLang="zh-CN" sz="2900" dirty="0"/>
              <a:t>N = (−1)</a:t>
            </a:r>
            <a:r>
              <a:rPr lang="en-US" altLang="zh-CN" sz="2900" baseline="50000" dirty="0"/>
              <a:t>S  </a:t>
            </a:r>
            <a:r>
              <a:rPr lang="en-US" altLang="zh-CN" sz="2900" b="1" dirty="0"/>
              <a:t>╳</a:t>
            </a:r>
            <a:r>
              <a:rPr lang="en-US" altLang="zh-CN" sz="2900" dirty="0"/>
              <a:t>  M </a:t>
            </a:r>
            <a:r>
              <a:rPr lang="en-US" altLang="zh-CN" sz="2900" b="1" dirty="0"/>
              <a:t> ╳ </a:t>
            </a:r>
            <a:r>
              <a:rPr lang="en-US" altLang="zh-CN" sz="2900" dirty="0"/>
              <a:t>2</a:t>
            </a:r>
            <a:r>
              <a:rPr lang="en-US" altLang="zh-CN" sz="2900" baseline="50000" dirty="0"/>
              <a:t>E</a:t>
            </a:r>
            <a:r>
              <a:rPr lang="en-US" altLang="zh-CN" sz="2900" dirty="0"/>
              <a:t> </a:t>
            </a:r>
          </a:p>
          <a:p>
            <a:pPr>
              <a:lnSpc>
                <a:spcPct val="150000"/>
              </a:lnSpc>
            </a:pPr>
            <a:r>
              <a:rPr lang="zh-CN" altLang="en-US" sz="2800" dirty="0"/>
              <a:t>阶码移码表示，偏移量</a:t>
            </a:r>
            <a:r>
              <a:rPr lang="en-US" altLang="zh-CN" sz="2800" dirty="0"/>
              <a:t>127/1023</a:t>
            </a:r>
            <a:r>
              <a:rPr lang="zh-CN" altLang="en-US" sz="2800" dirty="0"/>
              <a:t>，尾数原码表示，符号位放在第一位</a:t>
            </a:r>
            <a:endParaRPr lang="en-US" altLang="zh-CN" sz="2800" dirty="0"/>
          </a:p>
          <a:p>
            <a:pPr lvl="1">
              <a:lnSpc>
                <a:spcPct val="150000"/>
              </a:lnSpc>
            </a:pPr>
            <a:r>
              <a:rPr lang="zh-CN" altLang="en-US" sz="2200" dirty="0"/>
              <a:t>方便定点数逻辑比较浮点数大小</a:t>
            </a:r>
            <a:endParaRPr lang="en-US" altLang="zh-CN" sz="2200" dirty="0"/>
          </a:p>
          <a:p>
            <a:pPr>
              <a:lnSpc>
                <a:spcPct val="150000"/>
              </a:lnSpc>
            </a:pPr>
            <a:endParaRPr lang="en-US" altLang="zh-CN" dirty="0"/>
          </a:p>
          <a:p>
            <a:endParaRPr lang="zh-CN" altLang="en-US" dirty="0"/>
          </a:p>
          <a:p>
            <a:endParaRPr lang="zh-CN" altLang="en-US" dirty="0"/>
          </a:p>
        </p:txBody>
      </p:sp>
      <p:grpSp>
        <p:nvGrpSpPr>
          <p:cNvPr id="8" name="组合 7"/>
          <p:cNvGrpSpPr/>
          <p:nvPr/>
        </p:nvGrpSpPr>
        <p:grpSpPr>
          <a:xfrm>
            <a:off x="1847630" y="1477206"/>
            <a:ext cx="6720538" cy="566744"/>
            <a:chOff x="1772327" y="1918270"/>
            <a:chExt cx="6720538" cy="566744"/>
          </a:xfrm>
        </p:grpSpPr>
        <p:graphicFrame>
          <p:nvGraphicFramePr>
            <p:cNvPr id="5" name="Group 3"/>
            <p:cNvGraphicFramePr>
              <a:graphicFrameLocks/>
            </p:cNvGraphicFramePr>
            <p:nvPr>
              <p:extLst>
                <p:ext uri="{D42A27DB-BD31-4B8C-83A1-F6EECF244321}">
                  <p14:modId xmlns:p14="http://schemas.microsoft.com/office/powerpoint/2010/main" val="2130957607"/>
                </p:ext>
              </p:extLst>
            </p:nvPr>
          </p:nvGraphicFramePr>
          <p:xfrm>
            <a:off x="3871653" y="1918270"/>
            <a:ext cx="4621212" cy="566744"/>
          </p:xfrm>
          <a:graphic>
            <a:graphicData uri="http://schemas.openxmlformats.org/drawingml/2006/table">
              <a:tbl>
                <a:tblPr/>
                <a:tblGrid>
                  <a:gridCol w="769937">
                    <a:extLst>
                      <a:ext uri="{9D8B030D-6E8A-4147-A177-3AD203B41FA5}">
                        <a16:colId xmlns:a16="http://schemas.microsoft.com/office/drawing/2014/main" val="20000"/>
                      </a:ext>
                    </a:extLst>
                  </a:gridCol>
                  <a:gridCol w="1463427">
                    <a:extLst>
                      <a:ext uri="{9D8B030D-6E8A-4147-A177-3AD203B41FA5}">
                        <a16:colId xmlns:a16="http://schemas.microsoft.com/office/drawing/2014/main" val="20001"/>
                      </a:ext>
                    </a:extLst>
                  </a:gridCol>
                  <a:gridCol w="2387848">
                    <a:extLst>
                      <a:ext uri="{9D8B030D-6E8A-4147-A177-3AD203B41FA5}">
                        <a16:colId xmlns:a16="http://schemas.microsoft.com/office/drawing/2014/main" val="20002"/>
                      </a:ext>
                    </a:extLst>
                  </a:gridCol>
                </a:tblGrid>
                <a:tr h="5667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p>
                    </a:txBody>
                    <a:tcPr marT="45628" marB="456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(23~30</a:t>
                        </a:r>
                        <a:r>
                          <a:rPr kumimoji="0" lang="zh-CN" alt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8bit</a:t>
                        </a:r>
                        <a:r>
                          <a:rPr kumimoji="0" lang="en-US"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p>
                    </a:txBody>
                    <a:tcPr marT="45628" marB="456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(0~22</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23bit)</a:t>
                        </a:r>
                      </a:p>
                    </a:txBody>
                    <a:tcPr marT="45628" marB="456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4" name="矩形 3"/>
            <p:cNvSpPr/>
            <p:nvPr/>
          </p:nvSpPr>
          <p:spPr>
            <a:xfrm>
              <a:off x="1772327" y="2033861"/>
              <a:ext cx="1882631" cy="400110"/>
            </a:xfrm>
            <a:prstGeom prst="rect">
              <a:avLst/>
            </a:prstGeom>
          </p:spPr>
          <p:txBody>
            <a:bodyPr wrap="none">
              <a:spAutoFit/>
            </a:bodyPr>
            <a:lstStyle/>
            <a:p>
              <a:r>
                <a:rPr lang="en-US" altLang="zh-CN" sz="2000" b="1" dirty="0"/>
                <a:t>32</a:t>
              </a:r>
              <a:r>
                <a:rPr lang="zh-CN" altLang="en-US" sz="2000" b="1" dirty="0"/>
                <a:t>浮点数 </a:t>
              </a:r>
              <a:r>
                <a:rPr lang="en-US" altLang="zh-CN" sz="2000" b="1" i="1" dirty="0"/>
                <a:t>float</a:t>
              </a:r>
              <a:endParaRPr lang="zh-CN" altLang="en-US" sz="2000" b="1" i="1" dirty="0"/>
            </a:p>
          </p:txBody>
        </p:sp>
      </p:grpSp>
      <p:grpSp>
        <p:nvGrpSpPr>
          <p:cNvPr id="9" name="组合 8"/>
          <p:cNvGrpSpPr/>
          <p:nvPr/>
        </p:nvGrpSpPr>
        <p:grpSpPr>
          <a:xfrm>
            <a:off x="1836871" y="2361444"/>
            <a:ext cx="7991773" cy="568388"/>
            <a:chOff x="1761568" y="2802508"/>
            <a:chExt cx="7991773" cy="568388"/>
          </a:xfrm>
        </p:grpSpPr>
        <p:graphicFrame>
          <p:nvGraphicFramePr>
            <p:cNvPr id="6" name="Group 14"/>
            <p:cNvGraphicFramePr>
              <a:graphicFrameLocks/>
            </p:cNvGraphicFramePr>
            <p:nvPr>
              <p:extLst>
                <p:ext uri="{D42A27DB-BD31-4B8C-83A1-F6EECF244321}">
                  <p14:modId xmlns:p14="http://schemas.microsoft.com/office/powerpoint/2010/main" val="3221737908"/>
                </p:ext>
              </p:extLst>
            </p:nvPr>
          </p:nvGraphicFramePr>
          <p:xfrm>
            <a:off x="3871654" y="2802508"/>
            <a:ext cx="5881687" cy="568388"/>
          </p:xfrm>
          <a:graphic>
            <a:graphicData uri="http://schemas.openxmlformats.org/drawingml/2006/table">
              <a:tbl>
                <a:tblPr/>
                <a:tblGrid>
                  <a:gridCol w="788987">
                    <a:extLst>
                      <a:ext uri="{9D8B030D-6E8A-4147-A177-3AD203B41FA5}">
                        <a16:colId xmlns:a16="http://schemas.microsoft.com/office/drawing/2014/main" val="20000"/>
                      </a:ext>
                    </a:extLst>
                  </a:gridCol>
                  <a:gridCol w="1444377">
                    <a:extLst>
                      <a:ext uri="{9D8B030D-6E8A-4147-A177-3AD203B41FA5}">
                        <a16:colId xmlns:a16="http://schemas.microsoft.com/office/drawing/2014/main" val="20001"/>
                      </a:ext>
                    </a:extLst>
                  </a:gridCol>
                  <a:gridCol w="3648323">
                    <a:extLst>
                      <a:ext uri="{9D8B030D-6E8A-4147-A177-3AD203B41FA5}">
                        <a16:colId xmlns:a16="http://schemas.microsoft.com/office/drawing/2014/main" val="20002"/>
                      </a:ext>
                    </a:extLst>
                  </a:gridCol>
                </a:tblGrid>
                <a:tr h="533276">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p>
                    </a:txBody>
                    <a:tcPr marL="90000" marR="90000" marT="46450" marB="46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(52~62</a:t>
                        </a:r>
                        <a:r>
                          <a:rPr kumimoji="0" lang="zh-CN" alt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11bit)</a:t>
                        </a:r>
                      </a:p>
                    </a:txBody>
                    <a:tcPr marT="45375" marB="453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(0~51</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52bit)</a:t>
                        </a:r>
                      </a:p>
                    </a:txBody>
                    <a:tcPr marT="45375" marB="453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7" name="矩形 6"/>
            <p:cNvSpPr/>
            <p:nvPr/>
          </p:nvSpPr>
          <p:spPr>
            <a:xfrm>
              <a:off x="1761568" y="2886647"/>
              <a:ext cx="2161169" cy="400110"/>
            </a:xfrm>
            <a:prstGeom prst="rect">
              <a:avLst/>
            </a:prstGeom>
          </p:spPr>
          <p:txBody>
            <a:bodyPr wrap="none">
              <a:spAutoFit/>
            </a:bodyPr>
            <a:lstStyle/>
            <a:p>
              <a:r>
                <a:rPr lang="en-US" altLang="zh-CN" sz="2000" b="1" dirty="0"/>
                <a:t>64</a:t>
              </a:r>
              <a:r>
                <a:rPr lang="zh-CN" altLang="en-US" sz="2000" b="1" dirty="0"/>
                <a:t>浮点数 </a:t>
              </a:r>
              <a:r>
                <a:rPr lang="en-US" altLang="zh-CN" sz="2000" b="1" i="1" dirty="0"/>
                <a:t>double</a:t>
              </a:r>
              <a:endParaRPr lang="zh-CN" altLang="en-US" sz="2000" b="1" i="1" dirty="0"/>
            </a:p>
          </p:txBody>
        </p:sp>
      </p:grpSp>
    </p:spTree>
    <p:extLst>
      <p:ext uri="{BB962C8B-B14F-4D97-AF65-F5344CB8AC3E}">
        <p14:creationId xmlns:p14="http://schemas.microsoft.com/office/powerpoint/2010/main" val="54416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ASCII</a:t>
            </a:r>
            <a:endParaRPr lang="zh-CN" altLang="en-US" dirty="0"/>
          </a:p>
        </p:txBody>
      </p:sp>
      <p:sp>
        <p:nvSpPr>
          <p:cNvPr id="3" name="内容占位符 2"/>
          <p:cNvSpPr>
            <a:spLocks noGrp="1"/>
          </p:cNvSpPr>
          <p:nvPr>
            <p:ph idx="1"/>
          </p:nvPr>
        </p:nvSpPr>
        <p:spPr/>
        <p:txBody>
          <a:bodyPr/>
          <a:lstStyle/>
          <a:p>
            <a:pPr eaLnBrk="1" hangingPunct="1"/>
            <a:r>
              <a:rPr lang="zh-CN" altLang="en-US" dirty="0"/>
              <a:t>使用</a:t>
            </a:r>
            <a:r>
              <a:rPr lang="en-US" altLang="zh-CN" dirty="0"/>
              <a:t>7bit</a:t>
            </a:r>
            <a:r>
              <a:rPr lang="zh-CN" altLang="en-US" dirty="0"/>
              <a:t>表示</a:t>
            </a:r>
            <a:r>
              <a:rPr lang="en-US" altLang="zh-CN" dirty="0"/>
              <a:t>128</a:t>
            </a:r>
            <a:r>
              <a:rPr lang="zh-CN" altLang="en-US" dirty="0"/>
              <a:t>个字符</a:t>
            </a:r>
          </a:p>
          <a:p>
            <a:pPr lvl="1" eaLnBrk="1" hangingPunct="1"/>
            <a:r>
              <a:rPr lang="en-US" altLang="zh-CN" sz="2200" dirty="0"/>
              <a:t>From 000 0000 to 111 1111  2</a:t>
            </a:r>
            <a:r>
              <a:rPr lang="en-US" altLang="zh-CN" sz="2200" baseline="50000" dirty="0"/>
              <a:t>7</a:t>
            </a:r>
            <a:r>
              <a:rPr lang="en-US" altLang="zh-CN" sz="2200" dirty="0"/>
              <a:t>=128</a:t>
            </a:r>
          </a:p>
          <a:p>
            <a:pPr eaLnBrk="1" hangingPunct="1"/>
            <a:r>
              <a:rPr lang="zh-CN" altLang="en-US" dirty="0"/>
              <a:t>注意：</a:t>
            </a:r>
            <a:r>
              <a:rPr lang="en-US" altLang="zh-CN" dirty="0"/>
              <a:t>ASCII</a:t>
            </a:r>
            <a:r>
              <a:rPr lang="zh-CN" altLang="en-US" dirty="0"/>
              <a:t>中的数字字符和数字本身不相等</a:t>
            </a:r>
          </a:p>
          <a:p>
            <a:pPr eaLnBrk="1" hangingPunct="1"/>
            <a:r>
              <a:rPr lang="zh-CN" altLang="en-US" dirty="0"/>
              <a:t>几乎所有计算机均支持该代码集</a:t>
            </a:r>
          </a:p>
          <a:p>
            <a:pPr eaLnBrk="1" hangingPunct="1"/>
            <a:r>
              <a:rPr lang="zh-CN" altLang="en-US" dirty="0"/>
              <a:t>但不是所有语言都能用</a:t>
            </a:r>
            <a:r>
              <a:rPr lang="en-US" altLang="zh-CN" dirty="0"/>
              <a:t>128</a:t>
            </a:r>
            <a:r>
              <a:rPr lang="zh-CN" altLang="en-US" dirty="0"/>
              <a:t>个字符表示</a:t>
            </a:r>
          </a:p>
          <a:p>
            <a:pPr eaLnBrk="1" hangingPunct="1"/>
            <a:r>
              <a:rPr lang="en-US" altLang="zh-CN" b="1" dirty="0">
                <a:solidFill>
                  <a:srgbClr val="C00000"/>
                </a:solidFill>
              </a:rPr>
              <a:t>8Bit???    MSB=0</a:t>
            </a:r>
          </a:p>
          <a:p>
            <a:pPr marL="0" indent="0">
              <a:buNone/>
            </a:pPr>
            <a:endParaRPr lang="zh-CN" altLang="en-US" dirty="0"/>
          </a:p>
        </p:txBody>
      </p:sp>
    </p:spTree>
    <p:extLst>
      <p:ext uri="{BB962C8B-B14F-4D97-AF65-F5344CB8AC3E}">
        <p14:creationId xmlns:p14="http://schemas.microsoft.com/office/powerpoint/2010/main" val="14540803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矩形 4"/>
          <p:cNvSpPr/>
          <p:nvPr/>
        </p:nvSpPr>
        <p:spPr>
          <a:xfrm>
            <a:off x="3672462" y="4186441"/>
            <a:ext cx="7330960" cy="729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700077" y="2609981"/>
            <a:ext cx="7275730" cy="7292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460207" y="1724723"/>
            <a:ext cx="10515599" cy="5637024"/>
          </a:xfrm>
        </p:spPr>
        <p:txBody>
          <a:bodyPr>
            <a:normAutofit/>
          </a:bodyPr>
          <a:lstStyle/>
          <a:p>
            <a:pPr>
              <a:lnSpc>
                <a:spcPct val="170000"/>
              </a:lnSpc>
            </a:pPr>
            <a:r>
              <a:rPr lang="zh-CN" altLang="en-US" b="1" dirty="0"/>
              <a:t>规格化数</a:t>
            </a:r>
            <a:r>
              <a:rPr lang="en-US" altLang="zh-CN" dirty="0"/>
              <a:t>(Normal)</a:t>
            </a:r>
            <a:endParaRPr lang="zh-CN" altLang="en-US" dirty="0">
              <a:solidFill>
                <a:srgbClr val="C00000"/>
              </a:solidFill>
            </a:endParaRPr>
          </a:p>
          <a:p>
            <a:pPr marL="0" indent="0">
              <a:lnSpc>
                <a:spcPct val="170000"/>
              </a:lnSpc>
              <a:buNone/>
            </a:pPr>
            <a:r>
              <a:rPr lang="zh-CN" altLang="en-US" dirty="0"/>
              <a:t>    </a:t>
            </a:r>
            <a:r>
              <a:rPr lang="en-US" altLang="zh-CN" dirty="0"/>
              <a:t>1≤e≤254/</a:t>
            </a:r>
            <a:r>
              <a:rPr lang="en-US" altLang="zh-CN" dirty="0">
                <a:solidFill>
                  <a:srgbClr val="C00000"/>
                </a:solidFill>
              </a:rPr>
              <a:t>2046</a:t>
            </a:r>
            <a:r>
              <a:rPr lang="en-US" altLang="zh-CN" dirty="0"/>
              <a:t>     (−1)</a:t>
            </a:r>
            <a:r>
              <a:rPr lang="en-US" altLang="zh-CN" baseline="70000" dirty="0"/>
              <a:t>s </a:t>
            </a:r>
            <a:r>
              <a:rPr lang="en-US" altLang="zh-CN" dirty="0"/>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t>.M × 2</a:t>
            </a:r>
            <a:r>
              <a:rPr lang="en-US" altLang="zh-CN" baseline="70000" dirty="0"/>
              <a:t>E−127</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solidFill>
                  <a:srgbClr val="C00000"/>
                </a:solidFill>
              </a:rPr>
              <a:t>.M × 2</a:t>
            </a:r>
            <a:r>
              <a:rPr lang="en-US" altLang="zh-CN" baseline="70000" dirty="0">
                <a:solidFill>
                  <a:srgbClr val="C00000"/>
                </a:solidFill>
              </a:rPr>
              <a:t>E−1023</a:t>
            </a:r>
            <a:endParaRPr lang="en-US" altLang="zh-CN" dirty="0">
              <a:solidFill>
                <a:srgbClr val="C00000"/>
              </a:solidFill>
            </a:endParaRPr>
          </a:p>
          <a:p>
            <a:pPr>
              <a:lnSpc>
                <a:spcPct val="170000"/>
              </a:lnSpc>
            </a:pPr>
            <a:r>
              <a:rPr lang="zh-CN" altLang="en-US" b="1" dirty="0"/>
              <a:t>非规格化数</a:t>
            </a:r>
            <a:r>
              <a:rPr lang="en-US" altLang="zh-CN" dirty="0"/>
              <a:t>(Subnormal)      </a:t>
            </a:r>
          </a:p>
          <a:p>
            <a:pPr marL="0" indent="0">
              <a:lnSpc>
                <a:spcPct val="170000"/>
              </a:lnSpc>
              <a:buNone/>
            </a:pPr>
            <a:r>
              <a:rPr lang="en-US" altLang="zh-CN" dirty="0"/>
              <a:t>         e=0                  (−1)</a:t>
            </a:r>
            <a:r>
              <a:rPr lang="en-US" altLang="zh-CN" baseline="70000" dirty="0"/>
              <a:t>s </a:t>
            </a:r>
            <a:r>
              <a:rPr lang="en-US" altLang="zh-CN" dirty="0"/>
              <a:t>× 0.M × 2</a:t>
            </a:r>
            <a:r>
              <a:rPr lang="en-US" altLang="zh-CN" baseline="70000" dirty="0"/>
              <a:t>−126</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0.M × 2</a:t>
            </a:r>
            <a:r>
              <a:rPr lang="en-US" altLang="zh-CN" baseline="70000" dirty="0">
                <a:solidFill>
                  <a:srgbClr val="C00000"/>
                </a:solidFill>
              </a:rPr>
              <a:t>−1022</a:t>
            </a:r>
            <a:endParaRPr lang="en-US" altLang="zh-CN" dirty="0">
              <a:solidFill>
                <a:srgbClr val="C00000"/>
              </a:solidFill>
            </a:endParaRPr>
          </a:p>
          <a:p>
            <a:pPr>
              <a:lnSpc>
                <a:spcPct val="170000"/>
              </a:lnSpc>
            </a:pPr>
            <a:r>
              <a:rPr lang="zh-CN" altLang="en-US" dirty="0"/>
              <a:t>尾数</a:t>
            </a:r>
            <a:r>
              <a:rPr lang="zh-CN" altLang="en-US" b="1" dirty="0"/>
              <a:t>原码表示</a:t>
            </a:r>
            <a:r>
              <a:rPr lang="zh-CN" altLang="en-US" dirty="0"/>
              <a:t>，表示区间对称</a:t>
            </a:r>
            <a:endParaRPr lang="en-US" altLang="zh-CN" dirty="0"/>
          </a:p>
          <a:p>
            <a:pPr>
              <a:lnSpc>
                <a:spcPct val="170000"/>
              </a:lnSpc>
            </a:pPr>
            <a:r>
              <a:rPr lang="zh-CN" altLang="en-US" dirty="0"/>
              <a:t>规格化数最高数字位恒为</a:t>
            </a:r>
            <a:r>
              <a:rPr lang="en-US" altLang="zh-CN" dirty="0"/>
              <a:t>1</a:t>
            </a:r>
            <a:r>
              <a:rPr lang="zh-CN" altLang="en-US" dirty="0"/>
              <a:t>，该位为</a:t>
            </a:r>
            <a:r>
              <a:rPr lang="zh-CN" altLang="en-US" b="1" dirty="0">
                <a:solidFill>
                  <a:srgbClr val="0000FF"/>
                </a:solidFill>
              </a:rPr>
              <a:t>隐藏位</a:t>
            </a:r>
            <a:r>
              <a:rPr lang="zh-CN" altLang="en-US" dirty="0"/>
              <a:t>，可节约尾数数据位</a:t>
            </a:r>
          </a:p>
          <a:p>
            <a:pPr>
              <a:lnSpc>
                <a:spcPct val="170000"/>
              </a:lnSpc>
            </a:pPr>
            <a:endParaRPr lang="zh-CN" altLang="en-US" dirty="0"/>
          </a:p>
          <a:p>
            <a:pPr>
              <a:lnSpc>
                <a:spcPct val="170000"/>
              </a:lnSpc>
            </a:pPr>
            <a:endParaRPr lang="en-US" altLang="zh-CN" dirty="0"/>
          </a:p>
          <a:p>
            <a:pPr>
              <a:lnSpc>
                <a:spcPct val="170000"/>
              </a:lnSpc>
            </a:pPr>
            <a:endParaRPr lang="zh-CN" altLang="en-US" dirty="0"/>
          </a:p>
        </p:txBody>
      </p:sp>
      <p:pic>
        <p:nvPicPr>
          <p:cNvPr id="7" name="图片 6"/>
          <p:cNvPicPr>
            <a:picLocks noChangeAspect="1"/>
          </p:cNvPicPr>
          <p:nvPr/>
        </p:nvPicPr>
        <p:blipFill>
          <a:blip r:embed="rId2"/>
          <a:stretch>
            <a:fillRect/>
          </a:stretch>
        </p:blipFill>
        <p:spPr>
          <a:xfrm>
            <a:off x="3700077" y="1364460"/>
            <a:ext cx="3042836" cy="451518"/>
          </a:xfrm>
          <a:prstGeom prst="rect">
            <a:avLst/>
          </a:prstGeom>
        </p:spPr>
      </p:pic>
      <p:pic>
        <p:nvPicPr>
          <p:cNvPr id="8" name="图片 7"/>
          <p:cNvPicPr>
            <a:picLocks noChangeAspect="1"/>
          </p:cNvPicPr>
          <p:nvPr/>
        </p:nvPicPr>
        <p:blipFill>
          <a:blip r:embed="rId3"/>
          <a:stretch>
            <a:fillRect/>
          </a:stretch>
        </p:blipFill>
        <p:spPr>
          <a:xfrm>
            <a:off x="7155711" y="1364455"/>
            <a:ext cx="3847711" cy="451518"/>
          </a:xfrm>
          <a:prstGeom prst="rect">
            <a:avLst/>
          </a:prstGeom>
        </p:spPr>
      </p:pic>
    </p:spTree>
    <p:extLst>
      <p:ext uri="{BB962C8B-B14F-4D97-AF65-F5344CB8AC3E}">
        <p14:creationId xmlns:p14="http://schemas.microsoft.com/office/powerpoint/2010/main" val="195434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位单精度浮点数编码格式</a:t>
            </a:r>
          </a:p>
        </p:txBody>
      </p:sp>
      <p:sp>
        <p:nvSpPr>
          <p:cNvPr id="5" name="Rectangle 99"/>
          <p:cNvSpPr>
            <a:spLocks noChangeArrowheads="1"/>
          </p:cNvSpPr>
          <p:nvPr/>
        </p:nvSpPr>
        <p:spPr bwMode="auto">
          <a:xfrm>
            <a:off x="1070657" y="1858595"/>
            <a:ext cx="10153363" cy="4264412"/>
          </a:xfrm>
          <a:prstGeom prst="rect">
            <a:avLst/>
          </a:prstGeom>
          <a:gradFill rotWithShape="1">
            <a:gsLst>
              <a:gs pos="0">
                <a:srgbClr val="00CCFF"/>
              </a:gs>
              <a:gs pos="100000">
                <a:srgbClr val="AEE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sz="1800"/>
          </a:p>
        </p:txBody>
      </p:sp>
      <p:sp>
        <p:nvSpPr>
          <p:cNvPr id="6" name="Rectangle 36"/>
          <p:cNvSpPr>
            <a:spLocks noChangeArrowheads="1"/>
          </p:cNvSpPr>
          <p:nvPr/>
        </p:nvSpPr>
        <p:spPr bwMode="auto">
          <a:xfrm>
            <a:off x="6887689" y="551380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a:t>+0/-0</a:t>
            </a:r>
          </a:p>
        </p:txBody>
      </p:sp>
      <p:grpSp>
        <p:nvGrpSpPr>
          <p:cNvPr id="67" name="组合 66"/>
          <p:cNvGrpSpPr/>
          <p:nvPr/>
        </p:nvGrpSpPr>
        <p:grpSpPr>
          <a:xfrm>
            <a:off x="1070657" y="5513805"/>
            <a:ext cx="5817031" cy="609202"/>
            <a:chOff x="1070657" y="5513805"/>
            <a:chExt cx="5817031" cy="609202"/>
          </a:xfrm>
        </p:grpSpPr>
        <p:sp>
          <p:nvSpPr>
            <p:cNvPr id="7" name="Rectangle 35"/>
            <p:cNvSpPr>
              <a:spLocks noChangeArrowheads="1"/>
            </p:cNvSpPr>
            <p:nvPr/>
          </p:nvSpPr>
          <p:spPr bwMode="auto">
            <a:xfrm>
              <a:off x="4520686" y="551380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8" name="Rectangle 34"/>
            <p:cNvSpPr>
              <a:spLocks noChangeArrowheads="1"/>
            </p:cNvSpPr>
            <p:nvPr/>
          </p:nvSpPr>
          <p:spPr bwMode="auto">
            <a:xfrm>
              <a:off x="2745963" y="551380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9" name="Rectangle 33"/>
            <p:cNvSpPr>
              <a:spLocks noChangeArrowheads="1"/>
            </p:cNvSpPr>
            <p:nvPr/>
          </p:nvSpPr>
          <p:spPr bwMode="auto">
            <a:xfrm>
              <a:off x="1070657" y="551380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0/1</a:t>
              </a:r>
            </a:p>
          </p:txBody>
        </p:sp>
      </p:grpSp>
      <p:sp>
        <p:nvSpPr>
          <p:cNvPr id="10" name="Rectangle 32"/>
          <p:cNvSpPr>
            <a:spLocks noChangeArrowheads="1"/>
          </p:cNvSpPr>
          <p:nvPr/>
        </p:nvSpPr>
        <p:spPr bwMode="auto">
          <a:xfrm>
            <a:off x="6887689" y="4904604"/>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(0.M)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(−126)</a:t>
            </a:r>
            <a:endParaRPr lang="en-US" altLang="zh-CN" sz="2400" b="1" dirty="0">
              <a:solidFill>
                <a:srgbClr val="C00000"/>
              </a:solidFill>
            </a:endParaRPr>
          </a:p>
        </p:txBody>
      </p:sp>
      <p:grpSp>
        <p:nvGrpSpPr>
          <p:cNvPr id="64" name="组合 63"/>
          <p:cNvGrpSpPr/>
          <p:nvPr/>
        </p:nvGrpSpPr>
        <p:grpSpPr>
          <a:xfrm>
            <a:off x="1070657" y="4904604"/>
            <a:ext cx="5817031" cy="609202"/>
            <a:chOff x="1070657" y="4904604"/>
            <a:chExt cx="5817031" cy="609202"/>
          </a:xfrm>
        </p:grpSpPr>
        <p:sp>
          <p:nvSpPr>
            <p:cNvPr id="11" name="Rectangle 31"/>
            <p:cNvSpPr>
              <a:spLocks noChangeArrowheads="1"/>
            </p:cNvSpPr>
            <p:nvPr/>
          </p:nvSpPr>
          <p:spPr bwMode="auto">
            <a:xfrm>
              <a:off x="4520686" y="4904604"/>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       M </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非零</a:t>
              </a:r>
              <a:r>
                <a:rPr lang="en-US" altLang="zh-CN" sz="2000" dirty="0">
                  <a:solidFill>
                    <a:srgbClr val="C00000"/>
                  </a:solidFill>
                  <a:latin typeface="微软雅黑" panose="020B0503020204020204" pitchFamily="34" charset="-122"/>
                  <a:ea typeface="微软雅黑" panose="020B0503020204020204" pitchFamily="34" charset="-122"/>
                </a:rPr>
                <a:t>)</a:t>
              </a:r>
            </a:p>
          </p:txBody>
        </p:sp>
        <p:sp>
          <p:nvSpPr>
            <p:cNvPr id="12" name="Rectangle 30"/>
            <p:cNvSpPr>
              <a:spLocks noChangeArrowheads="1"/>
            </p:cNvSpPr>
            <p:nvPr/>
          </p:nvSpPr>
          <p:spPr bwMode="auto">
            <a:xfrm>
              <a:off x="2745963" y="4904604"/>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0</a:t>
              </a:r>
            </a:p>
          </p:txBody>
        </p:sp>
        <p:sp>
          <p:nvSpPr>
            <p:cNvPr id="13" name="Rectangle 29"/>
            <p:cNvSpPr>
              <a:spLocks noChangeArrowheads="1"/>
            </p:cNvSpPr>
            <p:nvPr/>
          </p:nvSpPr>
          <p:spPr bwMode="auto">
            <a:xfrm>
              <a:off x="1070657" y="4904604"/>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p>
          </p:txBody>
        </p:sp>
      </p:grpSp>
      <p:sp>
        <p:nvSpPr>
          <p:cNvPr id="14" name="Rectangle 28"/>
          <p:cNvSpPr>
            <a:spLocks noChangeArrowheads="1"/>
          </p:cNvSpPr>
          <p:nvPr/>
        </p:nvSpPr>
        <p:spPr bwMode="auto">
          <a:xfrm>
            <a:off x="6887689" y="4295402"/>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(1.M)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(E−127)</a:t>
            </a:r>
          </a:p>
        </p:txBody>
      </p:sp>
      <p:grpSp>
        <p:nvGrpSpPr>
          <p:cNvPr id="61" name="组合 60"/>
          <p:cNvGrpSpPr/>
          <p:nvPr/>
        </p:nvGrpSpPr>
        <p:grpSpPr>
          <a:xfrm>
            <a:off x="1070657" y="4295402"/>
            <a:ext cx="5817031" cy="609202"/>
            <a:chOff x="1070657" y="4295402"/>
            <a:chExt cx="5817031" cy="609202"/>
          </a:xfrm>
        </p:grpSpPr>
        <p:sp>
          <p:nvSpPr>
            <p:cNvPr id="15" name="Rectangle 27"/>
            <p:cNvSpPr>
              <a:spLocks noChangeArrowheads="1"/>
            </p:cNvSpPr>
            <p:nvPr/>
          </p:nvSpPr>
          <p:spPr bwMode="auto">
            <a:xfrm>
              <a:off x="4520686" y="4295402"/>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M</a:t>
              </a:r>
            </a:p>
          </p:txBody>
        </p:sp>
        <p:sp>
          <p:nvSpPr>
            <p:cNvPr id="16" name="Rectangle 26"/>
            <p:cNvSpPr>
              <a:spLocks noChangeArrowheads="1"/>
            </p:cNvSpPr>
            <p:nvPr/>
          </p:nvSpPr>
          <p:spPr bwMode="auto">
            <a:xfrm>
              <a:off x="2745963" y="4295402"/>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1~254</a:t>
              </a:r>
            </a:p>
          </p:txBody>
        </p:sp>
        <p:sp>
          <p:nvSpPr>
            <p:cNvPr id="17" name="Rectangle 25"/>
            <p:cNvSpPr>
              <a:spLocks noChangeArrowheads="1"/>
            </p:cNvSpPr>
            <p:nvPr/>
          </p:nvSpPr>
          <p:spPr bwMode="auto">
            <a:xfrm>
              <a:off x="1070657" y="4295402"/>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p>
          </p:txBody>
        </p:sp>
      </p:grpSp>
      <p:sp>
        <p:nvSpPr>
          <p:cNvPr id="18" name="Rectangle 24"/>
          <p:cNvSpPr>
            <a:spLocks noChangeArrowheads="1"/>
          </p:cNvSpPr>
          <p:nvPr/>
        </p:nvSpPr>
        <p:spPr bwMode="auto">
          <a:xfrm>
            <a:off x="6887689" y="3686200"/>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 ∞</a:t>
            </a:r>
          </a:p>
        </p:txBody>
      </p:sp>
      <p:grpSp>
        <p:nvGrpSpPr>
          <p:cNvPr id="58" name="组合 57"/>
          <p:cNvGrpSpPr/>
          <p:nvPr/>
        </p:nvGrpSpPr>
        <p:grpSpPr>
          <a:xfrm>
            <a:off x="1070657" y="3686200"/>
            <a:ext cx="5817031" cy="609202"/>
            <a:chOff x="1070657" y="3686200"/>
            <a:chExt cx="5817031" cy="609202"/>
          </a:xfrm>
        </p:grpSpPr>
        <p:sp>
          <p:nvSpPr>
            <p:cNvPr id="19" name="Rectangle 23"/>
            <p:cNvSpPr>
              <a:spLocks noChangeArrowheads="1"/>
            </p:cNvSpPr>
            <p:nvPr/>
          </p:nvSpPr>
          <p:spPr bwMode="auto">
            <a:xfrm>
              <a:off x="4520686" y="3686200"/>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sp>
          <p:nvSpPr>
            <p:cNvPr id="20" name="Rectangle 22"/>
            <p:cNvSpPr>
              <a:spLocks noChangeArrowheads="1"/>
            </p:cNvSpPr>
            <p:nvPr/>
          </p:nvSpPr>
          <p:spPr bwMode="auto">
            <a:xfrm>
              <a:off x="2745963" y="3686200"/>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21" name="Rectangle 21"/>
            <p:cNvSpPr>
              <a:spLocks noChangeArrowheads="1"/>
            </p:cNvSpPr>
            <p:nvPr/>
          </p:nvSpPr>
          <p:spPr bwMode="auto">
            <a:xfrm>
              <a:off x="1070657" y="3686200"/>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1</a:t>
              </a:r>
            </a:p>
          </p:txBody>
        </p:sp>
      </p:grpSp>
      <p:sp>
        <p:nvSpPr>
          <p:cNvPr id="22" name="Rectangle 20"/>
          <p:cNvSpPr>
            <a:spLocks noChangeArrowheads="1"/>
          </p:cNvSpPr>
          <p:nvPr/>
        </p:nvSpPr>
        <p:spPr bwMode="auto">
          <a:xfrm>
            <a:off x="6887689" y="3076998"/>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p>
        </p:txBody>
      </p:sp>
      <p:grpSp>
        <p:nvGrpSpPr>
          <p:cNvPr id="55" name="组合 54"/>
          <p:cNvGrpSpPr/>
          <p:nvPr/>
        </p:nvGrpSpPr>
        <p:grpSpPr>
          <a:xfrm>
            <a:off x="1070657" y="3076998"/>
            <a:ext cx="5817031" cy="609202"/>
            <a:chOff x="1070657" y="3076998"/>
            <a:chExt cx="5817031" cy="609202"/>
          </a:xfrm>
        </p:grpSpPr>
        <p:sp>
          <p:nvSpPr>
            <p:cNvPr id="23" name="Rectangle 19"/>
            <p:cNvSpPr>
              <a:spLocks noChangeArrowheads="1"/>
            </p:cNvSpPr>
            <p:nvPr/>
          </p:nvSpPr>
          <p:spPr bwMode="auto">
            <a:xfrm>
              <a:off x="4520686" y="3076998"/>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a:t>
              </a:r>
            </a:p>
          </p:txBody>
        </p:sp>
        <p:sp>
          <p:nvSpPr>
            <p:cNvPr id="24" name="Rectangle 18"/>
            <p:cNvSpPr>
              <a:spLocks noChangeArrowheads="1"/>
            </p:cNvSpPr>
            <p:nvPr/>
          </p:nvSpPr>
          <p:spPr bwMode="auto">
            <a:xfrm>
              <a:off x="2745963" y="3076998"/>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255</a:t>
              </a:r>
            </a:p>
          </p:txBody>
        </p:sp>
        <p:sp>
          <p:nvSpPr>
            <p:cNvPr id="25" name="Rectangle 17"/>
            <p:cNvSpPr>
              <a:spLocks noChangeArrowheads="1"/>
            </p:cNvSpPr>
            <p:nvPr/>
          </p:nvSpPr>
          <p:spPr bwMode="auto">
            <a:xfrm>
              <a:off x="1070657" y="3076998"/>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p>
          </p:txBody>
        </p:sp>
      </p:grpSp>
      <p:sp>
        <p:nvSpPr>
          <p:cNvPr id="26" name="Rectangle 16"/>
          <p:cNvSpPr>
            <a:spLocks noChangeArrowheads="1"/>
          </p:cNvSpPr>
          <p:nvPr/>
        </p:nvSpPr>
        <p:spPr bwMode="auto">
          <a:xfrm>
            <a:off x="6887689" y="2467797"/>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r>
              <a:rPr lang="en-US" altLang="zh-CN" sz="2400" dirty="0" err="1"/>
              <a:t>sNaN</a:t>
            </a:r>
            <a:r>
              <a:rPr lang="en-US" altLang="zh-CN" sz="2400" dirty="0"/>
              <a:t>  </a:t>
            </a:r>
            <a:r>
              <a:rPr lang="en-US" altLang="zh-CN" sz="2400" dirty="0">
                <a:solidFill>
                  <a:schemeClr val="accent2"/>
                </a:solidFill>
              </a:rPr>
              <a:t>Signaling </a:t>
            </a:r>
            <a:r>
              <a:rPr lang="en-US" altLang="zh-CN" sz="2400" dirty="0" err="1">
                <a:solidFill>
                  <a:schemeClr val="accent2"/>
                </a:solidFill>
              </a:rPr>
              <a:t>NaN</a:t>
            </a:r>
            <a:endParaRPr lang="en-US" altLang="zh-CN" sz="2400" dirty="0">
              <a:solidFill>
                <a:schemeClr val="accent2"/>
              </a:solidFill>
            </a:endParaRPr>
          </a:p>
        </p:txBody>
      </p:sp>
      <p:grpSp>
        <p:nvGrpSpPr>
          <p:cNvPr id="52" name="组合 51"/>
          <p:cNvGrpSpPr/>
          <p:nvPr/>
        </p:nvGrpSpPr>
        <p:grpSpPr>
          <a:xfrm>
            <a:off x="1070657" y="2467797"/>
            <a:ext cx="5755712" cy="609202"/>
            <a:chOff x="1070657" y="2467797"/>
            <a:chExt cx="5755712" cy="609202"/>
          </a:xfrm>
        </p:grpSpPr>
        <p:sp>
          <p:nvSpPr>
            <p:cNvPr id="27" name="Rectangle 15"/>
            <p:cNvSpPr>
              <a:spLocks noChangeArrowheads="1"/>
            </p:cNvSpPr>
            <p:nvPr/>
          </p:nvSpPr>
          <p:spPr bwMode="auto">
            <a:xfrm>
              <a:off x="4459367" y="2467797"/>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非零  </a:t>
              </a:r>
              <a:r>
                <a:rPr lang="en-US" altLang="zh-CN" sz="2400" dirty="0"/>
                <a:t>0xxxx</a:t>
              </a:r>
            </a:p>
          </p:txBody>
        </p:sp>
        <p:sp>
          <p:nvSpPr>
            <p:cNvPr id="28" name="Rectangle 14"/>
            <p:cNvSpPr>
              <a:spLocks noChangeArrowheads="1"/>
            </p:cNvSpPr>
            <p:nvPr/>
          </p:nvSpPr>
          <p:spPr bwMode="auto">
            <a:xfrm>
              <a:off x="2745963" y="2467797"/>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29" name="Rectangle 13"/>
            <p:cNvSpPr>
              <a:spLocks noChangeArrowheads="1"/>
            </p:cNvSpPr>
            <p:nvPr/>
          </p:nvSpPr>
          <p:spPr bwMode="auto">
            <a:xfrm>
              <a:off x="1070657" y="2467797"/>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p>
          </p:txBody>
        </p:sp>
      </p:grpSp>
      <p:sp>
        <p:nvSpPr>
          <p:cNvPr id="30" name="Rectangle 12"/>
          <p:cNvSpPr>
            <a:spLocks noChangeArrowheads="1"/>
          </p:cNvSpPr>
          <p:nvPr/>
        </p:nvSpPr>
        <p:spPr bwMode="auto">
          <a:xfrm>
            <a:off x="6887689" y="185859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r>
              <a:rPr lang="en-US" altLang="zh-CN" sz="2400" dirty="0" err="1"/>
              <a:t>NaN</a:t>
            </a:r>
            <a:r>
              <a:rPr lang="en-US" altLang="zh-CN" sz="2400" dirty="0"/>
              <a:t>   </a:t>
            </a:r>
            <a:r>
              <a:rPr lang="en-US" altLang="zh-CN" sz="2400" dirty="0">
                <a:solidFill>
                  <a:schemeClr val="accent2"/>
                </a:solidFill>
              </a:rPr>
              <a:t>Not a Number</a:t>
            </a:r>
            <a:endParaRPr lang="en-US" altLang="zh-CN" sz="2400" dirty="0"/>
          </a:p>
        </p:txBody>
      </p:sp>
      <p:grpSp>
        <p:nvGrpSpPr>
          <p:cNvPr id="50" name="组合 49"/>
          <p:cNvGrpSpPr/>
          <p:nvPr/>
        </p:nvGrpSpPr>
        <p:grpSpPr>
          <a:xfrm>
            <a:off x="1070657" y="1858595"/>
            <a:ext cx="5817031" cy="609202"/>
            <a:chOff x="1070657" y="1858595"/>
            <a:chExt cx="5817031" cy="609202"/>
          </a:xfrm>
        </p:grpSpPr>
        <p:sp>
          <p:nvSpPr>
            <p:cNvPr id="31" name="Rectangle 11"/>
            <p:cNvSpPr>
              <a:spLocks noChangeArrowheads="1"/>
            </p:cNvSpPr>
            <p:nvPr/>
          </p:nvSpPr>
          <p:spPr bwMode="auto">
            <a:xfrm>
              <a:off x="4520686" y="185859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     1xxxx</a:t>
              </a:r>
            </a:p>
          </p:txBody>
        </p:sp>
        <p:sp>
          <p:nvSpPr>
            <p:cNvPr id="32" name="Rectangle 10"/>
            <p:cNvSpPr>
              <a:spLocks noChangeArrowheads="1"/>
            </p:cNvSpPr>
            <p:nvPr/>
          </p:nvSpPr>
          <p:spPr bwMode="auto">
            <a:xfrm>
              <a:off x="2745963" y="185859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p>
          </p:txBody>
        </p:sp>
        <p:sp>
          <p:nvSpPr>
            <p:cNvPr id="33" name="Rectangle 9"/>
            <p:cNvSpPr>
              <a:spLocks noChangeArrowheads="1"/>
            </p:cNvSpPr>
            <p:nvPr/>
          </p:nvSpPr>
          <p:spPr bwMode="auto">
            <a:xfrm>
              <a:off x="1070657" y="185859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p>
          </p:txBody>
        </p:sp>
      </p:grpSp>
      <p:sp>
        <p:nvSpPr>
          <p:cNvPr id="34" name="Rectangle 8"/>
          <p:cNvSpPr>
            <a:spLocks noChangeArrowheads="1"/>
          </p:cNvSpPr>
          <p:nvPr/>
        </p:nvSpPr>
        <p:spPr bwMode="auto">
          <a:xfrm>
            <a:off x="6887689" y="1249393"/>
            <a:ext cx="433633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表示</a:t>
            </a:r>
          </a:p>
        </p:txBody>
      </p:sp>
      <p:sp>
        <p:nvSpPr>
          <p:cNvPr id="35" name="Rectangle 7"/>
          <p:cNvSpPr>
            <a:spLocks noChangeArrowheads="1"/>
          </p:cNvSpPr>
          <p:nvPr/>
        </p:nvSpPr>
        <p:spPr bwMode="auto">
          <a:xfrm>
            <a:off x="4520686" y="1249393"/>
            <a:ext cx="236700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尾数</a:t>
            </a:r>
          </a:p>
        </p:txBody>
      </p:sp>
      <p:sp>
        <p:nvSpPr>
          <p:cNvPr id="36" name="Rectangle 6"/>
          <p:cNvSpPr>
            <a:spLocks noChangeArrowheads="1"/>
          </p:cNvSpPr>
          <p:nvPr/>
        </p:nvSpPr>
        <p:spPr bwMode="auto">
          <a:xfrm>
            <a:off x="2745963" y="1249393"/>
            <a:ext cx="1774724"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阶码</a:t>
            </a:r>
          </a:p>
        </p:txBody>
      </p:sp>
      <p:sp>
        <p:nvSpPr>
          <p:cNvPr id="37" name="Rectangle 5"/>
          <p:cNvSpPr>
            <a:spLocks noChangeArrowheads="1"/>
          </p:cNvSpPr>
          <p:nvPr/>
        </p:nvSpPr>
        <p:spPr bwMode="auto">
          <a:xfrm>
            <a:off x="1070657" y="1249393"/>
            <a:ext cx="1675305"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符号位</a:t>
            </a:r>
          </a:p>
        </p:txBody>
      </p:sp>
      <p:sp>
        <p:nvSpPr>
          <p:cNvPr id="45" name="Line 47"/>
          <p:cNvSpPr>
            <a:spLocks noChangeShapeType="1"/>
          </p:cNvSpPr>
          <p:nvPr/>
        </p:nvSpPr>
        <p:spPr bwMode="auto">
          <a:xfrm>
            <a:off x="2745962"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6" name="Line 48"/>
          <p:cNvSpPr>
            <a:spLocks noChangeShapeType="1"/>
          </p:cNvSpPr>
          <p:nvPr/>
        </p:nvSpPr>
        <p:spPr bwMode="auto">
          <a:xfrm>
            <a:off x="4520686"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7" name="Line 49"/>
          <p:cNvSpPr>
            <a:spLocks noChangeShapeType="1"/>
          </p:cNvSpPr>
          <p:nvPr/>
        </p:nvSpPr>
        <p:spPr bwMode="auto">
          <a:xfrm>
            <a:off x="6887688" y="1249393"/>
            <a:ext cx="0" cy="4873614"/>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r>
              <a:rPr lang="en-US" altLang="zh-CN" sz="2000" dirty="0"/>
              <a:t> </a:t>
            </a:r>
            <a:endParaRPr lang="zh-CN" altLang="en-US" sz="2000" dirty="0"/>
          </a:p>
        </p:txBody>
      </p:sp>
      <p:grpSp>
        <p:nvGrpSpPr>
          <p:cNvPr id="70" name="组合 69"/>
          <p:cNvGrpSpPr/>
          <p:nvPr/>
        </p:nvGrpSpPr>
        <p:grpSpPr>
          <a:xfrm>
            <a:off x="1070657" y="2467797"/>
            <a:ext cx="10153363" cy="3655210"/>
            <a:chOff x="1070657" y="2467797"/>
            <a:chExt cx="10153363" cy="3655210"/>
          </a:xfrm>
        </p:grpSpPr>
        <p:sp>
          <p:nvSpPr>
            <p:cNvPr id="54" name="Line 39"/>
            <p:cNvSpPr>
              <a:spLocks noChangeShapeType="1"/>
            </p:cNvSpPr>
            <p:nvPr/>
          </p:nvSpPr>
          <p:spPr bwMode="auto">
            <a:xfrm>
              <a:off x="1070657" y="2467797"/>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57" name="Line 40"/>
            <p:cNvSpPr>
              <a:spLocks noChangeShapeType="1"/>
            </p:cNvSpPr>
            <p:nvPr/>
          </p:nvSpPr>
          <p:spPr bwMode="auto">
            <a:xfrm>
              <a:off x="1070657" y="3076998"/>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0" name="Line 41"/>
            <p:cNvSpPr>
              <a:spLocks noChangeShapeType="1"/>
            </p:cNvSpPr>
            <p:nvPr/>
          </p:nvSpPr>
          <p:spPr bwMode="auto">
            <a:xfrm>
              <a:off x="1070657" y="3686200"/>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3" name="Line 42"/>
            <p:cNvSpPr>
              <a:spLocks noChangeShapeType="1"/>
            </p:cNvSpPr>
            <p:nvPr/>
          </p:nvSpPr>
          <p:spPr bwMode="auto">
            <a:xfrm>
              <a:off x="1070657" y="4295402"/>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6" name="Line 43"/>
            <p:cNvSpPr>
              <a:spLocks noChangeShapeType="1"/>
            </p:cNvSpPr>
            <p:nvPr/>
          </p:nvSpPr>
          <p:spPr bwMode="auto">
            <a:xfrm>
              <a:off x="1070657" y="4904604"/>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8" name="Line 45"/>
            <p:cNvSpPr>
              <a:spLocks noChangeShapeType="1"/>
            </p:cNvSpPr>
            <p:nvPr/>
          </p:nvSpPr>
          <p:spPr bwMode="auto">
            <a:xfrm>
              <a:off x="1070657" y="6123007"/>
              <a:ext cx="10153363"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9" name="Line 44"/>
            <p:cNvSpPr>
              <a:spLocks noChangeShapeType="1"/>
            </p:cNvSpPr>
            <p:nvPr/>
          </p:nvSpPr>
          <p:spPr bwMode="auto">
            <a:xfrm>
              <a:off x="1070657" y="5513805"/>
              <a:ext cx="10153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grpSp>
      <p:pic>
        <p:nvPicPr>
          <p:cNvPr id="56" name="Picture 10" descr="j0312558">
            <a:extLst>
              <a:ext uri="{FF2B5EF4-FFF2-40B4-BE49-F238E27FC236}">
                <a16:creationId xmlns:a16="http://schemas.microsoft.com/office/drawing/2014/main" id="{0C1E8846-C345-4193-B0EA-49BEA2B68851}"/>
              </a:ext>
            </a:extLst>
          </p:cNvPr>
          <p:cNvPicPr>
            <a:picLocks noChangeAspect="1" noChangeArrowheads="1"/>
          </p:cNvPicPr>
          <p:nvPr/>
        </p:nvPicPr>
        <p:blipFill>
          <a:blip r:embed="rId2" cstate="print"/>
          <a:srcRect/>
          <a:stretch>
            <a:fillRect/>
          </a:stretch>
        </p:blipFill>
        <p:spPr bwMode="auto">
          <a:xfrm flipH="1">
            <a:off x="8832304" y="260649"/>
            <a:ext cx="2209800" cy="1528763"/>
          </a:xfrm>
          <a:prstGeom prst="rect">
            <a:avLst/>
          </a:prstGeom>
          <a:noFill/>
          <a:ln w="9525">
            <a:noFill/>
            <a:miter lim="800000"/>
            <a:headEnd/>
            <a:tailEnd/>
          </a:ln>
        </p:spPr>
      </p:pic>
    </p:spTree>
    <p:extLst>
      <p:ext uri="{BB962C8B-B14F-4D97-AF65-F5344CB8AC3E}">
        <p14:creationId xmlns:p14="http://schemas.microsoft.com/office/powerpoint/2010/main" val="265955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left)">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18" grpId="0"/>
      <p:bldP spid="22" grpId="0"/>
      <p:bldP spid="26" grpId="0"/>
      <p:bldP spid="30"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IEEE754 </a:t>
            </a:r>
            <a:r>
              <a:rPr lang="zh-CN" altLang="en-US" dirty="0"/>
              <a:t>规格化浮点数表示范围</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759003766"/>
              </p:ext>
            </p:extLst>
          </p:nvPr>
        </p:nvGraphicFramePr>
        <p:xfrm>
          <a:off x="1118643" y="1030147"/>
          <a:ext cx="10267813" cy="5359078"/>
        </p:xfrm>
        <a:graphic>
          <a:graphicData uri="http://schemas.openxmlformats.org/drawingml/2006/table">
            <a:tbl>
              <a:tblPr firstRow="1" bandRow="1">
                <a:solidFill>
                  <a:srgbClr val="FF0000"/>
                </a:solidFill>
                <a:tableStyleId>{5C22544A-7EE6-4342-B048-85BDC9FD1C3A}</a:tableStyleId>
              </a:tblPr>
              <a:tblGrid>
                <a:gridCol w="3039884">
                  <a:extLst>
                    <a:ext uri="{9D8B030D-6E8A-4147-A177-3AD203B41FA5}">
                      <a16:colId xmlns:a16="http://schemas.microsoft.com/office/drawing/2014/main" val="20000"/>
                    </a:ext>
                  </a:extLst>
                </a:gridCol>
                <a:gridCol w="2965816">
                  <a:extLst>
                    <a:ext uri="{9D8B030D-6E8A-4147-A177-3AD203B41FA5}">
                      <a16:colId xmlns:a16="http://schemas.microsoft.com/office/drawing/2014/main" val="20001"/>
                    </a:ext>
                  </a:extLst>
                </a:gridCol>
                <a:gridCol w="4262113">
                  <a:extLst>
                    <a:ext uri="{9D8B030D-6E8A-4147-A177-3AD203B41FA5}">
                      <a16:colId xmlns:a16="http://schemas.microsoft.com/office/drawing/2014/main" val="20002"/>
                    </a:ext>
                  </a:extLst>
                </a:gridCol>
              </a:tblGrid>
              <a:tr h="439467">
                <a:tc>
                  <a:txBody>
                    <a:bodyPr/>
                    <a:lstStyle/>
                    <a:p>
                      <a:pPr algn="ctr"/>
                      <a:r>
                        <a:rPr lang="zh-CN" altLang="en-US" sz="2000" i="0" dirty="0">
                          <a:solidFill>
                            <a:schemeClr val="tx1"/>
                          </a:solidFill>
                          <a:latin typeface="微软雅黑" panose="020B0503020204020204" pitchFamily="34" charset="-122"/>
                          <a:ea typeface="微软雅黑" panose="020B0503020204020204" pitchFamily="34" charset="-122"/>
                        </a:rPr>
                        <a:t>格式</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最小值</a:t>
                      </a: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最大值</a:t>
                      </a:r>
                    </a:p>
                  </a:txBody>
                  <a:tcPr anchor="ctr" anchorCtr="1">
                    <a:solidFill>
                      <a:schemeClr val="accent6">
                        <a:lumMod val="60000"/>
                        <a:lumOff val="40000"/>
                      </a:schemeClr>
                    </a:solidFill>
                  </a:tcPr>
                </a:tc>
                <a:extLst>
                  <a:ext uri="{0D108BD9-81ED-4DB2-BD59-A6C34878D82A}">
                    <a16:rowId xmlns:a16="http://schemas.microsoft.com/office/drawing/2014/main" val="10000"/>
                  </a:ext>
                </a:extLst>
              </a:tr>
              <a:tr h="1343683">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×1.m×2</a:t>
                      </a:r>
                      <a:r>
                        <a:rPr lang="en-US" altLang="zh-CN" sz="2000" baseline="70000" dirty="0">
                          <a:solidFill>
                            <a:schemeClr val="tx1"/>
                          </a:solidFill>
                          <a:latin typeface="微软雅黑" panose="020B0503020204020204" pitchFamily="34" charset="-122"/>
                          <a:ea typeface="微软雅黑" panose="020B0503020204020204" pitchFamily="34" charset="-122"/>
                        </a:rPr>
                        <a:t>e</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127</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=1, M=0,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1.0 × 2</a:t>
                      </a:r>
                      <a:r>
                        <a:rPr lang="en-US" altLang="zh-CN" sz="2000" i="0" baseline="50000" dirty="0">
                          <a:latin typeface="微软雅黑" panose="020B0503020204020204" pitchFamily="34" charset="-122"/>
                          <a:ea typeface="微软雅黑" panose="020B0503020204020204" pitchFamily="34" charset="-122"/>
                        </a:rPr>
                        <a:t>1</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127</a:t>
                      </a:r>
                      <a:r>
                        <a:rPr lang="en-US" altLang="zh-CN" sz="2000" i="0" dirty="0">
                          <a:latin typeface="微软雅黑" panose="020B0503020204020204" pitchFamily="34" charset="-122"/>
                          <a:ea typeface="微软雅黑" panose="020B0503020204020204" pitchFamily="34" charset="-122"/>
                        </a:rPr>
                        <a:t> =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 </a:t>
                      </a:r>
                    </a:p>
                  </a:txBody>
                  <a:tcPr anchor="ctr" anchorCtr="1"/>
                </a:tc>
                <a:tc>
                  <a:txBody>
                    <a:bodyPr/>
                    <a:lstStyle/>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=254, M=</a:t>
                      </a:r>
                      <a:r>
                        <a:rPr lang="en-US" altLang="zh-CN" sz="2000" b="1" i="0" dirty="0">
                          <a:solidFill>
                            <a:srgbClr val="C00000"/>
                          </a:solidFill>
                          <a:latin typeface="微软雅黑" panose="020B0503020204020204" pitchFamily="34" charset="-122"/>
                          <a:ea typeface="微软雅黑" panose="020B0503020204020204" pitchFamily="34" charset="-122"/>
                        </a:rPr>
                        <a:t>1</a:t>
                      </a:r>
                      <a:r>
                        <a:rPr lang="en-US" altLang="zh-CN" sz="2000" i="0" dirty="0">
                          <a:latin typeface="微软雅黑" panose="020B0503020204020204" pitchFamily="34" charset="-122"/>
                          <a:ea typeface="微软雅黑" panose="020B0503020204020204" pitchFamily="34" charset="-122"/>
                        </a:rPr>
                        <a:t>.1111…1×2</a:t>
                      </a:r>
                      <a:r>
                        <a:rPr lang="en-US" altLang="zh-CN" sz="2000" i="0" baseline="50000" dirty="0">
                          <a:latin typeface="微软雅黑" panose="020B0503020204020204" pitchFamily="34" charset="-122"/>
                          <a:ea typeface="微软雅黑" panose="020B0503020204020204" pitchFamily="34" charset="-122"/>
                        </a:rPr>
                        <a:t>254</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127</a:t>
                      </a:r>
                      <a:r>
                        <a:rPr lang="en-US" altLang="zh-CN" sz="2000" i="0" dirty="0">
                          <a:latin typeface="微软雅黑" panose="020B0503020204020204" pitchFamily="34" charset="-122"/>
                          <a:ea typeface="微软雅黑" panose="020B0503020204020204" pitchFamily="34" charset="-122"/>
                        </a:rPr>
                        <a:t> </a:t>
                      </a:r>
                    </a:p>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2000" i="0" dirty="0">
                          <a:latin typeface="微软雅黑" panose="020B0503020204020204" pitchFamily="34" charset="-122"/>
                          <a:ea typeface="微软雅黑" panose="020B0503020204020204" pitchFamily="34" charset="-122"/>
                        </a:rPr>
                        <a:t>= 2</a:t>
                      </a:r>
                      <a:r>
                        <a:rPr lang="en-US" altLang="zh-CN" sz="2000" i="0" baseline="50000" dirty="0">
                          <a:latin typeface="微软雅黑" panose="020B0503020204020204" pitchFamily="34" charset="-122"/>
                          <a:ea typeface="微软雅黑" panose="020B0503020204020204" pitchFamily="34" charset="-122"/>
                        </a:rPr>
                        <a:t>127 </a:t>
                      </a:r>
                      <a:r>
                        <a:rPr lang="en-US" altLang="zh-CN" sz="2000" i="0" dirty="0">
                          <a:latin typeface="微软雅黑" panose="020B0503020204020204" pitchFamily="34" charset="-122"/>
                          <a:ea typeface="微软雅黑" panose="020B0503020204020204" pitchFamily="34" charset="-122"/>
                        </a:rPr>
                        <a:t>× (2−2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1"/>
                  </a:ext>
                </a:extLst>
              </a:tr>
              <a:tr h="1083614">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单精度非规格化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×0.m×2</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126</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E=0, M=2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2</a:t>
                      </a:r>
                      <a:r>
                        <a:rPr lang="en-US" altLang="zh-CN" sz="2000" i="0" baseline="50000" dirty="0">
                          <a:latin typeface="微软雅黑" panose="020B0503020204020204" pitchFamily="34" charset="-122"/>
                          <a:ea typeface="微软雅黑" panose="020B0503020204020204" pitchFamily="34" charset="-122"/>
                        </a:rPr>
                        <a:t>-23 </a:t>
                      </a: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−126 </a:t>
                      </a: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149 </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E=0, M=0.1111…1×2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a:t>
                      </a:r>
                      <a:r>
                        <a:rPr lang="en-US" altLang="zh-CN" sz="2000" i="0" dirty="0">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a:t>
                      </a:r>
                      <a:r>
                        <a:rPr lang="en-US" altLang="zh-CN" sz="2000" i="0" dirty="0">
                          <a:latin typeface="微软雅黑" panose="020B0503020204020204" pitchFamily="34" charset="-122"/>
                          <a:ea typeface="微软雅黑" panose="020B0503020204020204" pitchFamily="34" charset="-122"/>
                        </a:rPr>
                        <a:t>×(1−2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2"/>
                  </a:ext>
                </a:extLst>
              </a:tr>
              <a:tr h="1408700">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 (</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1)</a:t>
                      </a:r>
                      <a:r>
                        <a:rPr lang="en-US" altLang="zh-CN" sz="2000" baseline="70000" dirty="0">
                          <a:solidFill>
                            <a:srgbClr val="C00000"/>
                          </a:solidFill>
                          <a:latin typeface="微软雅黑" panose="020B0503020204020204" pitchFamily="34" charset="-122"/>
                          <a:ea typeface="微软雅黑" panose="020B0503020204020204" pitchFamily="34" charset="-122"/>
                        </a:rPr>
                        <a:t>s</a:t>
                      </a:r>
                      <a:r>
                        <a:rPr lang="en-US" altLang="zh-CN" sz="2000" dirty="0">
                          <a:solidFill>
                            <a:srgbClr val="C00000"/>
                          </a:solidFill>
                          <a:latin typeface="微软雅黑" panose="020B0503020204020204" pitchFamily="34" charset="-122"/>
                          <a:ea typeface="微软雅黑" panose="020B0503020204020204" pitchFamily="34" charset="-122"/>
                        </a:rPr>
                        <a:t>×1.m×2</a:t>
                      </a:r>
                      <a:r>
                        <a:rPr lang="en-US" altLang="zh-CN" sz="2000" baseline="70000" dirty="0">
                          <a:solidFill>
                            <a:srgbClr val="C00000"/>
                          </a:solidFill>
                          <a:latin typeface="微软雅黑" panose="020B0503020204020204" pitchFamily="34" charset="-122"/>
                          <a:ea typeface="微软雅黑" panose="020B0503020204020204" pitchFamily="34" charset="-122"/>
                        </a:rPr>
                        <a:t>e</a:t>
                      </a:r>
                      <a:r>
                        <a:rPr lang="en-US" altLang="zh-CN" sz="2000" i="0" kern="1200" baseline="70000" dirty="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1023</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=1, M=0,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1.0 × 2</a:t>
                      </a:r>
                      <a:r>
                        <a:rPr lang="en-US" altLang="zh-CN" sz="2000" i="0" baseline="50000" dirty="0">
                          <a:solidFill>
                            <a:srgbClr val="C00000"/>
                          </a:solidFill>
                          <a:latin typeface="微软雅黑" panose="020B0503020204020204" pitchFamily="34" charset="-122"/>
                          <a:ea typeface="微软雅黑" panose="020B0503020204020204" pitchFamily="34" charset="-122"/>
                        </a:rPr>
                        <a:t>1</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1023</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=2046,</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M=</a:t>
                      </a:r>
                      <a:r>
                        <a:rPr lang="en-US" altLang="zh-CN" sz="2000" b="1" i="0" dirty="0">
                          <a:solidFill>
                            <a:srgbClr val="0000FF"/>
                          </a:solidFill>
                          <a:latin typeface="微软雅黑" panose="020B0503020204020204" pitchFamily="34" charset="-122"/>
                          <a:ea typeface="微软雅黑" panose="020B0503020204020204" pitchFamily="34" charset="-122"/>
                        </a:rPr>
                        <a:t>1</a:t>
                      </a:r>
                      <a:r>
                        <a:rPr lang="en-US" altLang="zh-CN" sz="2000" i="0" dirty="0">
                          <a:solidFill>
                            <a:srgbClr val="C00000"/>
                          </a:solidFill>
                          <a:latin typeface="微软雅黑" panose="020B0503020204020204" pitchFamily="34" charset="-122"/>
                          <a:ea typeface="微软雅黑" panose="020B0503020204020204" pitchFamily="34" charset="-122"/>
                        </a:rPr>
                        <a:t>.1111…1×2</a:t>
                      </a:r>
                      <a:r>
                        <a:rPr lang="en-US" altLang="zh-CN" sz="2000" i="0" baseline="50000" dirty="0">
                          <a:solidFill>
                            <a:srgbClr val="C00000"/>
                          </a:solidFill>
                          <a:latin typeface="微软雅黑" panose="020B0503020204020204" pitchFamily="34" charset="-122"/>
                          <a:ea typeface="微软雅黑" panose="020B0503020204020204" pitchFamily="34" charset="-122"/>
                        </a:rPr>
                        <a:t>2046</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1023</a:t>
                      </a:r>
                      <a:r>
                        <a:rPr lang="en-US" altLang="zh-CN" sz="2000" i="0" dirty="0">
                          <a:solidFill>
                            <a:srgbClr val="C00000"/>
                          </a:solidFill>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baseline="50000" dirty="0">
                          <a:solidFill>
                            <a:srgbClr val="C00000"/>
                          </a:solidFill>
                          <a:latin typeface="微软雅黑" panose="020B0503020204020204" pitchFamily="34" charset="-122"/>
                          <a:ea typeface="微软雅黑" panose="020B0503020204020204" pitchFamily="34" charset="-122"/>
                        </a:rPr>
                        <a:t>1023 </a:t>
                      </a:r>
                      <a:r>
                        <a:rPr lang="en-US" altLang="zh-CN" sz="2000" i="0" dirty="0">
                          <a:solidFill>
                            <a:srgbClr val="C00000"/>
                          </a:solidFill>
                          <a:latin typeface="微软雅黑" panose="020B0503020204020204" pitchFamily="34" charset="-122"/>
                          <a:ea typeface="微软雅黑" panose="020B0503020204020204" pitchFamily="34" charset="-122"/>
                        </a:rPr>
                        <a:t>× (2−2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3"/>
                  </a:ext>
                </a:extLst>
              </a:tr>
              <a:tr h="1083614">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双精度非规格化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1)</a:t>
                      </a:r>
                      <a:r>
                        <a:rPr lang="en-US" altLang="zh-CN" sz="2000" baseline="70000" dirty="0">
                          <a:solidFill>
                            <a:srgbClr val="C00000"/>
                          </a:solidFill>
                          <a:latin typeface="微软雅黑" panose="020B0503020204020204" pitchFamily="34" charset="-122"/>
                          <a:ea typeface="微软雅黑" panose="020B0503020204020204" pitchFamily="34" charset="-122"/>
                        </a:rPr>
                        <a:t>s</a:t>
                      </a:r>
                      <a:r>
                        <a:rPr lang="en-US" altLang="zh-CN" sz="2000" dirty="0">
                          <a:solidFill>
                            <a:srgbClr val="C00000"/>
                          </a:solidFill>
                          <a:latin typeface="微软雅黑" panose="020B0503020204020204" pitchFamily="34" charset="-122"/>
                          <a:ea typeface="微软雅黑" panose="020B0503020204020204" pitchFamily="34" charset="-122"/>
                        </a:rPr>
                        <a:t>×0.m×2</a:t>
                      </a:r>
                      <a:r>
                        <a:rPr lang="en-US" altLang="zh-CN" sz="2000" i="0" kern="1200" baseline="70000" dirty="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1022</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M=2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 </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1079</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M=0.11111…1×2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a:t>
                      </a: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 </a:t>
                      </a:r>
                      <a:r>
                        <a:rPr lang="en-US" altLang="zh-CN" sz="2000" i="0" dirty="0">
                          <a:solidFill>
                            <a:srgbClr val="C00000"/>
                          </a:solidFill>
                          <a:latin typeface="微软雅黑" panose="020B0503020204020204" pitchFamily="34" charset="-122"/>
                          <a:ea typeface="微软雅黑" panose="020B0503020204020204" pitchFamily="34" charset="-122"/>
                        </a:rPr>
                        <a:t>× (1−2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p>
                  </a:txBody>
                  <a:tcPr anchor="ctr" anchorCtr="1"/>
                </a:tc>
                <a:extLst>
                  <a:ext uri="{0D108BD9-81ED-4DB2-BD59-A6C34878D82A}">
                    <a16:rowId xmlns:a16="http://schemas.microsoft.com/office/drawing/2014/main" val="10004"/>
                  </a:ext>
                </a:extLst>
              </a:tr>
            </a:tbl>
          </a:graphicData>
        </a:graphic>
      </p:graphicFrame>
      <p:sp>
        <p:nvSpPr>
          <p:cNvPr id="4" name="Rectangle 8"/>
          <p:cNvSpPr>
            <a:spLocks noChangeArrowheads="1"/>
          </p:cNvSpPr>
          <p:nvPr/>
        </p:nvSpPr>
        <p:spPr bwMode="auto">
          <a:xfrm>
            <a:off x="8932464" y="2191667"/>
            <a:ext cx="303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spcBef>
                <a:spcPct val="10000"/>
              </a:spcBef>
              <a:buSzPct val="100000"/>
            </a:pPr>
            <a:r>
              <a:rPr lang="zh-CN" altLang="en-US" b="1" i="0" dirty="0">
                <a:solidFill>
                  <a:srgbClr val="0000FF"/>
                </a:solidFill>
                <a:latin typeface="微软雅黑" panose="020B0503020204020204" pitchFamily="34" charset="-122"/>
                <a:ea typeface="微软雅黑" panose="020B0503020204020204" pitchFamily="34" charset="-122"/>
              </a:rPr>
              <a:t>约 </a:t>
            </a:r>
            <a:r>
              <a:rPr lang="en-US" altLang="zh-CN" b="1" i="0" dirty="0">
                <a:solidFill>
                  <a:srgbClr val="0000FF"/>
                </a:solidFill>
                <a:latin typeface="微软雅黑" panose="020B0503020204020204" pitchFamily="34" charset="-122"/>
                <a:ea typeface="微软雅黑" panose="020B0503020204020204" pitchFamily="34" charset="-122"/>
              </a:rPr>
              <a:t>+3.4 </a:t>
            </a:r>
            <a:r>
              <a:rPr lang="en-US" altLang="zh-CN" sz="1400" b="1" i="0" dirty="0">
                <a:solidFill>
                  <a:srgbClr val="0000FF"/>
                </a:solidFill>
                <a:latin typeface="微软雅黑" panose="020B0503020204020204" pitchFamily="34" charset="-122"/>
                <a:ea typeface="微软雅黑" panose="020B0503020204020204" pitchFamily="34" charset="-122"/>
              </a:rPr>
              <a:t>X </a:t>
            </a:r>
            <a:r>
              <a:rPr lang="en-US" altLang="zh-CN" b="1" i="0" dirty="0">
                <a:solidFill>
                  <a:srgbClr val="0000FF"/>
                </a:solidFill>
                <a:latin typeface="微软雅黑" panose="020B0503020204020204" pitchFamily="34" charset="-122"/>
                <a:ea typeface="微软雅黑" panose="020B0503020204020204" pitchFamily="34" charset="-122"/>
              </a:rPr>
              <a:t>10</a:t>
            </a:r>
            <a:r>
              <a:rPr lang="en-US" altLang="zh-CN" b="1" i="0" baseline="70000" dirty="0">
                <a:solidFill>
                  <a:srgbClr val="0000FF"/>
                </a:solidFill>
                <a:latin typeface="微软雅黑" panose="020B0503020204020204" pitchFamily="34" charset="-122"/>
                <a:ea typeface="微软雅黑" panose="020B0503020204020204" pitchFamily="34" charset="-122"/>
              </a:rPr>
              <a:t>38</a:t>
            </a:r>
            <a:endParaRPr lang="zh-CN" altLang="en-US" b="1" i="0" baseline="700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8607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浮点程序 例</a:t>
            </a:r>
            <a:r>
              <a:rPr lang="en-US" altLang="zh-CN" dirty="0"/>
              <a:t>1</a:t>
            </a:r>
            <a:endParaRPr lang="zh-CN" altLang="en-US" dirty="0"/>
          </a:p>
        </p:txBody>
      </p:sp>
      <p:sp>
        <p:nvSpPr>
          <p:cNvPr id="4" name="内容占位符 5"/>
          <p:cNvSpPr>
            <a:spLocks noGrp="1"/>
          </p:cNvSpPr>
          <p:nvPr>
            <p:ph idx="1"/>
          </p:nvPr>
        </p:nvSpPr>
        <p:spPr>
          <a:xfrm>
            <a:off x="995100" y="982789"/>
            <a:ext cx="4097761" cy="4289639"/>
          </a:xfrm>
          <a:solidFill>
            <a:schemeClr val="accent5">
              <a:lumMod val="20000"/>
              <a:lumOff val="80000"/>
            </a:schemeClr>
          </a:solidFill>
        </p:spPr>
        <p:txBody>
          <a:body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b="1" dirty="0">
                <a:solidFill>
                  <a:srgbClr val="FF0000"/>
                </a:solidFill>
              </a:rPr>
              <a:t>程序出错 </a:t>
            </a:r>
            <a:r>
              <a:rPr lang="en-US" altLang="zh-CN" b="1" dirty="0">
                <a:solidFill>
                  <a:srgbClr val="FF0000"/>
                </a:solidFill>
              </a:rPr>
              <a:t>Why</a:t>
            </a:r>
            <a:r>
              <a:rPr lang="zh-CN" altLang="en-US" b="1" dirty="0">
                <a:solidFill>
                  <a:srgbClr val="FF0000"/>
                </a:solidFill>
              </a:rPr>
              <a:t>？</a:t>
            </a:r>
            <a:endParaRPr lang="en-US" altLang="zh-CN" b="1" dirty="0">
              <a:solidFill>
                <a:srgbClr val="FF0000"/>
              </a:solidFill>
            </a:endParaRPr>
          </a:p>
          <a:p>
            <a:pPr marL="0" indent="0">
              <a:buNone/>
            </a:pPr>
            <a:endParaRPr lang="zh-CN" altLang="en-US" b="1" dirty="0"/>
          </a:p>
        </p:txBody>
      </p:sp>
      <p:sp>
        <p:nvSpPr>
          <p:cNvPr id="5" name="内容占位符 6"/>
          <p:cNvSpPr txBox="1">
            <a:spLocks/>
          </p:cNvSpPr>
          <p:nvPr/>
        </p:nvSpPr>
        <p:spPr>
          <a:xfrm>
            <a:off x="5450489" y="1013332"/>
            <a:ext cx="5796002" cy="425909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393131374"/>
              </p:ext>
            </p:extLst>
          </p:nvPr>
        </p:nvGraphicFramePr>
        <p:xfrm>
          <a:off x="1695526" y="5456162"/>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
        <p:nvSpPr>
          <p:cNvPr id="7" name="矩形 6"/>
          <p:cNvSpPr/>
          <p:nvPr/>
        </p:nvSpPr>
        <p:spPr>
          <a:xfrm>
            <a:off x="6481824" y="4007748"/>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a=1.#INF00 b=-1.#INF00</a:t>
            </a:r>
          </a:p>
        </p:txBody>
      </p:sp>
      <p:sp>
        <p:nvSpPr>
          <p:cNvPr id="8" name="矩形 7"/>
          <p:cNvSpPr/>
          <p:nvPr/>
        </p:nvSpPr>
        <p:spPr>
          <a:xfrm>
            <a:off x="6481824" y="4633033"/>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dirty="0">
                <a:solidFill>
                  <a:srgbClr val="00FF4E"/>
                </a:solidFill>
                <a:latin typeface="微软雅黑" panose="020B0503020204020204" pitchFamily="34" charset="-122"/>
                <a:ea typeface="微软雅黑" panose="020B0503020204020204" pitchFamily="34" charset="-122"/>
              </a:rPr>
              <a:t> </a:t>
            </a:r>
            <a:r>
              <a:rPr lang="en-US" altLang="zh-CN" sz="2000" b="1" dirty="0">
                <a:solidFill>
                  <a:srgbClr val="00FF4E"/>
                </a:solidFill>
                <a:latin typeface="微软雅黑" panose="020B0503020204020204" pitchFamily="34" charset="-122"/>
                <a:ea typeface="微软雅黑" panose="020B0503020204020204" pitchFamily="34" charset="-122"/>
              </a:rPr>
              <a:t>a =  </a:t>
            </a:r>
            <a:r>
              <a:rPr lang="zh-CN" altLang="en-US" sz="2000" b="1" dirty="0">
                <a:solidFill>
                  <a:srgbClr val="00FF4E"/>
                </a:solidFill>
                <a:latin typeface="微软雅黑" panose="020B0503020204020204" pitchFamily="34" charset="-122"/>
                <a:ea typeface="微软雅黑" panose="020B0503020204020204" pitchFamily="34" charset="-122"/>
              </a:rPr>
              <a:t>正无穷    </a:t>
            </a:r>
            <a:r>
              <a:rPr lang="en-US" altLang="zh-CN" sz="2000" b="1" dirty="0">
                <a:solidFill>
                  <a:srgbClr val="00FF4E"/>
                </a:solidFill>
                <a:latin typeface="微软雅黑" panose="020B0503020204020204" pitchFamily="34" charset="-122"/>
                <a:ea typeface="微软雅黑" panose="020B0503020204020204" pitchFamily="34" charset="-122"/>
              </a:rPr>
              <a:t>b=</a:t>
            </a:r>
            <a:r>
              <a:rPr lang="zh-CN" altLang="en-US" sz="2000" b="1" dirty="0">
                <a:solidFill>
                  <a:srgbClr val="00FF4E"/>
                </a:solidFill>
                <a:latin typeface="微软雅黑" panose="020B0503020204020204" pitchFamily="34" charset="-122"/>
                <a:ea typeface="微软雅黑" panose="020B0503020204020204" pitchFamily="34" charset="-122"/>
              </a:rPr>
              <a:t>负无穷</a:t>
            </a:r>
            <a:endParaRPr lang="en-US" altLang="zh-CN" sz="2000" b="1" dirty="0">
              <a:solidFill>
                <a:srgbClr val="00FF4E"/>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3475985051"/>
              </p:ext>
            </p:extLst>
          </p:nvPr>
        </p:nvGraphicFramePr>
        <p:xfrm>
          <a:off x="1695526" y="6045185"/>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3733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7" grpId="0" animBg="1"/>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浮点程序 例</a:t>
            </a:r>
            <a:r>
              <a:rPr lang="en-US" altLang="zh-CN" dirty="0"/>
              <a:t>2</a:t>
            </a:r>
            <a:endParaRPr lang="zh-CN" altLang="en-US" dirty="0"/>
          </a:p>
        </p:txBody>
      </p:sp>
      <p:sp>
        <p:nvSpPr>
          <p:cNvPr id="5" name="内容占位符 6"/>
          <p:cNvSpPr txBox="1">
            <a:spLocks/>
          </p:cNvSpPr>
          <p:nvPr/>
        </p:nvSpPr>
        <p:spPr>
          <a:xfrm>
            <a:off x="694481" y="1076832"/>
            <a:ext cx="10845478" cy="368880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sqrt</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813218645"/>
              </p:ext>
            </p:extLst>
          </p:nvPr>
        </p:nvGraphicFramePr>
        <p:xfrm>
          <a:off x="1585727" y="5811710"/>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
        <p:nvSpPr>
          <p:cNvPr id="7" name="矩形 6"/>
          <p:cNvSpPr/>
          <p:nvPr/>
        </p:nvSpPr>
        <p:spPr>
          <a:xfrm>
            <a:off x="6481824" y="1559542"/>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a=1.#IND00   b=1.#QNAN0</a:t>
            </a:r>
          </a:p>
        </p:txBody>
      </p:sp>
      <p:sp>
        <p:nvSpPr>
          <p:cNvPr id="8" name="矩形 7"/>
          <p:cNvSpPr/>
          <p:nvPr/>
        </p:nvSpPr>
        <p:spPr>
          <a:xfrm>
            <a:off x="6481824" y="3966455"/>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b="1" dirty="0">
                <a:solidFill>
                  <a:srgbClr val="00FF4E"/>
                </a:solidFill>
                <a:latin typeface="微软雅黑" panose="020B0503020204020204" pitchFamily="34" charset="-122"/>
                <a:ea typeface="微软雅黑" panose="020B0503020204020204" pitchFamily="34" charset="-122"/>
              </a:rPr>
              <a:t> a =  FFC0-0000  b=7FC0-0000</a:t>
            </a:r>
          </a:p>
        </p:txBody>
      </p:sp>
      <p:graphicFrame>
        <p:nvGraphicFramePr>
          <p:cNvPr id="9" name="表格 8"/>
          <p:cNvGraphicFramePr>
            <a:graphicFrameLocks noGrp="1"/>
          </p:cNvGraphicFramePr>
          <p:nvPr>
            <p:extLst>
              <p:ext uri="{D42A27DB-BD31-4B8C-83A1-F6EECF244321}">
                <p14:modId xmlns:p14="http://schemas.microsoft.com/office/powerpoint/2010/main" val="1960192241"/>
              </p:ext>
            </p:extLst>
          </p:nvPr>
        </p:nvGraphicFramePr>
        <p:xfrm>
          <a:off x="1585727" y="5201277"/>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05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a:extLst>
              <a:ext uri="{FF2B5EF4-FFF2-40B4-BE49-F238E27FC236}">
                <a16:creationId xmlns:a16="http://schemas.microsoft.com/office/drawing/2014/main" id="{5F5E3B7F-EA3E-465B-9259-3639D426A6E6}"/>
              </a:ext>
            </a:extLst>
          </p:cNvPr>
          <p:cNvSpPr/>
          <p:nvPr/>
        </p:nvSpPr>
        <p:spPr>
          <a:xfrm>
            <a:off x="636676" y="875256"/>
            <a:ext cx="10918646" cy="433144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浮点程序 例</a:t>
            </a:r>
            <a:r>
              <a:rPr lang="en-US" altLang="zh-CN" dirty="0"/>
              <a:t>3</a:t>
            </a:r>
            <a:endParaRPr lang="zh-CN" altLang="en-US" dirty="0"/>
          </a:p>
        </p:txBody>
      </p:sp>
      <p:sp>
        <p:nvSpPr>
          <p:cNvPr id="3" name="内容占位符 2"/>
          <p:cNvSpPr>
            <a:spLocks noGrp="1"/>
          </p:cNvSpPr>
          <p:nvPr>
            <p:ph idx="1"/>
          </p:nvPr>
        </p:nvSpPr>
        <p:spPr>
          <a:xfrm>
            <a:off x="719866" y="875256"/>
            <a:ext cx="10515599" cy="4331445"/>
          </a:xfrm>
        </p:spPr>
        <p:txBody>
          <a:bodyPr>
            <a:normAutofit lnSpcReduction="10000"/>
          </a:bodyPr>
          <a:lstStyle/>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union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char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c</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4</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float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void </a:t>
            </a:r>
            <a:r>
              <a:rPr lang="en-US" altLang="zh-CN" sz="2400" b="1"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main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0X00000000</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pitchFamily="2" charset="-122"/>
                <a:cs typeface="Times New Roman" panose="02020603050405020304" pitchFamily="18" charset="0"/>
              </a:rPr>
              <a:t>0X80000000</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“float data is equal!\n"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pitchFamily="2"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pitchFamily="2"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err="1">
                <a:solidFill>
                  <a:srgbClr val="0000FF"/>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sz="2400" kern="0" dirty="0">
                <a:solidFill>
                  <a:srgbClr val="0000FF"/>
                </a:solidFill>
                <a:latin typeface="Courier New" panose="02070309020205020404" pitchFamily="49" charset="0"/>
                <a:ea typeface="等线" panose="02010600030101010101" pitchFamily="2" charset="-122"/>
                <a:cs typeface="Times New Roman" panose="02020603050405020304" pitchFamily="18" charset="0"/>
              </a:rPr>
              <a:t>   data is equal!\n"</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Output32BitHex</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Output32BitHex</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pitchFamily="2"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a:t>
            </a:r>
            <a:endParaRPr lang="zh-CN" altLang="zh-CN" sz="3600" kern="100" dirty="0">
              <a:latin typeface="等线" panose="02010600030101010101" pitchFamily="2" charset="-122"/>
              <a:ea typeface="等线" panose="02010600030101010101" pitchFamily="2"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pitchFamily="2" charset="-122"/>
                <a:cs typeface="Times New Roman" panose="02020603050405020304" pitchFamily="18" charset="0"/>
              </a:rPr>
              <a:t>  }</a:t>
            </a:r>
            <a:endPar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B12B29BC-4B99-4EA4-B2A9-40D61B6B0B5B}"/>
              </a:ext>
            </a:extLst>
          </p:cNvPr>
          <p:cNvSpPr/>
          <p:nvPr/>
        </p:nvSpPr>
        <p:spPr>
          <a:xfrm>
            <a:off x="7112741" y="3623954"/>
            <a:ext cx="4205914" cy="1409251"/>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r>
              <a:rPr lang="en-US" altLang="zh-CN" sz="2400" b="1" dirty="0">
                <a:solidFill>
                  <a:schemeClr val="bg1"/>
                </a:solidFill>
                <a:latin typeface="Consolas" panose="020B0609020204030204" pitchFamily="49" charset="0"/>
              </a:rPr>
              <a:t>float data is equal!</a:t>
            </a:r>
          </a:p>
          <a:p>
            <a:r>
              <a:rPr lang="en-US" altLang="zh-CN" sz="2400" b="1" dirty="0">
                <a:solidFill>
                  <a:srgbClr val="00FF4E"/>
                </a:solidFill>
                <a:latin typeface="Consolas" panose="020B0609020204030204" pitchFamily="49" charset="0"/>
              </a:rPr>
              <a:t>0000-0000</a:t>
            </a:r>
          </a:p>
          <a:p>
            <a:r>
              <a:rPr lang="en-US" altLang="zh-CN" sz="2400" b="1" dirty="0">
                <a:solidFill>
                  <a:schemeClr val="bg1"/>
                </a:solidFill>
                <a:latin typeface="Consolas" panose="020B0609020204030204" pitchFamily="49" charset="0"/>
              </a:rPr>
              <a:t>8000-0000</a:t>
            </a:r>
          </a:p>
        </p:txBody>
      </p:sp>
      <p:graphicFrame>
        <p:nvGraphicFramePr>
          <p:cNvPr id="6" name="表格 5"/>
          <p:cNvGraphicFramePr>
            <a:graphicFrameLocks noGrp="1"/>
          </p:cNvGraphicFramePr>
          <p:nvPr>
            <p:extLst>
              <p:ext uri="{D42A27DB-BD31-4B8C-83A1-F6EECF244321}">
                <p14:modId xmlns:p14="http://schemas.microsoft.com/office/powerpoint/2010/main" val="378372811"/>
              </p:ext>
            </p:extLst>
          </p:nvPr>
        </p:nvGraphicFramePr>
        <p:xfrm>
          <a:off x="1800881" y="5355629"/>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55659858"/>
              </p:ext>
            </p:extLst>
          </p:nvPr>
        </p:nvGraphicFramePr>
        <p:xfrm>
          <a:off x="1800881" y="5981818"/>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608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float</a:t>
            </a:r>
            <a:r>
              <a:rPr lang="zh-CN" altLang="en-US" dirty="0"/>
              <a:t>型与真值之间的变换流程</a:t>
            </a:r>
          </a:p>
        </p:txBody>
      </p:sp>
      <p:sp>
        <p:nvSpPr>
          <p:cNvPr id="3" name="矩形 2"/>
          <p:cNvSpPr/>
          <p:nvPr/>
        </p:nvSpPr>
        <p:spPr>
          <a:xfrm>
            <a:off x="1947462" y="1301800"/>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浮点数真值    十进制数</a:t>
            </a:r>
            <a:r>
              <a:rPr lang="en-US" altLang="zh-CN" sz="2000" dirty="0">
                <a:solidFill>
                  <a:schemeClr val="bg1"/>
                </a:solidFill>
                <a:latin typeface="微软雅黑" panose="020B0503020204020204" pitchFamily="34" charset="-122"/>
                <a:ea typeface="微软雅黑" panose="020B0503020204020204" pitchFamily="34" charset="-122"/>
              </a:rPr>
              <a:t>N</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947461" y="5699005"/>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单精度 </a:t>
            </a:r>
            <a:r>
              <a:rPr lang="en-US" altLang="zh-CN" sz="2000" dirty="0">
                <a:solidFill>
                  <a:schemeClr val="bg1"/>
                </a:solidFill>
                <a:latin typeface="微软雅黑" panose="020B0503020204020204" pitchFamily="34" charset="-122"/>
                <a:ea typeface="微软雅黑" panose="020B0503020204020204" pitchFamily="34" charset="-122"/>
              </a:rPr>
              <a:t>float  32</a:t>
            </a:r>
            <a:r>
              <a:rPr lang="zh-CN" altLang="en-US" sz="2000" dirty="0">
                <a:solidFill>
                  <a:schemeClr val="bg1"/>
                </a:solidFill>
                <a:latin typeface="微软雅黑" panose="020B0503020204020204" pitchFamily="34" charset="-122"/>
                <a:ea typeface="微软雅黑" panose="020B0503020204020204" pitchFamily="34" charset="-122"/>
              </a:rPr>
              <a:t>位二进制</a:t>
            </a:r>
          </a:p>
        </p:txBody>
      </p:sp>
      <p:grpSp>
        <p:nvGrpSpPr>
          <p:cNvPr id="40" name="组合 39"/>
          <p:cNvGrpSpPr/>
          <p:nvPr/>
        </p:nvGrpSpPr>
        <p:grpSpPr>
          <a:xfrm>
            <a:off x="1947462" y="1863890"/>
            <a:ext cx="3208902" cy="1007486"/>
            <a:chOff x="1883962" y="1863890"/>
            <a:chExt cx="3208902" cy="1007486"/>
          </a:xfrm>
        </p:grpSpPr>
        <p:sp>
          <p:nvSpPr>
            <p:cNvPr id="21" name="矩形 20"/>
            <p:cNvSpPr/>
            <p:nvPr/>
          </p:nvSpPr>
          <p:spPr>
            <a:xfrm>
              <a:off x="1883962" y="2401101"/>
              <a:ext cx="3208902"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N </a:t>
              </a:r>
              <a:r>
                <a:rPr lang="en-US" altLang="zh-CN" sz="20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3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 × 2 </a:t>
              </a:r>
              <a:r>
                <a:rPr lang="en-US" altLang="zh-CN" sz="2000" baseline="30000" dirty="0">
                  <a:solidFill>
                    <a:schemeClr val="tx1"/>
                  </a:solidFill>
                  <a:latin typeface="微软雅黑" panose="020B0503020204020204" pitchFamily="34" charset="-122"/>
                  <a:ea typeface="微软雅黑" panose="020B0503020204020204" pitchFamily="34" charset="-122"/>
                </a:rPr>
                <a:t>e</a:t>
              </a: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rPr>
                <a:t>1.M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下箭头 27"/>
            <p:cNvSpPr/>
            <p:nvPr/>
          </p:nvSpPr>
          <p:spPr>
            <a:xfrm>
              <a:off x="3383978" y="1863890"/>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947461" y="2945433"/>
            <a:ext cx="3208903" cy="1025244"/>
            <a:chOff x="1883961" y="2945433"/>
            <a:chExt cx="3208903" cy="1025244"/>
          </a:xfrm>
        </p:grpSpPr>
        <p:sp>
          <p:nvSpPr>
            <p:cNvPr id="23" name="矩形 22"/>
            <p:cNvSpPr/>
            <p:nvPr/>
          </p:nvSpPr>
          <p:spPr>
            <a:xfrm>
              <a:off x="1883961" y="3500402"/>
              <a:ext cx="3208903"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E = e +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下箭头 28"/>
            <p:cNvSpPr/>
            <p:nvPr/>
          </p:nvSpPr>
          <p:spPr>
            <a:xfrm>
              <a:off x="3353683" y="2945433"/>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947461" y="4050126"/>
            <a:ext cx="3208903" cy="1009516"/>
            <a:chOff x="1883961" y="4050126"/>
            <a:chExt cx="3208903" cy="1009516"/>
          </a:xfrm>
        </p:grpSpPr>
        <p:sp>
          <p:nvSpPr>
            <p:cNvPr id="25" name="矩形 24"/>
            <p:cNvSpPr/>
            <p:nvPr/>
          </p:nvSpPr>
          <p:spPr>
            <a:xfrm>
              <a:off x="1883961" y="4589367"/>
              <a:ext cx="3208903"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保存</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0" name="下箭头 29"/>
            <p:cNvSpPr/>
            <p:nvPr/>
          </p:nvSpPr>
          <p:spPr>
            <a:xfrm>
              <a:off x="3346539" y="405012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下箭头 30"/>
          <p:cNvSpPr/>
          <p:nvPr/>
        </p:nvSpPr>
        <p:spPr>
          <a:xfrm>
            <a:off x="3402895" y="5143244"/>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759670" y="4588258"/>
            <a:ext cx="4547427" cy="1030060"/>
            <a:chOff x="5696170" y="4588258"/>
            <a:chExt cx="4547427" cy="1030060"/>
          </a:xfrm>
        </p:grpSpPr>
        <p:sp>
          <p:nvSpPr>
            <p:cNvPr id="26" name="矩形 25"/>
            <p:cNvSpPr/>
            <p:nvPr/>
          </p:nvSpPr>
          <p:spPr>
            <a:xfrm>
              <a:off x="5696170" y="4588258"/>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从</a:t>
              </a:r>
              <a:r>
                <a:rPr lang="en-US" altLang="zh-CN" sz="2000" dirty="0">
                  <a:solidFill>
                    <a:schemeClr val="tx1"/>
                  </a:solidFill>
                  <a:latin typeface="微软雅黑" panose="020B0503020204020204" pitchFamily="34" charset="-122"/>
                  <a:ea typeface="微软雅黑" panose="020B0503020204020204" pitchFamily="34" charset="-122"/>
                </a:rPr>
                <a:t>32</a:t>
              </a:r>
              <a:r>
                <a:rPr lang="zh-CN" altLang="en-US" sz="2000" dirty="0">
                  <a:solidFill>
                    <a:schemeClr val="tx1"/>
                  </a:solidFill>
                  <a:latin typeface="微软雅黑" panose="020B0503020204020204" pitchFamily="34" charset="-122"/>
                  <a:ea typeface="微软雅黑" panose="020B0503020204020204" pitchFamily="34" charset="-122"/>
                </a:rPr>
                <a:t>位二进制中提取</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 name="下箭头 35"/>
            <p:cNvSpPr/>
            <p:nvPr/>
          </p:nvSpPr>
          <p:spPr>
            <a:xfrm flipV="1">
              <a:off x="7819964" y="512706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759670" y="3500178"/>
            <a:ext cx="4547427" cy="1030047"/>
            <a:chOff x="5696170" y="3500178"/>
            <a:chExt cx="4547427" cy="1030047"/>
          </a:xfrm>
        </p:grpSpPr>
        <p:sp>
          <p:nvSpPr>
            <p:cNvPr id="24" name="矩形 23"/>
            <p:cNvSpPr/>
            <p:nvPr/>
          </p:nvSpPr>
          <p:spPr>
            <a:xfrm>
              <a:off x="5696170" y="3500178"/>
              <a:ext cx="4547427"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 </a:t>
              </a: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7" name="下箭头 36"/>
            <p:cNvSpPr/>
            <p:nvPr/>
          </p:nvSpPr>
          <p:spPr>
            <a:xfrm flipV="1">
              <a:off x="7819963" y="403897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759670" y="2401100"/>
            <a:ext cx="4547427" cy="1018968"/>
            <a:chOff x="5696170" y="2401100"/>
            <a:chExt cx="4547427" cy="1018968"/>
          </a:xfrm>
        </p:grpSpPr>
        <p:sp>
          <p:nvSpPr>
            <p:cNvPr id="22" name="矩形 21"/>
            <p:cNvSpPr/>
            <p:nvPr/>
          </p:nvSpPr>
          <p:spPr>
            <a:xfrm>
              <a:off x="5696170" y="2401100"/>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sym typeface="+mn-ea"/>
                </a:rPr>
                <a:t>计算</a:t>
              </a:r>
              <a:r>
                <a:rPr lang="en-US" altLang="zh-CN" sz="2000" dirty="0">
                  <a:solidFill>
                    <a:schemeClr val="tx1"/>
                  </a:solidFill>
                  <a:latin typeface="微软雅黑" panose="020B0503020204020204" pitchFamily="34" charset="-122"/>
                  <a:ea typeface="微软雅黑" panose="020B0503020204020204" pitchFamily="34" charset="-122"/>
                  <a:sym typeface="+mn-ea"/>
                </a:rPr>
                <a:t>(-1)</a:t>
              </a:r>
              <a:r>
                <a:rPr lang="en-US" altLang="zh-CN" sz="2000" baseline="30000" dirty="0">
                  <a:solidFill>
                    <a:schemeClr val="tx1"/>
                  </a:solidFill>
                  <a:latin typeface="微软雅黑" panose="020B0503020204020204" pitchFamily="34" charset="-122"/>
                  <a:ea typeface="微软雅黑" panose="020B0503020204020204" pitchFamily="34" charset="-122"/>
                  <a:sym typeface="+mn-ea"/>
                </a:rPr>
                <a:t>s</a:t>
              </a:r>
              <a:r>
                <a:rPr lang="en-US" altLang="zh-CN" sz="2000" dirty="0">
                  <a:solidFill>
                    <a:schemeClr val="tx1"/>
                  </a:solidFill>
                  <a:latin typeface="微软雅黑" panose="020B0503020204020204" pitchFamily="34" charset="-122"/>
                  <a:ea typeface="微软雅黑" panose="020B0503020204020204" pitchFamily="34" charset="-122"/>
                  <a:sym typeface="+mn-ea"/>
                </a:rPr>
                <a:t> × 2 </a:t>
              </a:r>
              <a:r>
                <a:rPr lang="en-US" altLang="zh-CN" sz="2000" baseline="30000" dirty="0">
                  <a:solidFill>
                    <a:schemeClr val="tx1"/>
                  </a:solidFill>
                  <a:latin typeface="微软雅黑" panose="020B0503020204020204" pitchFamily="34" charset="-122"/>
                  <a:ea typeface="微软雅黑" panose="020B0503020204020204" pitchFamily="34" charset="-122"/>
                  <a:sym typeface="+mn-ea"/>
                </a:rPr>
                <a:t>e</a:t>
              </a:r>
              <a:r>
                <a:rPr lang="en-US" altLang="zh-CN" sz="2000" dirty="0">
                  <a:solidFill>
                    <a:schemeClr val="tx1"/>
                  </a:solidFill>
                  <a:latin typeface="微软雅黑" panose="020B0503020204020204" pitchFamily="34" charset="-122"/>
                  <a:ea typeface="微软雅黑" panose="020B0503020204020204" pitchFamily="34" charset="-122"/>
                  <a:sym typeface="+mn-ea"/>
                </a:rPr>
                <a:t> × 1.M</a:t>
              </a:r>
              <a:r>
                <a:rPr lang="zh-CN" altLang="en-US" sz="2000" dirty="0">
                  <a:solidFill>
                    <a:schemeClr val="tx1"/>
                  </a:solidFill>
                  <a:latin typeface="微软雅黑" panose="020B0503020204020204" pitchFamily="34" charset="-122"/>
                  <a:ea typeface="微软雅黑" panose="020B0503020204020204" pitchFamily="34" charset="-122"/>
                </a:rPr>
                <a:t>，按权展开</a:t>
              </a:r>
            </a:p>
          </p:txBody>
        </p:sp>
        <p:sp>
          <p:nvSpPr>
            <p:cNvPr id="38" name="下箭头 37"/>
            <p:cNvSpPr/>
            <p:nvPr/>
          </p:nvSpPr>
          <p:spPr>
            <a:xfrm flipV="1">
              <a:off x="7819961" y="292881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下箭头 38"/>
          <p:cNvSpPr/>
          <p:nvPr/>
        </p:nvSpPr>
        <p:spPr>
          <a:xfrm flipV="1">
            <a:off x="7883461" y="1863782"/>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582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3.3</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3.3</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=11.01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=1.101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变小</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1</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10000000</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321946751"/>
              </p:ext>
            </p:extLst>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8" name="组合 17"/>
          <p:cNvGrpSpPr/>
          <p:nvPr/>
        </p:nvGrpSpPr>
        <p:grpSpPr>
          <a:xfrm>
            <a:off x="1332237" y="4489038"/>
            <a:ext cx="9189156" cy="655626"/>
            <a:chOff x="1332237" y="4489038"/>
            <a:chExt cx="9189156" cy="655626"/>
          </a:xfrm>
        </p:grpSpPr>
        <p:grpSp>
          <p:nvGrpSpPr>
            <p:cNvPr id="17" name="组合 16"/>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gr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extLst>
              <p:ext uri="{D42A27DB-BD31-4B8C-83A1-F6EECF244321}">
                <p14:modId xmlns:p14="http://schemas.microsoft.com/office/powerpoint/2010/main" val="2682990957"/>
              </p:ext>
            </p:extLst>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5</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16" name="矩形 15"/>
          <p:cNvSpPr/>
          <p:nvPr/>
        </p:nvSpPr>
        <p:spPr>
          <a:xfrm>
            <a:off x="5321300" y="2267709"/>
            <a:ext cx="4482457"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467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1.1</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3.3</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0</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变大</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0</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01111111</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971429565"/>
              </p:ext>
            </p:extLst>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1" dirty="0">
                          <a:solidFill>
                            <a:srgbClr val="00B0F0"/>
                          </a:solidFill>
                          <a:latin typeface="Consolas" panose="020B0609020204030204" pitchFamily="49" charset="0"/>
                          <a:cs typeface="Courier New" panose="02070309020205020404" pitchFamily="49" charset="0"/>
                        </a:rPr>
                        <a:t>1</a:t>
                      </a:r>
                      <a:endParaRPr lang="zh-CN" altLang="en-US" sz="2400" b="1" dirty="0">
                        <a:solidFill>
                          <a:srgbClr val="00B0F0"/>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1" name="组合 10"/>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extLst>
              <p:ext uri="{D42A27DB-BD31-4B8C-83A1-F6EECF244321}">
                <p14:modId xmlns:p14="http://schemas.microsoft.com/office/powerpoint/2010/main" val="3857331394"/>
              </p:ext>
            </p:extLst>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F</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8</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D</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16" name="矩形 15"/>
          <p:cNvSpPr/>
          <p:nvPr/>
        </p:nvSpPr>
        <p:spPr>
          <a:xfrm>
            <a:off x="5486400" y="2267709"/>
            <a:ext cx="4537276"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376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5D832C7-777B-4B0A-829B-B2AD411D9D5E}"/>
              </a:ext>
            </a:extLst>
          </p:cNvPr>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2963427-4A8D-461A-851E-A0B5E5380BF2}"/>
              </a:ext>
            </a:extLst>
          </p:cNvPr>
          <p:cNvSpPr>
            <a:spLocks noGrp="1"/>
          </p:cNvSpPr>
          <p:nvPr>
            <p:ph type="title"/>
          </p:nvPr>
        </p:nvSpPr>
        <p:spPr/>
        <p:txBody>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a:extLst>
              <a:ext uri="{FF2B5EF4-FFF2-40B4-BE49-F238E27FC236}">
                <a16:creationId xmlns:a16="http://schemas.microsoft.com/office/drawing/2014/main" id="{F31C1907-C344-49C9-B55C-546E540A7D95}"/>
              </a:ext>
            </a:extLst>
          </p:cNvPr>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headEnd/>
            <a:tailEnd/>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id="{9A2734BC-A445-41C4-B8AB-4C436C9A1B34}"/>
              </a:ext>
            </a:extLst>
          </p:cNvPr>
          <p:cNvSpPr>
            <a:spLocks noChangeArrowheads="1"/>
          </p:cNvSpPr>
          <p:nvPr/>
        </p:nvSpPr>
        <p:spPr bwMode="auto">
          <a:xfrm>
            <a:off x="7338283" y="1772638"/>
            <a:ext cx="30829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dirty="0">
                <a:solidFill>
                  <a:srgbClr val="FFFFFF"/>
                </a:solidFill>
                <a:latin typeface="Courier New" panose="02070309020205020404" pitchFamily="49" charset="0"/>
                <a:ea typeface="宋体" panose="02010600030101010101" pitchFamily="2" charset="-122"/>
              </a:rPr>
              <a:t>3.000000,2</a:t>
            </a:r>
          </a:p>
        </p:txBody>
      </p:sp>
      <p:sp>
        <p:nvSpPr>
          <p:cNvPr id="6" name="Rectangle 5">
            <a:extLst>
              <a:ext uri="{FF2B5EF4-FFF2-40B4-BE49-F238E27FC236}">
                <a16:creationId xmlns:a16="http://schemas.microsoft.com/office/drawing/2014/main" id="{B7AE28D7-0CAA-4899-853B-6EAD0FED7A15}"/>
              </a:ext>
            </a:extLst>
          </p:cNvPr>
          <p:cNvSpPr>
            <a:spLocks noChangeArrowheads="1"/>
          </p:cNvSpPr>
          <p:nvPr/>
        </p:nvSpPr>
        <p:spPr bwMode="auto">
          <a:xfrm>
            <a:off x="7354158" y="3328388"/>
            <a:ext cx="3070225" cy="520655"/>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800" b="1" dirty="0">
                <a:solidFill>
                  <a:srgbClr val="00FF4E"/>
                </a:solidFill>
                <a:latin typeface="Courier New" panose="02070309020205020404" pitchFamily="49" charset="0"/>
                <a:ea typeface="宋体" panose="02010600030101010101" pitchFamily="2" charset="-122"/>
              </a:rPr>
              <a:t>??????????</a:t>
            </a:r>
          </a:p>
        </p:txBody>
      </p:sp>
      <p:sp>
        <p:nvSpPr>
          <p:cNvPr id="7" name="Rectangle 6">
            <a:extLst>
              <a:ext uri="{FF2B5EF4-FFF2-40B4-BE49-F238E27FC236}">
                <a16:creationId xmlns:a16="http://schemas.microsoft.com/office/drawing/2014/main" id="{AD883E70-8715-4E9E-BFD2-55651BA79840}"/>
              </a:ext>
            </a:extLst>
          </p:cNvPr>
          <p:cNvSpPr>
            <a:spLocks noChangeArrowheads="1"/>
          </p:cNvSpPr>
          <p:nvPr/>
        </p:nvSpPr>
        <p:spPr bwMode="auto">
          <a:xfrm>
            <a:off x="7350983" y="2531463"/>
            <a:ext cx="3095625" cy="458787"/>
          </a:xfrm>
          <a:prstGeom prst="rect">
            <a:avLst/>
          </a:prstGeom>
          <a:noFill/>
          <a:ln>
            <a:noFill/>
            <a:headEnd/>
            <a:tailEnd/>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a:solidFill>
                  <a:srgbClr val="FFFFFF"/>
                </a:solidFill>
                <a:latin typeface="Courier New" panose="02070309020205020404" pitchFamily="49" charset="0"/>
                <a:ea typeface="宋体" panose="02010600030101010101" pitchFamily="2" charset="-122"/>
              </a:rPr>
              <a:t>Really?3.0!=a</a:t>
            </a:r>
          </a:p>
        </p:txBody>
      </p:sp>
      <p:sp>
        <p:nvSpPr>
          <p:cNvPr id="8" name="Rectangle 7"/>
          <p:cNvSpPr>
            <a:spLocks noChangeArrowheads="1"/>
          </p:cNvSpPr>
          <p:nvPr/>
        </p:nvSpPr>
        <p:spPr bwMode="auto">
          <a:xfrm>
            <a:off x="7256632" y="4487368"/>
            <a:ext cx="3070225" cy="397545"/>
          </a:xfrm>
          <a:prstGeom prst="rect">
            <a:avLst/>
          </a:prstGeom>
          <a:solidFill>
            <a:srgbClr val="FFCC00"/>
          </a:solidFill>
          <a:ln w="25400">
            <a:solidFill>
              <a:schemeClr val="accent1"/>
            </a:solidFill>
            <a:miter lim="800000"/>
            <a:headEnd/>
            <a:tailEnd/>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a:latin typeface="微软雅黑" panose="020B0503020204020204" pitchFamily="34" charset="-122"/>
                <a:ea typeface="微软雅黑" panose="020B0503020204020204" pitchFamily="34" charset="-122"/>
              </a:rPr>
              <a:t>二进制存储</a:t>
            </a:r>
          </a:p>
        </p:txBody>
      </p:sp>
      <p:sp>
        <p:nvSpPr>
          <p:cNvPr id="10" name="Rectangle 8"/>
          <p:cNvSpPr>
            <a:spLocks noChangeArrowheads="1"/>
          </p:cNvSpPr>
          <p:nvPr/>
        </p:nvSpPr>
        <p:spPr bwMode="auto">
          <a:xfrm>
            <a:off x="7256632" y="5112352"/>
            <a:ext cx="4021867" cy="397545"/>
          </a:xfrm>
          <a:prstGeom prst="rect">
            <a:avLst/>
          </a:prstGeom>
          <a:solidFill>
            <a:srgbClr val="FFCC00"/>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浮点数不能精确表示一些十进制数</a:t>
            </a:r>
          </a:p>
        </p:txBody>
      </p:sp>
    </p:spTree>
    <p:extLst>
      <p:ext uri="{BB962C8B-B14F-4D97-AF65-F5344CB8AC3E}">
        <p14:creationId xmlns:p14="http://schemas.microsoft.com/office/powerpoint/2010/main" val="242154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
                                            <p:bg/>
                                          </p:spTgt>
                                        </p:tgtEl>
                                        <p:attrNameLst>
                                          <p:attrName>style.visibility</p:attrName>
                                        </p:attrNameLst>
                                      </p:cBhvr>
                                      <p:to>
                                        <p:strVal val="visible"/>
                                      </p:to>
                                    </p:set>
                                    <p:anim calcmode="lin" valueType="num">
                                      <p:cBhvr additive="base">
                                        <p:cTn id="7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3" dur="500" fill="hold"/>
                                        <p:tgtEl>
                                          <p:spTgt spid="5">
                                            <p:bg/>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
                                            <p:txEl>
                                              <p:pRg st="0" end="0"/>
                                            </p:txEl>
                                          </p:spTgt>
                                        </p:tgtEl>
                                        <p:attrNameLst>
                                          <p:attrName>style.visibility</p:attrName>
                                        </p:attrNameLst>
                                      </p:cBhvr>
                                      <p:to>
                                        <p:strVal val="visible"/>
                                      </p:to>
                                    </p:set>
                                    <p:anim calcmode="lin" valueType="num">
                                      <p:cBhvr additive="base">
                                        <p:cTn id="7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7">
                                            <p:bg/>
                                          </p:spTgt>
                                        </p:tgtEl>
                                        <p:attrNameLst>
                                          <p:attrName>style.visibility</p:attrName>
                                        </p:attrNameLst>
                                      </p:cBhvr>
                                      <p:to>
                                        <p:strVal val="visible"/>
                                      </p:to>
                                    </p:set>
                                    <p:anim calcmode="lin" valueType="num">
                                      <p:cBhvr additive="base">
                                        <p:cTn id="82"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3" dur="500" fill="hold"/>
                                        <p:tgtEl>
                                          <p:spTgt spid="7">
                                            <p:bg/>
                                          </p:spTgt>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7">
                                            <p:txEl>
                                              <p:pRg st="0" end="0"/>
                                            </p:txEl>
                                          </p:spTgt>
                                        </p:tgtEl>
                                        <p:attrNameLst>
                                          <p:attrName>style.visibility</p:attrName>
                                        </p:attrNameLst>
                                      </p:cBhvr>
                                      <p:to>
                                        <p:strVal val="visible"/>
                                      </p:to>
                                    </p:set>
                                    <p:anim calcmode="lin" valueType="num">
                                      <p:cBhvr additive="base">
                                        <p:cTn id="8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
                                            <p:txEl>
                                              <p:pRg st="0" end="0"/>
                                            </p:txEl>
                                          </p:spTgt>
                                        </p:tgtEl>
                                        <p:attrNameLst>
                                          <p:attrName>style.visibility</p:attrName>
                                        </p:attrNameLst>
                                      </p:cBhvr>
                                      <p:to>
                                        <p:strVal val="visible"/>
                                      </p:to>
                                    </p:set>
                                    <p:anim calcmode="lin" valueType="num">
                                      <p:cBhvr additive="base">
                                        <p:cTn id="9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8">
                                            <p:bg/>
                                          </p:spTgt>
                                        </p:tgtEl>
                                        <p:attrNameLst>
                                          <p:attrName>style.visibility</p:attrName>
                                        </p:attrNameLst>
                                      </p:cBhvr>
                                      <p:to>
                                        <p:strVal val="visible"/>
                                      </p:to>
                                    </p:set>
                                    <p:anim calcmode="lin" valueType="num">
                                      <p:cBhvr additive="base">
                                        <p:cTn id="98" dur="500" fill="hold"/>
                                        <p:tgtEl>
                                          <p:spTgt spid="8">
                                            <p:bg/>
                                          </p:spTgt>
                                        </p:tgtEl>
                                        <p:attrNameLst>
                                          <p:attrName>ppt_x</p:attrName>
                                        </p:attrNameLst>
                                      </p:cBhvr>
                                      <p:tavLst>
                                        <p:tav tm="0">
                                          <p:val>
                                            <p:strVal val="#ppt_x"/>
                                          </p:val>
                                        </p:tav>
                                        <p:tav tm="100000">
                                          <p:val>
                                            <p:strVal val="#ppt_x"/>
                                          </p:val>
                                        </p:tav>
                                      </p:tavLst>
                                    </p:anim>
                                    <p:anim calcmode="lin" valueType="num">
                                      <p:cBhvr additive="base">
                                        <p:cTn id="99" dur="500" fill="hold"/>
                                        <p:tgtEl>
                                          <p:spTgt spid="8">
                                            <p:bg/>
                                          </p:spTgt>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8">
                                            <p:txEl>
                                              <p:pRg st="0" end="0"/>
                                            </p:txEl>
                                          </p:spTgt>
                                        </p:tgtEl>
                                        <p:attrNameLst>
                                          <p:attrName>style.visibility</p:attrName>
                                        </p:attrNameLst>
                                      </p:cBhvr>
                                      <p:to>
                                        <p:strVal val="visible"/>
                                      </p:to>
                                    </p:set>
                                    <p:anim calcmode="lin" valueType="num">
                                      <p:cBhvr additive="base">
                                        <p:cTn id="10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0">
                                            <p:bg/>
                                          </p:spTgt>
                                        </p:tgtEl>
                                        <p:attrNameLst>
                                          <p:attrName>style.visibility</p:attrName>
                                        </p:attrNameLst>
                                      </p:cBhvr>
                                      <p:to>
                                        <p:strVal val="visible"/>
                                      </p:to>
                                    </p:set>
                                    <p:anim calcmode="lin" valueType="num">
                                      <p:cBhvr additive="base">
                                        <p:cTn id="108"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09" dur="500" fill="hold"/>
                                        <p:tgtEl>
                                          <p:spTgt spid="10">
                                            <p:bg/>
                                          </p:spTgt>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0">
                                            <p:txEl>
                                              <p:pRg st="0" end="0"/>
                                            </p:txEl>
                                          </p:spTgt>
                                        </p:tgtEl>
                                        <p:attrNameLst>
                                          <p:attrName>style.visibility</p:attrName>
                                        </p:attrNameLst>
                                      </p:cBhvr>
                                      <p:to>
                                        <p:strVal val="visible"/>
                                      </p:to>
                                    </p:set>
                                    <p:anim calcmode="lin" valueType="num">
                                      <p:cBhvr additive="base">
                                        <p:cTn id="1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allAtOnce" animBg="1" autoUpdateAnimBg="0"/>
      <p:bldP spid="6" grpId="0" build="allAtOnce"/>
      <p:bldP spid="7" grpId="0" build="allAtOnce" animBg="1" autoUpdateAnimBg="0"/>
      <p:bldP spid="8" grpId="0" build="allAtOnce" animBg="1" autoUpdateAnimBg="0"/>
      <p:bldP spid="10" grpId="0" build="allAtOnce"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a="http://schemas.openxmlformats.org/drawingml/2006/main" xmlns:r="http://schemas.openxmlformats.org/officeDocument/2006/relationships" xmlns:p="http://schemas.openxmlformats.org/presentationml/2006/main">
  <p:tag name="TIMING" val="|24.1|9.7|70.5|30.4|4.4|2.9|39|20|4.5|24.3|13.5|38.9|30.1"/>
</p:tagLst>
</file>

<file path=ppt/tags/tag5.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ags/tag6.xml><?xml version="1.0" encoding="utf-8"?>
<p:tagLst xmlns:a="http://schemas.openxmlformats.org/drawingml/2006/main" xmlns:r="http://schemas.openxmlformats.org/officeDocument/2006/relationships" xmlns:p="http://schemas.openxmlformats.org/presentationml/2006/main">
  <p:tag name="TIMING" val="|79.6|3|20.7|46.6|50.4|49.2|30"/>
</p:tagLst>
</file>

<file path=ppt/tags/tag7.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ags/tag8.xml><?xml version="1.0" encoding="utf-8"?>
<p:tagLst xmlns:a="http://schemas.openxmlformats.org/drawingml/2006/main" xmlns:r="http://schemas.openxmlformats.org/officeDocument/2006/relationships" xmlns:p="http://schemas.openxmlformats.org/presentationml/2006/main">
  <p:tag name="TIMING" val="|23.1|54.2|9.1|12.6|19.8|6.3|9.7|4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5581</TotalTime>
  <Words>12266</Words>
  <Application>Microsoft Office PowerPoint</Application>
  <PresentationFormat>宽屏</PresentationFormat>
  <Paragraphs>3131</Paragraphs>
  <Slides>169</Slides>
  <Notes>18</Notes>
  <HiddenSlides>0</HiddenSlides>
  <MMClips>0</MMClips>
  <ScaleCrop>false</ScaleCrop>
  <HeadingPairs>
    <vt:vector size="8" baseType="variant">
      <vt:variant>
        <vt:lpstr>已用的字体</vt:lpstr>
      </vt:variant>
      <vt:variant>
        <vt:i4>29</vt:i4>
      </vt:variant>
      <vt:variant>
        <vt:lpstr>主题</vt:lpstr>
      </vt:variant>
      <vt:variant>
        <vt:i4>6</vt:i4>
      </vt:variant>
      <vt:variant>
        <vt:lpstr>嵌入 OLE 服务器</vt:lpstr>
      </vt:variant>
      <vt:variant>
        <vt:i4>2</vt:i4>
      </vt:variant>
      <vt:variant>
        <vt:lpstr>幻灯片标题</vt:lpstr>
      </vt:variant>
      <vt:variant>
        <vt:i4>169</vt:i4>
      </vt:variant>
    </vt:vector>
  </HeadingPairs>
  <TitlesOfParts>
    <vt:vector size="206" baseType="lpstr">
      <vt:lpstr>Consolas</vt:lpstr>
      <vt:lpstr>Forte</vt:lpstr>
      <vt:lpstr>微软雅黑</vt:lpstr>
      <vt:lpstr>Verdana</vt:lpstr>
      <vt:lpstr>书体坊兰亭体</vt:lpstr>
      <vt:lpstr>华文新魏</vt:lpstr>
      <vt:lpstr>Wingdings</vt:lpstr>
      <vt:lpstr>Algerian</vt:lpstr>
      <vt:lpstr>黑体</vt:lpstr>
      <vt:lpstr>Agency FB</vt:lpstr>
      <vt:lpstr>Symbol</vt:lpstr>
      <vt:lpstr>arial</vt:lpstr>
      <vt:lpstr>Courier New</vt:lpstr>
      <vt:lpstr>MS UI Gothic</vt:lpstr>
      <vt:lpstr>等线</vt:lpstr>
      <vt:lpstr>仿宋</vt:lpstr>
      <vt:lpstr>Impact</vt:lpstr>
      <vt:lpstr>Segoe UI Black</vt:lpstr>
      <vt:lpstr>Segoe UI</vt:lpstr>
      <vt:lpstr>Helvetica</vt:lpstr>
      <vt:lpstr>Times New Roman</vt:lpstr>
      <vt:lpstr>Calibri</vt:lpstr>
      <vt:lpstr>华文楷体</vt:lpstr>
      <vt:lpstr>Cambria Math</vt:lpstr>
      <vt:lpstr>Tahoma</vt:lpstr>
      <vt:lpstr>arial</vt:lpstr>
      <vt:lpstr>楷体</vt:lpstr>
      <vt:lpstr>义启小楷书</vt:lpstr>
      <vt:lpstr>宋体</vt:lpstr>
      <vt:lpstr>Office 主题​​</vt:lpstr>
      <vt:lpstr>1_nordridesign</vt:lpstr>
      <vt:lpstr>2_nordridesign</vt:lpstr>
      <vt:lpstr>自定义设计方案</vt:lpstr>
      <vt:lpstr>Office 主题</vt:lpstr>
      <vt:lpstr>3_nordridesign</vt:lpstr>
      <vt:lpstr>Image</vt:lpstr>
      <vt:lpstr>Visio.Drawing.6</vt:lpstr>
      <vt:lpstr>PowerPoint 演示文稿</vt:lpstr>
      <vt:lpstr>PowerPoint 演示文稿</vt:lpstr>
      <vt:lpstr>本章主要内容</vt:lpstr>
      <vt:lpstr>数据表示  Data Representation </vt:lpstr>
      <vt:lpstr>C99 stdint.h</vt:lpstr>
      <vt:lpstr>2.1 非数值数据表示法</vt:lpstr>
      <vt:lpstr>2.1.1 Character representation …</vt:lpstr>
      <vt:lpstr>128 Standard ASCII codes</vt:lpstr>
      <vt:lpstr>ASCII</vt:lpstr>
      <vt:lpstr>Terminology</vt:lpstr>
      <vt:lpstr>2.1.2 汉字表示法</vt:lpstr>
      <vt:lpstr>汉字机内码</vt:lpstr>
      <vt:lpstr>字模码</vt:lpstr>
      <vt:lpstr>汉字标准</vt:lpstr>
      <vt:lpstr>Charset</vt:lpstr>
      <vt:lpstr>Unicode           www.unicode.org</vt:lpstr>
      <vt:lpstr>Universal Character Set  ISO</vt:lpstr>
      <vt:lpstr>记事本编码区别？  </vt:lpstr>
      <vt:lpstr>本章主要内容</vt:lpstr>
      <vt:lpstr>2.2 数值数据表示方法</vt:lpstr>
      <vt:lpstr>计算机数据编码需要考虑的因素</vt:lpstr>
      <vt:lpstr>Human vs. Computer</vt:lpstr>
      <vt:lpstr>不同进制编码特点</vt:lpstr>
      <vt:lpstr>进制表示</vt:lpstr>
      <vt:lpstr>进制转换</vt:lpstr>
      <vt:lpstr>二到八或十六进制转换</vt:lpstr>
      <vt:lpstr>十进制转二进制</vt:lpstr>
      <vt:lpstr>进制转换的简单运算方法</vt:lpstr>
      <vt:lpstr>几个简化运算的例子</vt:lpstr>
      <vt:lpstr>Kilo, Mega, Giga, Tera, Peta, Exa, Zetta, Yotta physics.nist.gov/cuu/Units/binary.html</vt:lpstr>
      <vt:lpstr>1999 New IEC Standard Prefixes</vt:lpstr>
      <vt:lpstr>2.2 数值数据表示方法</vt:lpstr>
      <vt:lpstr>2.2.1 数的定点、浮点表示方法</vt:lpstr>
      <vt:lpstr>Terminology</vt:lpstr>
      <vt:lpstr>定点整数</vt:lpstr>
      <vt:lpstr>定点小数</vt:lpstr>
      <vt:lpstr>计算机中数据如何存储？</vt:lpstr>
      <vt:lpstr>2.2 数值数据表示方法</vt:lpstr>
      <vt:lpstr>2.2.2 机器数/机器码</vt:lpstr>
      <vt:lpstr>原码表示法（Signed magnitude）</vt:lpstr>
      <vt:lpstr>原码表示示例</vt:lpstr>
      <vt:lpstr>原码表示区间</vt:lpstr>
      <vt:lpstr>原码特性</vt:lpstr>
      <vt:lpstr>反码表示法</vt:lpstr>
      <vt:lpstr>反码表示法…</vt:lpstr>
      <vt:lpstr>反码公式证明</vt:lpstr>
      <vt:lpstr>反码表示区间</vt:lpstr>
      <vt:lpstr>反码特性</vt:lpstr>
      <vt:lpstr>有趣的时钟</vt:lpstr>
      <vt:lpstr>同余的概念</vt:lpstr>
      <vt:lpstr>例子</vt:lpstr>
      <vt:lpstr>补码公式</vt:lpstr>
      <vt:lpstr>补码与反码的关系</vt:lpstr>
      <vt:lpstr>补码编码的简便方法</vt:lpstr>
      <vt:lpstr>例子</vt:lpstr>
      <vt:lpstr>补码特性</vt:lpstr>
      <vt:lpstr>补码表示区间</vt:lpstr>
      <vt:lpstr>双符号位补码（变形补码）  模=？  </vt:lpstr>
      <vt:lpstr>补码加减法的实现</vt:lpstr>
      <vt:lpstr>补码加减法运算实例</vt:lpstr>
      <vt:lpstr>补码表示中的符号位扩展</vt:lpstr>
      <vt:lpstr>补码表示中的符号位扩展…</vt:lpstr>
      <vt:lpstr>补码特性</vt:lpstr>
      <vt:lpstr>移码表示法 Biased/Excess Notation</vt:lpstr>
      <vt:lpstr>不同机器码公式对比</vt:lpstr>
      <vt:lpstr>定点数机器码表示范围</vt:lpstr>
      <vt:lpstr>机器码小结</vt:lpstr>
      <vt:lpstr>C语言中的机器码？</vt:lpstr>
      <vt:lpstr>变量内存值？</vt:lpstr>
      <vt:lpstr>反汇编</vt:lpstr>
      <vt:lpstr>C语言中的定点数</vt:lpstr>
      <vt:lpstr>32 位补码表示范围</vt:lpstr>
      <vt:lpstr>Limits   of   exact-width   integer   types </vt:lpstr>
      <vt:lpstr>32位机器上的程序</vt:lpstr>
      <vt:lpstr>C语言程序中的整数</vt:lpstr>
      <vt:lpstr>C编译器对常量的处理</vt:lpstr>
      <vt:lpstr>C语言程序中的整数</vt:lpstr>
      <vt:lpstr>C语言中的整数小结</vt:lpstr>
      <vt:lpstr>一个奇怪的浮点运算程序</vt:lpstr>
      <vt:lpstr>浮点数如何表示?</vt:lpstr>
      <vt:lpstr>浮点数如何表示…</vt:lpstr>
      <vt:lpstr>浮点数的规格化问题   normalization </vt:lpstr>
      <vt:lpstr>浮点数的表示</vt:lpstr>
      <vt:lpstr>浮点数的表示范围</vt:lpstr>
      <vt:lpstr>Range &amp; precision</vt:lpstr>
      <vt:lpstr>例子（规格化） </vt:lpstr>
      <vt:lpstr>Range &amp; precision</vt:lpstr>
      <vt:lpstr>“Father” of the IEEE 754 standard</vt:lpstr>
      <vt:lpstr>浮点数标准 IEEE754</vt:lpstr>
      <vt:lpstr>浮点数标准 IEEE754</vt:lpstr>
      <vt:lpstr>32位单精度浮点数编码格式</vt:lpstr>
      <vt:lpstr>IEEE754 规格化浮点数表示范围</vt:lpstr>
      <vt:lpstr>浮点程序 例1</vt:lpstr>
      <vt:lpstr>浮点程序 例2</vt:lpstr>
      <vt:lpstr>浮点程序 例3</vt:lpstr>
      <vt:lpstr>float型与真值之间的变换流程</vt:lpstr>
      <vt:lpstr>浮点数转换实例</vt:lpstr>
      <vt:lpstr>浮点数转换实例</vt:lpstr>
      <vt:lpstr>一个奇怪的浮点运算程序</vt:lpstr>
      <vt:lpstr>一个更奇怪的浮点运算程序</vt:lpstr>
      <vt:lpstr>3.3/1.1</vt:lpstr>
      <vt:lpstr>一个奇怪的浮点运算程序</vt:lpstr>
      <vt:lpstr>浮点数的表示范围与精度</vt:lpstr>
      <vt:lpstr>判断表达式</vt:lpstr>
      <vt:lpstr>C语言浮点数总结</vt:lpstr>
      <vt:lpstr>C语言浮点数总结</vt:lpstr>
      <vt:lpstr>2.2.3 十进制数的表示 BCD码</vt:lpstr>
      <vt:lpstr>BCD码运算问题</vt:lpstr>
      <vt:lpstr>程序中数据类型的宽度</vt:lpstr>
      <vt:lpstr>本章主要内容</vt:lpstr>
      <vt:lpstr>2.3 数据信息的校验</vt:lpstr>
      <vt:lpstr>身份证的秘密</vt:lpstr>
      <vt:lpstr>银行卡编码规则</vt:lpstr>
      <vt:lpstr>2.3 数据信息的校验</vt:lpstr>
      <vt:lpstr>码距概念</vt:lpstr>
      <vt:lpstr>码距实例</vt:lpstr>
      <vt:lpstr>码距与纠错性能</vt:lpstr>
      <vt:lpstr>2.3.1 奇偶校验</vt:lpstr>
      <vt:lpstr>奇偶校验过程</vt:lpstr>
      <vt:lpstr>奇偶校验性能</vt:lpstr>
      <vt:lpstr>奇偶校验应用场合</vt:lpstr>
      <vt:lpstr>校验和 CheckSum</vt:lpstr>
      <vt:lpstr>二维奇偶校验</vt:lpstr>
      <vt:lpstr>校验性能？</vt:lpstr>
      <vt:lpstr>校验性能？</vt:lpstr>
      <vt:lpstr>校验性能？</vt:lpstr>
      <vt:lpstr>校验性能？</vt:lpstr>
      <vt:lpstr>二维奇偶校验的启示</vt:lpstr>
      <vt:lpstr>2.3 数据信息的校验</vt:lpstr>
      <vt:lpstr>2.3.2 海明校验  Hamming Codes</vt:lpstr>
      <vt:lpstr>可检一位错海明码…</vt:lpstr>
      <vt:lpstr>可检一位错海明码…</vt:lpstr>
      <vt:lpstr>(4,3)码分组依据</vt:lpstr>
      <vt:lpstr>(4,3)码数据位映射</vt:lpstr>
      <vt:lpstr>(4,3)码编码表</vt:lpstr>
      <vt:lpstr>(4,3)码检错、纠错性能     最小码距3</vt:lpstr>
      <vt:lpstr>（k，r）码校验分组方法</vt:lpstr>
      <vt:lpstr>海明码特点</vt:lpstr>
      <vt:lpstr>海明编解码过程</vt:lpstr>
      <vt:lpstr>海明编码传输实验</vt:lpstr>
      <vt:lpstr>2.3 数据信息的校验</vt:lpstr>
      <vt:lpstr>CRC循环冗余校验码   Cyclic redundancy check </vt:lpstr>
      <vt:lpstr>模2运算规则</vt:lpstr>
      <vt:lpstr>CRC编码规则</vt:lpstr>
      <vt:lpstr>CRC编码规则</vt:lpstr>
      <vt:lpstr>CRC 编解码过程</vt:lpstr>
      <vt:lpstr>生成多项式  Generator polynomial</vt:lpstr>
      <vt:lpstr>生成多项式</vt:lpstr>
      <vt:lpstr>编码过程  (7,4)循环码G(x)=1011   </vt:lpstr>
      <vt:lpstr>(7,4)循环码出错模式 G(x)=1011</vt:lpstr>
      <vt:lpstr>检错过程   1位错 (0001000） 2位错 (1010000）</vt:lpstr>
      <vt:lpstr>(7,4)循环码  余数循环模式   G(x)=1011</vt:lpstr>
      <vt:lpstr>(7,3)码多位错余数情况</vt:lpstr>
      <vt:lpstr>模2除法满足结合律</vt:lpstr>
      <vt:lpstr>(7,3)码编码情况   G(x)=11101 </vt:lpstr>
      <vt:lpstr>(7,3)循环码出错模式G(x)=11101</vt:lpstr>
      <vt:lpstr>(7,3)码多位错余数情况</vt:lpstr>
      <vt:lpstr>CRC   (N,k)码检错性能   r=N-k</vt:lpstr>
      <vt:lpstr>常见生成多项式与应用</vt:lpstr>
      <vt:lpstr>例子：Ethernet CRC-32</vt:lpstr>
      <vt:lpstr>CRC串行编码电路    (时序逻辑)</vt:lpstr>
      <vt:lpstr>(7,3）编码电路</vt:lpstr>
      <vt:lpstr>CRC编解码过程</vt:lpstr>
      <vt:lpstr>CRC并行编解码思路</vt:lpstr>
      <vt:lpstr>实验步骤</vt:lpstr>
      <vt:lpstr>CRC编码传输</vt:lpstr>
      <vt:lpstr>CRC编码流水传输</vt:lpstr>
      <vt:lpstr>校验码总结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tiger</cp:lastModifiedBy>
  <cp:revision>1397</cp:revision>
  <dcterms:created xsi:type="dcterms:W3CDTF">2018-05-09T10:41:00Z</dcterms:created>
  <dcterms:modified xsi:type="dcterms:W3CDTF">2019-11-25T00:23:04Z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